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72" r:id="rId2"/>
    <p:sldId id="1881" r:id="rId3"/>
    <p:sldId id="2220" r:id="rId4"/>
    <p:sldId id="2310" r:id="rId5"/>
    <p:sldId id="2093" r:id="rId6"/>
    <p:sldId id="2284" r:id="rId7"/>
    <p:sldId id="2345" r:id="rId8"/>
    <p:sldId id="2350" r:id="rId9"/>
    <p:sldId id="2312" r:id="rId10"/>
    <p:sldId id="2336" r:id="rId11"/>
    <p:sldId id="2246" r:id="rId12"/>
    <p:sldId id="2351" r:id="rId13"/>
    <p:sldId id="2363" r:id="rId14"/>
    <p:sldId id="2245" r:id="rId15"/>
    <p:sldId id="2346" r:id="rId16"/>
    <p:sldId id="2352" r:id="rId17"/>
    <p:sldId id="2301" r:id="rId18"/>
    <p:sldId id="2302" r:id="rId19"/>
    <p:sldId id="2357" r:id="rId20"/>
    <p:sldId id="2303" r:id="rId21"/>
    <p:sldId id="2358" r:id="rId22"/>
    <p:sldId id="2353" r:id="rId23"/>
    <p:sldId id="2364" r:id="rId24"/>
    <p:sldId id="2337" r:id="rId25"/>
    <p:sldId id="2338" r:id="rId26"/>
    <p:sldId id="2360" r:id="rId27"/>
    <p:sldId id="2309" r:id="rId28"/>
    <p:sldId id="2251" r:id="rId29"/>
    <p:sldId id="2296" r:id="rId30"/>
    <p:sldId id="2354" r:id="rId31"/>
    <p:sldId id="2298" r:id="rId32"/>
    <p:sldId id="2320" r:id="rId33"/>
    <p:sldId id="2321" r:id="rId34"/>
    <p:sldId id="259" r:id="rId35"/>
    <p:sldId id="2325" r:id="rId36"/>
    <p:sldId id="2323" r:id="rId37"/>
    <p:sldId id="258" r:id="rId38"/>
    <p:sldId id="2361" r:id="rId39"/>
    <p:sldId id="2180" r:id="rId40"/>
    <p:sldId id="2308" r:id="rId41"/>
    <p:sldId id="2355" r:id="rId42"/>
    <p:sldId id="2258" r:id="rId43"/>
    <p:sldId id="2339" r:id="rId44"/>
    <p:sldId id="2362" r:id="rId45"/>
    <p:sldId id="2340" r:id="rId46"/>
    <p:sldId id="2342" r:id="rId47"/>
    <p:sldId id="2343" r:id="rId48"/>
    <p:sldId id="2344" r:id="rId49"/>
    <p:sldId id="2356" r:id="rId50"/>
    <p:sldId id="2070" r:id="rId5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242"/>
    <a:srgbClr val="2F8D4E"/>
    <a:srgbClr val="0099FF"/>
    <a:srgbClr val="33CCFF"/>
    <a:srgbClr val="3399FF"/>
    <a:srgbClr val="4BAFD3"/>
    <a:srgbClr val="3BB8F7"/>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60" autoAdjust="0"/>
    <p:restoredTop sz="96374" autoAdjust="0"/>
  </p:normalViewPr>
  <p:slideViewPr>
    <p:cSldViewPr snapToGrid="0">
      <p:cViewPr varScale="1">
        <p:scale>
          <a:sx n="73" d="100"/>
          <a:sy n="73" d="100"/>
        </p:scale>
        <p:origin x="-96" y="-288"/>
      </p:cViewPr>
      <p:guideLst>
        <p:guide orient="horz" pos="2160"/>
        <p:guide pos="384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3" Type="http://schemas.openxmlformats.org/officeDocument/2006/relationships/slide" Target="slides/slide12.xml"/><Relationship Id="rId4" Type="http://schemas.openxmlformats.org/officeDocument/2006/relationships/slide" Target="slides/slide13.xml"/><Relationship Id="rId5" Type="http://schemas.openxmlformats.org/officeDocument/2006/relationships/slide" Target="slides/slide16.xml"/><Relationship Id="rId6" Type="http://schemas.openxmlformats.org/officeDocument/2006/relationships/slide" Target="slides/slide22.xml"/><Relationship Id="rId7" Type="http://schemas.openxmlformats.org/officeDocument/2006/relationships/slide" Target="slides/slide23.xml"/><Relationship Id="rId8" Type="http://schemas.openxmlformats.org/officeDocument/2006/relationships/slide" Target="slides/slide30.xml"/><Relationship Id="rId9" Type="http://schemas.openxmlformats.org/officeDocument/2006/relationships/slide" Target="slides/slide40.xml"/><Relationship Id="rId10" Type="http://schemas.openxmlformats.org/officeDocument/2006/relationships/slide" Target="slides/slide41.xml"/><Relationship Id="rId11" Type="http://schemas.openxmlformats.org/officeDocument/2006/relationships/slide" Target="slides/slide49.xml"/><Relationship Id="rId1" Type="http://schemas.openxmlformats.org/officeDocument/2006/relationships/slide" Target="slides/slide3.xml"/><Relationship Id="rId2"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adoney\Documents\2a-Economics\Employment\BLS%20Employment%20Situation%20Summary\Changes%20in%20Employment%20Feb%20vs.%20June.xlsx" TargetMode="External"/><Relationship Id="rId2" Type="http://schemas.microsoft.com/office/2011/relationships/chartStyle" Target="style1.xml"/><Relationship Id="rId3" Type="http://schemas.microsoft.com/office/2011/relationships/chartColorStyle" Target="colors1.xml"/></Relationships>
</file>

<file path=ppt/charts/_rels/chart10.xml.rels><?xml version="1.0" encoding="UTF-8" standalone="yes"?>
<Relationships xmlns="http://schemas.openxmlformats.org/package/2006/relationships"><Relationship Id="rId1" Type="http://schemas.openxmlformats.org/officeDocument/2006/relationships/oleObject" Target="Book1" TargetMode="External"/><Relationship Id="rId2" Type="http://schemas.microsoft.com/office/2011/relationships/chartStyle" Target="style10.xml"/><Relationship Id="rId3" Type="http://schemas.microsoft.com/office/2011/relationships/chartColorStyle" Target="colors10.xml"/></Relationships>
</file>

<file path=ppt/charts/_rels/chart2.xml.rels><?xml version="1.0" encoding="UTF-8" standalone="yes"?>
<Relationships xmlns="http://schemas.openxmlformats.org/package/2006/relationships"><Relationship Id="rId1" Type="http://schemas.openxmlformats.org/officeDocument/2006/relationships/oleObject" Target="file:///C:\Users\Dadoney\Documents\2a-Economics\CBO\3.%20CBO%20BEO%202020\Budget%20deficits%20vs.%202017F.xlsx" TargetMode="External"/><Relationship Id="rId2" Type="http://schemas.microsoft.com/office/2011/relationships/chartStyle" Target="style2.xml"/><Relationship Id="rId3" Type="http://schemas.microsoft.com/office/2011/relationships/chartColorStyle" Target="colors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Dadoney\Documents\2a-Economics\Employment\Job%20Creation%20by%20President\Monthly%20Job%20Creation%20by%20President%20-%20WaPo%20data%20-%20v1.xlsx" TargetMode="External"/><Relationship Id="rId2" Type="http://schemas.microsoft.com/office/2011/relationships/chartStyle" Target="style3.xml"/><Relationship Id="rId3" Type="http://schemas.microsoft.com/office/2011/relationships/chartColorStyle" Target="colors3.xml"/></Relationships>
</file>

<file path=ppt/charts/_rels/chart4.xml.rels><?xml version="1.0" encoding="UTF-8" standalone="yes"?>
<Relationships xmlns="http://schemas.openxmlformats.org/package/2006/relationships"><Relationship Id="rId1" Type="http://schemas.openxmlformats.org/officeDocument/2006/relationships/oleObject" Target="file:///C:\Users\Dadoney\Documents\2a-Economics\Employment\Job%20Creation%20by%20President\Monthly%20Job%20Creation%20by%20President%20-%20WaPo%20data%20-%20v1.xlsx" TargetMode="External"/><Relationship Id="rId2" Type="http://schemas.microsoft.com/office/2011/relationships/chartStyle" Target="style4.xml"/><Relationship Id="rId3" Type="http://schemas.microsoft.com/office/2011/relationships/chartColorStyle" Target="colors4.xml"/></Relationships>
</file>

<file path=ppt/charts/_rels/chart5.xml.rels><?xml version="1.0" encoding="UTF-8" standalone="yes"?>
<Relationships xmlns="http://schemas.openxmlformats.org/package/2006/relationships"><Relationship Id="rId1" Type="http://schemas.openxmlformats.org/officeDocument/2006/relationships/oleObject" Target="file:///C:\Users\Dadoney\Documents\2a-Economics\Income%20inequality\Real%20Median%20HH%20Income%20-%202019.xlsx" TargetMode="External"/><Relationship Id="rId2" Type="http://schemas.microsoft.com/office/2011/relationships/chartStyle" Target="style5.xml"/><Relationship Id="rId3" Type="http://schemas.microsoft.com/office/2011/relationships/chartColorStyle" Target="colors5.xml"/></Relationships>
</file>

<file path=ppt/charts/_rels/chart6.xml.rels><?xml version="1.0" encoding="UTF-8" standalone="yes"?>
<Relationships xmlns="http://schemas.openxmlformats.org/package/2006/relationships"><Relationship Id="rId1" Type="http://schemas.openxmlformats.org/officeDocument/2006/relationships/oleObject" Target="file:///C:\Users\Dadoney\Documents\2a-Economics\Income%20inequality\9-CBO%202017\CBO%202017%2056575-Data-Underlying-Exhibits.xlsx" TargetMode="External"/><Relationship Id="rId2" Type="http://schemas.microsoft.com/office/2011/relationships/chartStyle" Target="style6.xml"/><Relationship Id="rId3" Type="http://schemas.microsoft.com/office/2011/relationships/chartColorStyle" Target="colors6.xml"/></Relationships>
</file>

<file path=ppt/charts/_rels/chart7.xml.rels><?xml version="1.0" encoding="UTF-8" standalone="yes"?>
<Relationships xmlns="http://schemas.openxmlformats.org/package/2006/relationships"><Relationship Id="rId1" Type="http://schemas.openxmlformats.org/officeDocument/2006/relationships/oleObject" Target="file:///C:\Users\Dadoney\Documents\2a-Economics\Income%20inequality\9-CBO%202017\CBO%202017%2056575-Data-Underlying-Exhibits.xlsx" TargetMode="External"/><Relationship Id="rId2" Type="http://schemas.microsoft.com/office/2011/relationships/chartStyle" Target="style7.xml"/><Relationship Id="rId3" Type="http://schemas.microsoft.com/office/2011/relationships/chartColorStyle" Target="colors7.xml"/></Relationships>
</file>

<file path=ppt/charts/_rels/chart8.xml.rels><?xml version="1.0" encoding="UTF-8" standalone="yes"?>
<Relationships xmlns="http://schemas.openxmlformats.org/package/2006/relationships"><Relationship Id="rId1" Type="http://schemas.openxmlformats.org/officeDocument/2006/relationships/oleObject" Target="file:///C:\Users\Dadoney\Documents\2a-Economics\Income%20inequality\9-CBO%202017\CBO%202017%2056575-supplemental-data.xlsx" TargetMode="External"/><Relationship Id="rId2" Type="http://schemas.microsoft.com/office/2011/relationships/chartStyle" Target="style8.xml"/><Relationship Id="rId3" Type="http://schemas.microsoft.com/office/2011/relationships/chartColorStyle" Target="colors8.xml"/></Relationships>
</file>

<file path=ppt/charts/_rels/chart9.xml.rels><?xml version="1.0" encoding="UTF-8" standalone="yes"?>
<Relationships xmlns="http://schemas.openxmlformats.org/package/2006/relationships"><Relationship Id="rId1" Type="http://schemas.openxmlformats.org/officeDocument/2006/relationships/oleObject" Target="file:///C:\Users\Dadoney\Documents\2a-Economics\Income%20inequality\9-CBO%202017\CBO%202017%2056575-supplemental-data.xlsx" TargetMode="External"/><Relationship Id="rId2" Type="http://schemas.microsoft.com/office/2011/relationships/chartStyle" Target="style9.xml"/><Relationship Id="rId3" Type="http://schemas.microsoft.com/office/2011/relationships/chartColorStyle" Target="colors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 Sept'!$F$4:$F$19</c:f>
              <c:strCache>
                <c:ptCount val="16"/>
                <c:pt idx="0">
                  <c:v>Federal government</c:v>
                </c:pt>
                <c:pt idx="1">
                  <c:v>Utilities</c:v>
                </c:pt>
                <c:pt idx="2">
                  <c:v>Mining and logging</c:v>
                </c:pt>
                <c:pt idx="3">
                  <c:v>Financial activities</c:v>
                </c:pt>
                <c:pt idx="4">
                  <c:v>State government</c:v>
                </c:pt>
                <c:pt idx="5">
                  <c:v>Information</c:v>
                </c:pt>
                <c:pt idx="6">
                  <c:v>Transportation and warehousing</c:v>
                </c:pt>
                <c:pt idx="7">
                  <c:v>Wholesale trade</c:v>
                </c:pt>
                <c:pt idx="8">
                  <c:v>Construction</c:v>
                </c:pt>
                <c:pt idx="9">
                  <c:v>Retail trade</c:v>
                </c:pt>
                <c:pt idx="10">
                  <c:v>Other services</c:v>
                </c:pt>
                <c:pt idx="11">
                  <c:v>Manufacturing</c:v>
                </c:pt>
                <c:pt idx="12">
                  <c:v>Local government</c:v>
                </c:pt>
                <c:pt idx="13">
                  <c:v>Professional and business services</c:v>
                </c:pt>
                <c:pt idx="14">
                  <c:v>Education and health services</c:v>
                </c:pt>
                <c:pt idx="15">
                  <c:v>Leisure and hospitality</c:v>
                </c:pt>
              </c:strCache>
            </c:strRef>
          </c:cat>
          <c:val>
            <c:numRef>
              <c:f>'Chart Sept'!$G$4:$G$19</c:f>
              <c:numCache>
                <c:formatCode>_(* #,##0_);_(* \(#,##0\);_(* "-"??_);_(@_)</c:formatCode>
                <c:ptCount val="16"/>
                <c:pt idx="0">
                  <c:v>261.0</c:v>
                </c:pt>
                <c:pt idx="1">
                  <c:v>-4.300000000000068</c:v>
                </c:pt>
                <c:pt idx="2">
                  <c:v>-101.0</c:v>
                </c:pt>
                <c:pt idx="3">
                  <c:v>-162.0</c:v>
                </c:pt>
                <c:pt idx="4">
                  <c:v>-264.0</c:v>
                </c:pt>
                <c:pt idx="5">
                  <c:v>-276.0</c:v>
                </c:pt>
                <c:pt idx="6">
                  <c:v>-304.3000000000002</c:v>
                </c:pt>
                <c:pt idx="7">
                  <c:v>-311.6999999999998</c:v>
                </c:pt>
                <c:pt idx="8">
                  <c:v>-394.0</c:v>
                </c:pt>
                <c:pt idx="9">
                  <c:v>-483.0</c:v>
                </c:pt>
                <c:pt idx="10">
                  <c:v>-495.0</c:v>
                </c:pt>
                <c:pt idx="11">
                  <c:v>-647.0</c:v>
                </c:pt>
                <c:pt idx="12">
                  <c:v>-939.0</c:v>
                </c:pt>
                <c:pt idx="13">
                  <c:v>-1386.0</c:v>
                </c:pt>
                <c:pt idx="14">
                  <c:v>-1397.0</c:v>
                </c:pt>
                <c:pt idx="15">
                  <c:v>-3840.0</c:v>
                </c:pt>
              </c:numCache>
            </c:numRef>
          </c:val>
          <c:extLst xmlns:c16r2="http://schemas.microsoft.com/office/drawing/2015/06/chart">
            <c:ext xmlns:c16="http://schemas.microsoft.com/office/drawing/2014/chart" uri="{C3380CC4-5D6E-409C-BE32-E72D297353CC}">
              <c16:uniqueId val="{00000000-57DD-4F5B-9796-B72E405D9923}"/>
            </c:ext>
          </c:extLst>
        </c:ser>
        <c:dLbls>
          <c:showLegendKey val="0"/>
          <c:showVal val="0"/>
          <c:showCatName val="0"/>
          <c:showSerName val="0"/>
          <c:showPercent val="0"/>
          <c:showBubbleSize val="0"/>
        </c:dLbls>
        <c:gapWidth val="182"/>
        <c:axId val="2129791592"/>
        <c:axId val="2129795112"/>
      </c:barChart>
      <c:catAx>
        <c:axId val="2129791592"/>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129795112"/>
        <c:crosses val="autoZero"/>
        <c:auto val="1"/>
        <c:lblAlgn val="ctr"/>
        <c:lblOffset val="100"/>
        <c:noMultiLvlLbl val="0"/>
      </c:catAx>
      <c:valAx>
        <c:axId val="2129795112"/>
        <c:scaling>
          <c:orientation val="minMax"/>
        </c:scaling>
        <c:delete val="1"/>
        <c:axPos val="b"/>
        <c:numFmt formatCode="_(* #,##0_);_(* \(#,##0\);_(* &quot;-&quot;??_);_(@_)" sourceLinked="1"/>
        <c:majorTickMark val="none"/>
        <c:minorTickMark val="none"/>
        <c:tickLblPos val="nextTo"/>
        <c:crossAx val="21297915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Average</c:v>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Sheet1!$D$4:$N$4</c:f>
              <c:numCache>
                <c:formatCode>General</c:formatCode>
                <c:ptCount val="11"/>
                <c:pt idx="0">
                  <c:v>1989.0</c:v>
                </c:pt>
                <c:pt idx="1">
                  <c:v>1992.0</c:v>
                </c:pt>
                <c:pt idx="2">
                  <c:v>1995.0</c:v>
                </c:pt>
                <c:pt idx="3">
                  <c:v>1998.0</c:v>
                </c:pt>
                <c:pt idx="4">
                  <c:v>2001.0</c:v>
                </c:pt>
                <c:pt idx="5">
                  <c:v>2004.0</c:v>
                </c:pt>
                <c:pt idx="6">
                  <c:v>2007.0</c:v>
                </c:pt>
                <c:pt idx="7">
                  <c:v>2010.0</c:v>
                </c:pt>
                <c:pt idx="8">
                  <c:v>2013.0</c:v>
                </c:pt>
                <c:pt idx="9">
                  <c:v>2016.0</c:v>
                </c:pt>
                <c:pt idx="10">
                  <c:v>2019.0</c:v>
                </c:pt>
              </c:numCache>
            </c:numRef>
          </c:cat>
          <c:val>
            <c:numRef>
              <c:f>Sheet1!$D$5:$N$5</c:f>
              <c:numCache>
                <c:formatCode>#,###;\–#,###;0;@</c:formatCode>
                <c:ptCount val="11"/>
                <c:pt idx="0">
                  <c:v>369.8</c:v>
                </c:pt>
                <c:pt idx="1">
                  <c:v>333.6</c:v>
                </c:pt>
                <c:pt idx="2">
                  <c:v>354.0</c:v>
                </c:pt>
                <c:pt idx="3">
                  <c:v>444.9</c:v>
                </c:pt>
                <c:pt idx="4">
                  <c:v>574.0</c:v>
                </c:pt>
                <c:pt idx="5">
                  <c:v>609.2</c:v>
                </c:pt>
                <c:pt idx="6">
                  <c:v>688.5</c:v>
                </c:pt>
                <c:pt idx="7">
                  <c:v>587.7</c:v>
                </c:pt>
                <c:pt idx="8">
                  <c:v>587.1</c:v>
                </c:pt>
                <c:pt idx="9">
                  <c:v>736.0</c:v>
                </c:pt>
                <c:pt idx="10">
                  <c:v>748.8</c:v>
                </c:pt>
              </c:numCache>
            </c:numRef>
          </c:val>
          <c:smooth val="0"/>
          <c:extLst xmlns:c16r2="http://schemas.microsoft.com/office/drawing/2015/06/chart">
            <c:ext xmlns:c16="http://schemas.microsoft.com/office/drawing/2014/chart" uri="{C3380CC4-5D6E-409C-BE32-E72D297353CC}">
              <c16:uniqueId val="{00000000-998A-40B4-9DF7-DFA577A05F50}"/>
            </c:ext>
          </c:extLst>
        </c:ser>
        <c:ser>
          <c:idx val="1"/>
          <c:order val="1"/>
          <c:tx>
            <c:v>Median</c:v>
          </c:tx>
          <c:spPr>
            <a:ln w="19050" cap="rnd" cmpd="sng" algn="ctr">
              <a:solidFill>
                <a:schemeClr val="accent2">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accent2"/>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Sheet1!$D$4:$N$4</c:f>
              <c:numCache>
                <c:formatCode>General</c:formatCode>
                <c:ptCount val="11"/>
                <c:pt idx="0">
                  <c:v>1989.0</c:v>
                </c:pt>
                <c:pt idx="1">
                  <c:v>1992.0</c:v>
                </c:pt>
                <c:pt idx="2">
                  <c:v>1995.0</c:v>
                </c:pt>
                <c:pt idx="3">
                  <c:v>1998.0</c:v>
                </c:pt>
                <c:pt idx="4">
                  <c:v>2001.0</c:v>
                </c:pt>
                <c:pt idx="5">
                  <c:v>2004.0</c:v>
                </c:pt>
                <c:pt idx="6">
                  <c:v>2007.0</c:v>
                </c:pt>
                <c:pt idx="7">
                  <c:v>2010.0</c:v>
                </c:pt>
                <c:pt idx="8">
                  <c:v>2013.0</c:v>
                </c:pt>
                <c:pt idx="9">
                  <c:v>2016.0</c:v>
                </c:pt>
                <c:pt idx="10">
                  <c:v>2019.0</c:v>
                </c:pt>
              </c:numCache>
            </c:numRef>
          </c:cat>
          <c:val>
            <c:numRef>
              <c:f>Sheet1!$D$6:$N$6</c:f>
              <c:numCache>
                <c:formatCode>#,###;\–#,###;0;@</c:formatCode>
                <c:ptCount val="11"/>
                <c:pt idx="0">
                  <c:v>93.3</c:v>
                </c:pt>
                <c:pt idx="1">
                  <c:v>88.6</c:v>
                </c:pt>
                <c:pt idx="2">
                  <c:v>96.5</c:v>
                </c:pt>
                <c:pt idx="3">
                  <c:v>112.8</c:v>
                </c:pt>
                <c:pt idx="4">
                  <c:v>125.0</c:v>
                </c:pt>
                <c:pt idx="5">
                  <c:v>126.2</c:v>
                </c:pt>
                <c:pt idx="6">
                  <c:v>148.9</c:v>
                </c:pt>
                <c:pt idx="7">
                  <c:v>91.1</c:v>
                </c:pt>
                <c:pt idx="8">
                  <c:v>89.2</c:v>
                </c:pt>
                <c:pt idx="9">
                  <c:v>103.5</c:v>
                </c:pt>
                <c:pt idx="10">
                  <c:v>121.7</c:v>
                </c:pt>
              </c:numCache>
            </c:numRef>
          </c:val>
          <c:smooth val="0"/>
          <c:extLst xmlns:c16r2="http://schemas.microsoft.com/office/drawing/2015/06/chart">
            <c:ext xmlns:c16="http://schemas.microsoft.com/office/drawing/2014/chart" uri="{C3380CC4-5D6E-409C-BE32-E72D297353CC}">
              <c16:uniqueId val="{00000001-998A-40B4-9DF7-DFA577A05F50}"/>
            </c:ext>
          </c:extLst>
        </c:ser>
        <c:dLbls>
          <c:dLblPos val="ctr"/>
          <c:showLegendKey val="0"/>
          <c:showVal val="1"/>
          <c:showCatName val="0"/>
          <c:showSerName val="0"/>
          <c:showPercent val="0"/>
          <c:showBubbleSize val="0"/>
        </c:dLbls>
        <c:marker val="1"/>
        <c:smooth val="0"/>
        <c:axId val="-2126006984"/>
        <c:axId val="-2130537304"/>
      </c:lineChart>
      <c:catAx>
        <c:axId val="-212600698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130537304"/>
        <c:crosses val="autoZero"/>
        <c:auto val="1"/>
        <c:lblAlgn val="ctr"/>
        <c:lblOffset val="100"/>
        <c:noMultiLvlLbl val="0"/>
      </c:catAx>
      <c:valAx>
        <c:axId val="-2130537304"/>
        <c:scaling>
          <c:orientation val="minMax"/>
        </c:scaling>
        <c:delete val="1"/>
        <c:axPos val="l"/>
        <c:numFmt formatCode="#,###;\–#,###;0;@" sourceLinked="1"/>
        <c:majorTickMark val="none"/>
        <c:minorTickMark val="none"/>
        <c:tickLblPos val="nextTo"/>
        <c:crossAx val="-21260069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CBO Jan 2017 Fcst</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Sheet1!$C$6:$F$6</c:f>
              <c:numCache>
                <c:formatCode>General</c:formatCode>
                <c:ptCount val="4"/>
                <c:pt idx="0">
                  <c:v>2017.0</c:v>
                </c:pt>
                <c:pt idx="1">
                  <c:v>2018.0</c:v>
                </c:pt>
                <c:pt idx="2">
                  <c:v>2019.0</c:v>
                </c:pt>
                <c:pt idx="3">
                  <c:v>2020.0</c:v>
                </c:pt>
              </c:numCache>
            </c:numRef>
          </c:cat>
          <c:val>
            <c:numRef>
              <c:f>Sheet1!$C$7:$F$7</c:f>
              <c:numCache>
                <c:formatCode>0</c:formatCode>
                <c:ptCount val="4"/>
                <c:pt idx="0">
                  <c:v>558.707</c:v>
                </c:pt>
                <c:pt idx="1">
                  <c:v>487.4309999999999</c:v>
                </c:pt>
                <c:pt idx="2">
                  <c:v>601.081</c:v>
                </c:pt>
                <c:pt idx="3">
                  <c:v>684.0</c:v>
                </c:pt>
              </c:numCache>
            </c:numRef>
          </c:val>
          <c:extLst xmlns:c16r2="http://schemas.microsoft.com/office/drawing/2015/06/chart">
            <c:ext xmlns:c16="http://schemas.microsoft.com/office/drawing/2014/chart" uri="{C3380CC4-5D6E-409C-BE32-E72D297353CC}">
              <c16:uniqueId val="{00000000-C91F-4863-81CA-2944E34FC80D}"/>
            </c:ext>
          </c:extLst>
        </c:ser>
        <c:ser>
          <c:idx val="1"/>
          <c:order val="1"/>
          <c:tx>
            <c:v>Actual</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Sheet1!$C$6:$F$6</c:f>
              <c:numCache>
                <c:formatCode>General</c:formatCode>
                <c:ptCount val="4"/>
                <c:pt idx="0">
                  <c:v>2017.0</c:v>
                </c:pt>
                <c:pt idx="1">
                  <c:v>2018.0</c:v>
                </c:pt>
                <c:pt idx="2">
                  <c:v>2019.0</c:v>
                </c:pt>
                <c:pt idx="3">
                  <c:v>2020.0</c:v>
                </c:pt>
              </c:numCache>
            </c:numRef>
          </c:cat>
          <c:val>
            <c:numRef>
              <c:f>Sheet1!$C$8:$F$8</c:f>
              <c:numCache>
                <c:formatCode>General</c:formatCode>
                <c:ptCount val="4"/>
                <c:pt idx="0">
                  <c:v>665.0</c:v>
                </c:pt>
                <c:pt idx="1">
                  <c:v>779.0</c:v>
                </c:pt>
                <c:pt idx="2">
                  <c:v>984.0</c:v>
                </c:pt>
                <c:pt idx="3" formatCode="_(* #,##0_);_(* \(#,##0\);_(* &quot;-&quot;??_);_(@_)">
                  <c:v>3131.0</c:v>
                </c:pt>
              </c:numCache>
            </c:numRef>
          </c:val>
          <c:extLst xmlns:c16r2="http://schemas.microsoft.com/office/drawing/2015/06/chart">
            <c:ext xmlns:c16="http://schemas.microsoft.com/office/drawing/2014/chart" uri="{C3380CC4-5D6E-409C-BE32-E72D297353CC}">
              <c16:uniqueId val="{00000001-C91F-4863-81CA-2944E34FC80D}"/>
            </c:ext>
          </c:extLst>
        </c:ser>
        <c:dLbls>
          <c:showLegendKey val="0"/>
          <c:showVal val="0"/>
          <c:showCatName val="0"/>
          <c:showSerName val="0"/>
          <c:showPercent val="0"/>
          <c:showBubbleSize val="0"/>
        </c:dLbls>
        <c:gapWidth val="219"/>
        <c:overlap val="-27"/>
        <c:axId val="-2135540424"/>
        <c:axId val="-2135536936"/>
      </c:barChart>
      <c:catAx>
        <c:axId val="-2135540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2135536936"/>
        <c:crosses val="autoZero"/>
        <c:auto val="1"/>
        <c:lblAlgn val="ctr"/>
        <c:lblOffset val="100"/>
        <c:noMultiLvlLbl val="0"/>
      </c:catAx>
      <c:valAx>
        <c:axId val="-2135536936"/>
        <c:scaling>
          <c:orientation val="minMax"/>
        </c:scaling>
        <c:delete val="1"/>
        <c:axPos val="l"/>
        <c:numFmt formatCode="0" sourceLinked="1"/>
        <c:majorTickMark val="none"/>
        <c:minorTickMark val="none"/>
        <c:tickLblPos val="nextTo"/>
        <c:crossAx val="-21355404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1-44CF-4039-91B9-CB89EAF5E3E9}"/>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Sheet3!$G$7:$H$7</c:f>
              <c:strCache>
                <c:ptCount val="2"/>
                <c:pt idx="0">
                  <c:v>Democrats</c:v>
                </c:pt>
                <c:pt idx="1">
                  <c:v>Republicans</c:v>
                </c:pt>
              </c:strCache>
            </c:strRef>
          </c:cat>
          <c:val>
            <c:numRef>
              <c:f>Sheet3!$G$8:$H$8</c:f>
              <c:numCache>
                <c:formatCode>0</c:formatCode>
                <c:ptCount val="2"/>
                <c:pt idx="0">
                  <c:v>70.5</c:v>
                </c:pt>
                <c:pt idx="1">
                  <c:v>29.1</c:v>
                </c:pt>
              </c:numCache>
            </c:numRef>
          </c:val>
          <c:extLst xmlns:c16r2="http://schemas.microsoft.com/office/drawing/2015/06/chart">
            <c:ext xmlns:c16="http://schemas.microsoft.com/office/drawing/2014/chart" uri="{C3380CC4-5D6E-409C-BE32-E72D297353CC}">
              <c16:uniqueId val="{00000002-44CF-4039-91B9-CB89EAF5E3E9}"/>
            </c:ext>
          </c:extLst>
        </c:ser>
        <c:dLbls>
          <c:showLegendKey val="0"/>
          <c:showVal val="0"/>
          <c:showCatName val="0"/>
          <c:showSerName val="0"/>
          <c:showPercent val="0"/>
          <c:showBubbleSize val="0"/>
        </c:dLbls>
        <c:gapWidth val="219"/>
        <c:overlap val="-27"/>
        <c:axId val="-2130501160"/>
        <c:axId val="-2132462424"/>
      </c:barChart>
      <c:catAx>
        <c:axId val="-2130501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2132462424"/>
        <c:crosses val="autoZero"/>
        <c:auto val="1"/>
        <c:lblAlgn val="ctr"/>
        <c:lblOffset val="100"/>
        <c:noMultiLvlLbl val="0"/>
      </c:catAx>
      <c:valAx>
        <c:axId val="-2132462424"/>
        <c:scaling>
          <c:orientation val="minMax"/>
        </c:scaling>
        <c:delete val="1"/>
        <c:axPos val="l"/>
        <c:numFmt formatCode="0" sourceLinked="1"/>
        <c:majorTickMark val="none"/>
        <c:minorTickMark val="none"/>
        <c:tickLblPos val="nextTo"/>
        <c:crossAx val="-2130501160"/>
        <c:crosses val="autoZero"/>
        <c:crossBetween val="between"/>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1-5366-48A7-9E23-C655B3D25A61}"/>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Sheet3!$G$7:$H$7</c:f>
              <c:strCache>
                <c:ptCount val="2"/>
                <c:pt idx="0">
                  <c:v>Democrats</c:v>
                </c:pt>
                <c:pt idx="1">
                  <c:v>Republicans</c:v>
                </c:pt>
              </c:strCache>
            </c:strRef>
          </c:cat>
          <c:val>
            <c:numRef>
              <c:f>Sheet3!$G$10:$H$10</c:f>
              <c:numCache>
                <c:formatCode>0</c:formatCode>
                <c:ptCount val="2"/>
                <c:pt idx="0">
                  <c:v>164.3356643356643</c:v>
                </c:pt>
                <c:pt idx="1">
                  <c:v>61.26315789473684</c:v>
                </c:pt>
              </c:numCache>
            </c:numRef>
          </c:val>
          <c:extLst xmlns:c16r2="http://schemas.microsoft.com/office/drawing/2015/06/chart">
            <c:ext xmlns:c16="http://schemas.microsoft.com/office/drawing/2014/chart" uri="{C3380CC4-5D6E-409C-BE32-E72D297353CC}">
              <c16:uniqueId val="{00000002-5366-48A7-9E23-C655B3D25A61}"/>
            </c:ext>
          </c:extLst>
        </c:ser>
        <c:dLbls>
          <c:showLegendKey val="0"/>
          <c:showVal val="0"/>
          <c:showCatName val="0"/>
          <c:showSerName val="0"/>
          <c:showPercent val="0"/>
          <c:showBubbleSize val="0"/>
        </c:dLbls>
        <c:gapWidth val="219"/>
        <c:overlap val="-27"/>
        <c:axId val="-2130046680"/>
        <c:axId val="-2132692600"/>
      </c:barChart>
      <c:catAx>
        <c:axId val="-2130046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2132692600"/>
        <c:crosses val="autoZero"/>
        <c:auto val="1"/>
        <c:lblAlgn val="ctr"/>
        <c:lblOffset val="100"/>
        <c:noMultiLvlLbl val="0"/>
      </c:catAx>
      <c:valAx>
        <c:axId val="-2132692600"/>
        <c:scaling>
          <c:orientation val="minMax"/>
        </c:scaling>
        <c:delete val="1"/>
        <c:axPos val="l"/>
        <c:numFmt formatCode="0" sourceLinked="1"/>
        <c:majorTickMark val="none"/>
        <c:minorTickMark val="none"/>
        <c:tickLblPos val="nextTo"/>
        <c:crossAx val="-2130046680"/>
        <c:crosses val="autoZero"/>
        <c:crossBetween val="between"/>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numRef>
              <c:f>Sheet1!$D$5:$D$44</c:f>
              <c:numCache>
                <c:formatCode>General</c:formatCode>
                <c:ptCount val="40"/>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pt idx="30">
                  <c:v>2010.0</c:v>
                </c:pt>
                <c:pt idx="31">
                  <c:v>2011.0</c:v>
                </c:pt>
                <c:pt idx="32">
                  <c:v>2012.0</c:v>
                </c:pt>
                <c:pt idx="33">
                  <c:v>2013.0</c:v>
                </c:pt>
                <c:pt idx="34">
                  <c:v>2014.0</c:v>
                </c:pt>
                <c:pt idx="35">
                  <c:v>2015.0</c:v>
                </c:pt>
                <c:pt idx="36">
                  <c:v>2016.0</c:v>
                </c:pt>
                <c:pt idx="37">
                  <c:v>2017.0</c:v>
                </c:pt>
                <c:pt idx="38">
                  <c:v>2018.0</c:v>
                </c:pt>
                <c:pt idx="39">
                  <c:v>2019.0</c:v>
                </c:pt>
              </c:numCache>
            </c:numRef>
          </c:cat>
          <c:val>
            <c:numRef>
              <c:f>Sheet1!$E$5:$E$44</c:f>
              <c:numCache>
                <c:formatCode>_(* #,##0_);_(* \(#,##0\);_(* "-"??_);_(@_)</c:formatCode>
                <c:ptCount val="40"/>
                <c:pt idx="0">
                  <c:v>52461.0</c:v>
                </c:pt>
                <c:pt idx="1">
                  <c:v>51627.0</c:v>
                </c:pt>
                <c:pt idx="2">
                  <c:v>51487.0</c:v>
                </c:pt>
                <c:pt idx="3">
                  <c:v>51126.0</c:v>
                </c:pt>
                <c:pt idx="4">
                  <c:v>52679.0</c:v>
                </c:pt>
                <c:pt idx="5">
                  <c:v>53664.0</c:v>
                </c:pt>
                <c:pt idx="6">
                  <c:v>55597.0</c:v>
                </c:pt>
                <c:pt idx="7">
                  <c:v>56261.0</c:v>
                </c:pt>
                <c:pt idx="8">
                  <c:v>56725.0</c:v>
                </c:pt>
                <c:pt idx="9">
                  <c:v>57705.0</c:v>
                </c:pt>
                <c:pt idx="10">
                  <c:v>56966.0</c:v>
                </c:pt>
                <c:pt idx="11">
                  <c:v>55302.0</c:v>
                </c:pt>
                <c:pt idx="12">
                  <c:v>54874.0</c:v>
                </c:pt>
                <c:pt idx="13">
                  <c:v>54581.0</c:v>
                </c:pt>
                <c:pt idx="14">
                  <c:v>55215.0</c:v>
                </c:pt>
                <c:pt idx="15">
                  <c:v>56945.0</c:v>
                </c:pt>
                <c:pt idx="16">
                  <c:v>57772.0</c:v>
                </c:pt>
                <c:pt idx="17">
                  <c:v>58961.0</c:v>
                </c:pt>
                <c:pt idx="18">
                  <c:v>61128.0</c:v>
                </c:pt>
                <c:pt idx="19">
                  <c:v>62641.0</c:v>
                </c:pt>
                <c:pt idx="20">
                  <c:v>62512.0</c:v>
                </c:pt>
                <c:pt idx="21">
                  <c:v>61126.0</c:v>
                </c:pt>
                <c:pt idx="22">
                  <c:v>60435.0</c:v>
                </c:pt>
                <c:pt idx="23">
                  <c:v>60360.0</c:v>
                </c:pt>
                <c:pt idx="24">
                  <c:v>60150.0</c:v>
                </c:pt>
                <c:pt idx="25">
                  <c:v>60794.0</c:v>
                </c:pt>
                <c:pt idx="26">
                  <c:v>61268.0</c:v>
                </c:pt>
                <c:pt idx="27">
                  <c:v>62090.0</c:v>
                </c:pt>
                <c:pt idx="28">
                  <c:v>59877.0</c:v>
                </c:pt>
                <c:pt idx="29">
                  <c:v>59458.0</c:v>
                </c:pt>
                <c:pt idx="30">
                  <c:v>57904.0</c:v>
                </c:pt>
                <c:pt idx="31">
                  <c:v>57021.0</c:v>
                </c:pt>
                <c:pt idx="32">
                  <c:v>56912.0</c:v>
                </c:pt>
                <c:pt idx="33">
                  <c:v>58904.0</c:v>
                </c:pt>
                <c:pt idx="34">
                  <c:v>58001.0</c:v>
                </c:pt>
                <c:pt idx="35">
                  <c:v>60987.0</c:v>
                </c:pt>
                <c:pt idx="36">
                  <c:v>62898.0</c:v>
                </c:pt>
                <c:pt idx="37">
                  <c:v>63761.0</c:v>
                </c:pt>
                <c:pt idx="38">
                  <c:v>64324.0</c:v>
                </c:pt>
                <c:pt idx="39">
                  <c:v>68703.0</c:v>
                </c:pt>
              </c:numCache>
            </c:numRef>
          </c:val>
          <c:smooth val="0"/>
          <c:extLst xmlns:c16r2="http://schemas.microsoft.com/office/drawing/2015/06/chart">
            <c:ext xmlns:c16="http://schemas.microsoft.com/office/drawing/2014/chart" uri="{C3380CC4-5D6E-409C-BE32-E72D297353CC}">
              <c16:uniqueId val="{00000000-73A1-4681-9BC9-E18343F521A3}"/>
            </c:ext>
          </c:extLst>
        </c:ser>
        <c:dLbls>
          <c:showLegendKey val="0"/>
          <c:showVal val="0"/>
          <c:showCatName val="0"/>
          <c:showSerName val="0"/>
          <c:showPercent val="0"/>
          <c:showBubbleSize val="0"/>
        </c:dLbls>
        <c:marker val="1"/>
        <c:smooth val="0"/>
        <c:axId val="-2130068952"/>
        <c:axId val="-2130076360"/>
      </c:lineChart>
      <c:catAx>
        <c:axId val="-2130068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2130076360"/>
        <c:crosses val="autoZero"/>
        <c:auto val="1"/>
        <c:lblAlgn val="ctr"/>
        <c:lblOffset val="100"/>
        <c:tickLblSkip val="3"/>
        <c:noMultiLvlLbl val="0"/>
      </c:catAx>
      <c:valAx>
        <c:axId val="-2130076360"/>
        <c:scaling>
          <c:orientation val="minMax"/>
          <c:min val="4000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1300689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Sheet1!$D$7</c:f>
              <c:strCache>
                <c:ptCount val="1"/>
                <c:pt idx="0">
                  <c:v>Lowest Quintile</c:v>
                </c:pt>
              </c:strCache>
            </c:strRef>
          </c:tx>
          <c:spPr>
            <a:ln w="28575" cap="rnd">
              <a:solidFill>
                <a:schemeClr val="accent1"/>
              </a:solidFill>
              <a:round/>
            </a:ln>
            <a:effectLst/>
          </c:spPr>
          <c:marker>
            <c:symbol val="none"/>
          </c:marker>
          <c:cat>
            <c:numRef>
              <c:f>Sheet1!$C$8:$C$46</c:f>
              <c:numCache>
                <c:formatCode>General</c:formatCode>
                <c:ptCount val="39"/>
                <c:pt idx="0">
                  <c:v>1979.0</c:v>
                </c:pt>
                <c:pt idx="1">
                  <c:v>1980.0</c:v>
                </c:pt>
                <c:pt idx="2">
                  <c:v>1981.0</c:v>
                </c:pt>
                <c:pt idx="3">
                  <c:v>1982.0</c:v>
                </c:pt>
                <c:pt idx="4">
                  <c:v>1983.0</c:v>
                </c:pt>
                <c:pt idx="5">
                  <c:v>1984.0</c:v>
                </c:pt>
                <c:pt idx="6">
                  <c:v>1985.0</c:v>
                </c:pt>
                <c:pt idx="7">
                  <c:v>1986.0</c:v>
                </c:pt>
                <c:pt idx="8">
                  <c:v>1987.0</c:v>
                </c:pt>
                <c:pt idx="9">
                  <c:v>1988.0</c:v>
                </c:pt>
                <c:pt idx="10">
                  <c:v>1989.0</c:v>
                </c:pt>
                <c:pt idx="11">
                  <c:v>1990.0</c:v>
                </c:pt>
                <c:pt idx="12">
                  <c:v>1991.0</c:v>
                </c:pt>
                <c:pt idx="13">
                  <c:v>1992.0</c:v>
                </c:pt>
                <c:pt idx="14">
                  <c:v>1993.0</c:v>
                </c:pt>
                <c:pt idx="15">
                  <c:v>1994.0</c:v>
                </c:pt>
                <c:pt idx="16">
                  <c:v>1995.0</c:v>
                </c:pt>
                <c:pt idx="17">
                  <c:v>1996.0</c:v>
                </c:pt>
                <c:pt idx="18">
                  <c:v>1997.0</c:v>
                </c:pt>
                <c:pt idx="19">
                  <c:v>1998.0</c:v>
                </c:pt>
                <c:pt idx="20">
                  <c:v>1999.0</c:v>
                </c:pt>
                <c:pt idx="21">
                  <c:v>2000.0</c:v>
                </c:pt>
                <c:pt idx="22">
                  <c:v>2001.0</c:v>
                </c:pt>
                <c:pt idx="23">
                  <c:v>2002.0</c:v>
                </c:pt>
                <c:pt idx="24">
                  <c:v>2003.0</c:v>
                </c:pt>
                <c:pt idx="25">
                  <c:v>2004.0</c:v>
                </c:pt>
                <c:pt idx="26">
                  <c:v>2005.0</c:v>
                </c:pt>
                <c:pt idx="27">
                  <c:v>2006.0</c:v>
                </c:pt>
                <c:pt idx="28">
                  <c:v>2007.0</c:v>
                </c:pt>
                <c:pt idx="29">
                  <c:v>2008.0</c:v>
                </c:pt>
                <c:pt idx="30">
                  <c:v>2009.0</c:v>
                </c:pt>
                <c:pt idx="31">
                  <c:v>2010.0</c:v>
                </c:pt>
                <c:pt idx="32">
                  <c:v>2011.0</c:v>
                </c:pt>
                <c:pt idx="33">
                  <c:v>2012.0</c:v>
                </c:pt>
                <c:pt idx="34">
                  <c:v>2013.0</c:v>
                </c:pt>
                <c:pt idx="35">
                  <c:v>2014.0</c:v>
                </c:pt>
                <c:pt idx="36">
                  <c:v>2015.0</c:v>
                </c:pt>
                <c:pt idx="37">
                  <c:v>2016.0</c:v>
                </c:pt>
                <c:pt idx="38">
                  <c:v>2017.0</c:v>
                </c:pt>
              </c:numCache>
            </c:numRef>
          </c:cat>
          <c:val>
            <c:numRef>
              <c:f>Sheet1!$D$8:$D$46</c:f>
              <c:numCache>
                <c:formatCode>##0</c:formatCode>
                <c:ptCount val="39"/>
                <c:pt idx="0">
                  <c:v>0.0</c:v>
                </c:pt>
                <c:pt idx="1">
                  <c:v>-4.0</c:v>
                </c:pt>
                <c:pt idx="2">
                  <c:v>-5.0</c:v>
                </c:pt>
                <c:pt idx="3">
                  <c:v>-8.0</c:v>
                </c:pt>
                <c:pt idx="4">
                  <c:v>-12.0</c:v>
                </c:pt>
                <c:pt idx="5">
                  <c:v>-6.0</c:v>
                </c:pt>
                <c:pt idx="6">
                  <c:v>-6.0</c:v>
                </c:pt>
                <c:pt idx="7">
                  <c:v>-7.0</c:v>
                </c:pt>
                <c:pt idx="8">
                  <c:v>-11.0</c:v>
                </c:pt>
                <c:pt idx="9">
                  <c:v>-8.0</c:v>
                </c:pt>
                <c:pt idx="10">
                  <c:v>-3.0</c:v>
                </c:pt>
                <c:pt idx="11">
                  <c:v>0.0</c:v>
                </c:pt>
                <c:pt idx="12">
                  <c:v>0.0</c:v>
                </c:pt>
                <c:pt idx="13">
                  <c:v>1.0</c:v>
                </c:pt>
                <c:pt idx="14">
                  <c:v>1.0</c:v>
                </c:pt>
                <c:pt idx="15">
                  <c:v>0.0</c:v>
                </c:pt>
                <c:pt idx="16">
                  <c:v>8.0</c:v>
                </c:pt>
                <c:pt idx="17">
                  <c:v>8.0</c:v>
                </c:pt>
                <c:pt idx="18">
                  <c:v>14.0</c:v>
                </c:pt>
                <c:pt idx="19">
                  <c:v>22.0</c:v>
                </c:pt>
                <c:pt idx="20">
                  <c:v>26.0</c:v>
                </c:pt>
                <c:pt idx="21">
                  <c:v>25.0</c:v>
                </c:pt>
                <c:pt idx="22">
                  <c:v>23.0</c:v>
                </c:pt>
                <c:pt idx="23">
                  <c:v>21.0</c:v>
                </c:pt>
                <c:pt idx="24">
                  <c:v>20.0</c:v>
                </c:pt>
                <c:pt idx="25">
                  <c:v>21.0</c:v>
                </c:pt>
                <c:pt idx="26">
                  <c:v>25.0</c:v>
                </c:pt>
                <c:pt idx="27">
                  <c:v>31.0</c:v>
                </c:pt>
                <c:pt idx="28">
                  <c:v>40.0</c:v>
                </c:pt>
                <c:pt idx="29">
                  <c:v>37.0</c:v>
                </c:pt>
                <c:pt idx="30">
                  <c:v>31.0</c:v>
                </c:pt>
                <c:pt idx="31">
                  <c:v>28.0</c:v>
                </c:pt>
                <c:pt idx="32">
                  <c:v>30.0</c:v>
                </c:pt>
                <c:pt idx="33">
                  <c:v>24.0</c:v>
                </c:pt>
                <c:pt idx="34">
                  <c:v>29.0</c:v>
                </c:pt>
                <c:pt idx="35">
                  <c:v>26.0</c:v>
                </c:pt>
                <c:pt idx="36">
                  <c:v>32.0</c:v>
                </c:pt>
                <c:pt idx="37">
                  <c:v>33.0</c:v>
                </c:pt>
                <c:pt idx="38">
                  <c:v>35.0</c:v>
                </c:pt>
              </c:numCache>
            </c:numRef>
          </c:val>
          <c:smooth val="0"/>
          <c:extLst xmlns:c16r2="http://schemas.microsoft.com/office/drawing/2015/06/chart">
            <c:ext xmlns:c16="http://schemas.microsoft.com/office/drawing/2014/chart" uri="{C3380CC4-5D6E-409C-BE32-E72D297353CC}">
              <c16:uniqueId val="{00000000-19E3-4B00-8AF8-A2639FE6DB42}"/>
            </c:ext>
          </c:extLst>
        </c:ser>
        <c:ser>
          <c:idx val="1"/>
          <c:order val="1"/>
          <c:tx>
            <c:strRef>
              <c:f>Sheet1!$E$7</c:f>
              <c:strCache>
                <c:ptCount val="1"/>
                <c:pt idx="0">
                  <c:v>Middle Three Quintiles</c:v>
                </c:pt>
              </c:strCache>
            </c:strRef>
          </c:tx>
          <c:spPr>
            <a:ln w="28575" cap="rnd">
              <a:solidFill>
                <a:schemeClr val="accent2"/>
              </a:solidFill>
              <a:round/>
            </a:ln>
            <a:effectLst/>
          </c:spPr>
          <c:marker>
            <c:symbol val="none"/>
          </c:marker>
          <c:cat>
            <c:numRef>
              <c:f>Sheet1!$C$8:$C$46</c:f>
              <c:numCache>
                <c:formatCode>General</c:formatCode>
                <c:ptCount val="39"/>
                <c:pt idx="0">
                  <c:v>1979.0</c:v>
                </c:pt>
                <c:pt idx="1">
                  <c:v>1980.0</c:v>
                </c:pt>
                <c:pt idx="2">
                  <c:v>1981.0</c:v>
                </c:pt>
                <c:pt idx="3">
                  <c:v>1982.0</c:v>
                </c:pt>
                <c:pt idx="4">
                  <c:v>1983.0</c:v>
                </c:pt>
                <c:pt idx="5">
                  <c:v>1984.0</c:v>
                </c:pt>
                <c:pt idx="6">
                  <c:v>1985.0</c:v>
                </c:pt>
                <c:pt idx="7">
                  <c:v>1986.0</c:v>
                </c:pt>
                <c:pt idx="8">
                  <c:v>1987.0</c:v>
                </c:pt>
                <c:pt idx="9">
                  <c:v>1988.0</c:v>
                </c:pt>
                <c:pt idx="10">
                  <c:v>1989.0</c:v>
                </c:pt>
                <c:pt idx="11">
                  <c:v>1990.0</c:v>
                </c:pt>
                <c:pt idx="12">
                  <c:v>1991.0</c:v>
                </c:pt>
                <c:pt idx="13">
                  <c:v>1992.0</c:v>
                </c:pt>
                <c:pt idx="14">
                  <c:v>1993.0</c:v>
                </c:pt>
                <c:pt idx="15">
                  <c:v>1994.0</c:v>
                </c:pt>
                <c:pt idx="16">
                  <c:v>1995.0</c:v>
                </c:pt>
                <c:pt idx="17">
                  <c:v>1996.0</c:v>
                </c:pt>
                <c:pt idx="18">
                  <c:v>1997.0</c:v>
                </c:pt>
                <c:pt idx="19">
                  <c:v>1998.0</c:v>
                </c:pt>
                <c:pt idx="20">
                  <c:v>1999.0</c:v>
                </c:pt>
                <c:pt idx="21">
                  <c:v>2000.0</c:v>
                </c:pt>
                <c:pt idx="22">
                  <c:v>2001.0</c:v>
                </c:pt>
                <c:pt idx="23">
                  <c:v>2002.0</c:v>
                </c:pt>
                <c:pt idx="24">
                  <c:v>2003.0</c:v>
                </c:pt>
                <c:pt idx="25">
                  <c:v>2004.0</c:v>
                </c:pt>
                <c:pt idx="26">
                  <c:v>2005.0</c:v>
                </c:pt>
                <c:pt idx="27">
                  <c:v>2006.0</c:v>
                </c:pt>
                <c:pt idx="28">
                  <c:v>2007.0</c:v>
                </c:pt>
                <c:pt idx="29">
                  <c:v>2008.0</c:v>
                </c:pt>
                <c:pt idx="30">
                  <c:v>2009.0</c:v>
                </c:pt>
                <c:pt idx="31">
                  <c:v>2010.0</c:v>
                </c:pt>
                <c:pt idx="32">
                  <c:v>2011.0</c:v>
                </c:pt>
                <c:pt idx="33">
                  <c:v>2012.0</c:v>
                </c:pt>
                <c:pt idx="34">
                  <c:v>2013.0</c:v>
                </c:pt>
                <c:pt idx="35">
                  <c:v>2014.0</c:v>
                </c:pt>
                <c:pt idx="36">
                  <c:v>2015.0</c:v>
                </c:pt>
                <c:pt idx="37">
                  <c:v>2016.0</c:v>
                </c:pt>
                <c:pt idx="38">
                  <c:v>2017.0</c:v>
                </c:pt>
              </c:numCache>
            </c:numRef>
          </c:cat>
          <c:val>
            <c:numRef>
              <c:f>Sheet1!$E$8:$E$46</c:f>
              <c:numCache>
                <c:formatCode>##0</c:formatCode>
                <c:ptCount val="39"/>
                <c:pt idx="0">
                  <c:v>0.0</c:v>
                </c:pt>
                <c:pt idx="1">
                  <c:v>-3.0</c:v>
                </c:pt>
                <c:pt idx="2">
                  <c:v>-3.0</c:v>
                </c:pt>
                <c:pt idx="3">
                  <c:v>-4.0</c:v>
                </c:pt>
                <c:pt idx="4">
                  <c:v>-5.0</c:v>
                </c:pt>
                <c:pt idx="5">
                  <c:v>0.0</c:v>
                </c:pt>
                <c:pt idx="6">
                  <c:v>0.0</c:v>
                </c:pt>
                <c:pt idx="7">
                  <c:v>3.0</c:v>
                </c:pt>
                <c:pt idx="8">
                  <c:v>2.0</c:v>
                </c:pt>
                <c:pt idx="9">
                  <c:v>3.0</c:v>
                </c:pt>
                <c:pt idx="10">
                  <c:v>4.0</c:v>
                </c:pt>
                <c:pt idx="11">
                  <c:v>5.0</c:v>
                </c:pt>
                <c:pt idx="12">
                  <c:v>4.0</c:v>
                </c:pt>
                <c:pt idx="13">
                  <c:v>4.0</c:v>
                </c:pt>
                <c:pt idx="14">
                  <c:v>4.0</c:v>
                </c:pt>
                <c:pt idx="15">
                  <c:v>5.0</c:v>
                </c:pt>
                <c:pt idx="16">
                  <c:v>9.0</c:v>
                </c:pt>
                <c:pt idx="17">
                  <c:v>11.0</c:v>
                </c:pt>
                <c:pt idx="18">
                  <c:v>14.0</c:v>
                </c:pt>
                <c:pt idx="19">
                  <c:v>18.0</c:v>
                </c:pt>
                <c:pt idx="20">
                  <c:v>22.0</c:v>
                </c:pt>
                <c:pt idx="21">
                  <c:v>23.0</c:v>
                </c:pt>
                <c:pt idx="22">
                  <c:v>22.0</c:v>
                </c:pt>
                <c:pt idx="23">
                  <c:v>19.0</c:v>
                </c:pt>
                <c:pt idx="24">
                  <c:v>19.0</c:v>
                </c:pt>
                <c:pt idx="25">
                  <c:v>23.0</c:v>
                </c:pt>
                <c:pt idx="26">
                  <c:v>25.0</c:v>
                </c:pt>
                <c:pt idx="27">
                  <c:v>27.0</c:v>
                </c:pt>
                <c:pt idx="28">
                  <c:v>31.0</c:v>
                </c:pt>
                <c:pt idx="29">
                  <c:v>27.0</c:v>
                </c:pt>
                <c:pt idx="30">
                  <c:v>24.0</c:v>
                </c:pt>
                <c:pt idx="31">
                  <c:v>23.0</c:v>
                </c:pt>
                <c:pt idx="32">
                  <c:v>23.0</c:v>
                </c:pt>
                <c:pt idx="33">
                  <c:v>23.0</c:v>
                </c:pt>
                <c:pt idx="34">
                  <c:v>25.0</c:v>
                </c:pt>
                <c:pt idx="35">
                  <c:v>27.0</c:v>
                </c:pt>
                <c:pt idx="36">
                  <c:v>32.0</c:v>
                </c:pt>
                <c:pt idx="37">
                  <c:v>33.0</c:v>
                </c:pt>
                <c:pt idx="38">
                  <c:v>35.0</c:v>
                </c:pt>
              </c:numCache>
            </c:numRef>
          </c:val>
          <c:smooth val="0"/>
          <c:extLst xmlns:c16r2="http://schemas.microsoft.com/office/drawing/2015/06/chart">
            <c:ext xmlns:c16="http://schemas.microsoft.com/office/drawing/2014/chart" uri="{C3380CC4-5D6E-409C-BE32-E72D297353CC}">
              <c16:uniqueId val="{00000001-19E3-4B00-8AF8-A2639FE6DB42}"/>
            </c:ext>
          </c:extLst>
        </c:ser>
        <c:ser>
          <c:idx val="2"/>
          <c:order val="2"/>
          <c:tx>
            <c:strRef>
              <c:f>Sheet1!$F$7</c:f>
              <c:strCache>
                <c:ptCount val="1"/>
                <c:pt idx="0">
                  <c:v>Highest Quintile</c:v>
                </c:pt>
              </c:strCache>
            </c:strRef>
          </c:tx>
          <c:spPr>
            <a:ln w="28575" cap="rnd">
              <a:solidFill>
                <a:schemeClr val="tx1"/>
              </a:solidFill>
              <a:round/>
            </a:ln>
            <a:effectLst/>
          </c:spPr>
          <c:marker>
            <c:symbol val="none"/>
          </c:marker>
          <c:cat>
            <c:numRef>
              <c:f>Sheet1!$C$8:$C$46</c:f>
              <c:numCache>
                <c:formatCode>General</c:formatCode>
                <c:ptCount val="39"/>
                <c:pt idx="0">
                  <c:v>1979.0</c:v>
                </c:pt>
                <c:pt idx="1">
                  <c:v>1980.0</c:v>
                </c:pt>
                <c:pt idx="2">
                  <c:v>1981.0</c:v>
                </c:pt>
                <c:pt idx="3">
                  <c:v>1982.0</c:v>
                </c:pt>
                <c:pt idx="4">
                  <c:v>1983.0</c:v>
                </c:pt>
                <c:pt idx="5">
                  <c:v>1984.0</c:v>
                </c:pt>
                <c:pt idx="6">
                  <c:v>1985.0</c:v>
                </c:pt>
                <c:pt idx="7">
                  <c:v>1986.0</c:v>
                </c:pt>
                <c:pt idx="8">
                  <c:v>1987.0</c:v>
                </c:pt>
                <c:pt idx="9">
                  <c:v>1988.0</c:v>
                </c:pt>
                <c:pt idx="10">
                  <c:v>1989.0</c:v>
                </c:pt>
                <c:pt idx="11">
                  <c:v>1990.0</c:v>
                </c:pt>
                <c:pt idx="12">
                  <c:v>1991.0</c:v>
                </c:pt>
                <c:pt idx="13">
                  <c:v>1992.0</c:v>
                </c:pt>
                <c:pt idx="14">
                  <c:v>1993.0</c:v>
                </c:pt>
                <c:pt idx="15">
                  <c:v>1994.0</c:v>
                </c:pt>
                <c:pt idx="16">
                  <c:v>1995.0</c:v>
                </c:pt>
                <c:pt idx="17">
                  <c:v>1996.0</c:v>
                </c:pt>
                <c:pt idx="18">
                  <c:v>1997.0</c:v>
                </c:pt>
                <c:pt idx="19">
                  <c:v>1998.0</c:v>
                </c:pt>
                <c:pt idx="20">
                  <c:v>1999.0</c:v>
                </c:pt>
                <c:pt idx="21">
                  <c:v>2000.0</c:v>
                </c:pt>
                <c:pt idx="22">
                  <c:v>2001.0</c:v>
                </c:pt>
                <c:pt idx="23">
                  <c:v>2002.0</c:v>
                </c:pt>
                <c:pt idx="24">
                  <c:v>2003.0</c:v>
                </c:pt>
                <c:pt idx="25">
                  <c:v>2004.0</c:v>
                </c:pt>
                <c:pt idx="26">
                  <c:v>2005.0</c:v>
                </c:pt>
                <c:pt idx="27">
                  <c:v>2006.0</c:v>
                </c:pt>
                <c:pt idx="28">
                  <c:v>2007.0</c:v>
                </c:pt>
                <c:pt idx="29">
                  <c:v>2008.0</c:v>
                </c:pt>
                <c:pt idx="30">
                  <c:v>2009.0</c:v>
                </c:pt>
                <c:pt idx="31">
                  <c:v>2010.0</c:v>
                </c:pt>
                <c:pt idx="32">
                  <c:v>2011.0</c:v>
                </c:pt>
                <c:pt idx="33">
                  <c:v>2012.0</c:v>
                </c:pt>
                <c:pt idx="34">
                  <c:v>2013.0</c:v>
                </c:pt>
                <c:pt idx="35">
                  <c:v>2014.0</c:v>
                </c:pt>
                <c:pt idx="36">
                  <c:v>2015.0</c:v>
                </c:pt>
                <c:pt idx="37">
                  <c:v>2016.0</c:v>
                </c:pt>
                <c:pt idx="38">
                  <c:v>2017.0</c:v>
                </c:pt>
              </c:numCache>
            </c:numRef>
          </c:cat>
          <c:val>
            <c:numRef>
              <c:f>Sheet1!$F$8:$F$46</c:f>
              <c:numCache>
                <c:formatCode>##0</c:formatCode>
                <c:ptCount val="39"/>
                <c:pt idx="0">
                  <c:v>0.0</c:v>
                </c:pt>
                <c:pt idx="1">
                  <c:v>-3.0</c:v>
                </c:pt>
                <c:pt idx="2">
                  <c:v>-3.0</c:v>
                </c:pt>
                <c:pt idx="3">
                  <c:v>-2.0</c:v>
                </c:pt>
                <c:pt idx="4">
                  <c:v>1.0</c:v>
                </c:pt>
                <c:pt idx="5">
                  <c:v>10.0</c:v>
                </c:pt>
                <c:pt idx="6">
                  <c:v>11.0</c:v>
                </c:pt>
                <c:pt idx="7">
                  <c:v>24.0</c:v>
                </c:pt>
                <c:pt idx="8">
                  <c:v>18.0</c:v>
                </c:pt>
                <c:pt idx="9">
                  <c:v>26.0</c:v>
                </c:pt>
                <c:pt idx="10">
                  <c:v>26.0</c:v>
                </c:pt>
                <c:pt idx="11">
                  <c:v>22.0</c:v>
                </c:pt>
                <c:pt idx="12">
                  <c:v>18.0</c:v>
                </c:pt>
                <c:pt idx="13">
                  <c:v>23.0</c:v>
                </c:pt>
                <c:pt idx="14">
                  <c:v>24.0</c:v>
                </c:pt>
                <c:pt idx="15">
                  <c:v>26.0</c:v>
                </c:pt>
                <c:pt idx="16">
                  <c:v>32.0</c:v>
                </c:pt>
                <c:pt idx="17">
                  <c:v>40.0</c:v>
                </c:pt>
                <c:pt idx="18">
                  <c:v>49.0</c:v>
                </c:pt>
                <c:pt idx="19">
                  <c:v>59.0</c:v>
                </c:pt>
                <c:pt idx="20">
                  <c:v>69.0</c:v>
                </c:pt>
                <c:pt idx="21">
                  <c:v>78.0</c:v>
                </c:pt>
                <c:pt idx="22">
                  <c:v>62.0</c:v>
                </c:pt>
                <c:pt idx="23">
                  <c:v>54.0</c:v>
                </c:pt>
                <c:pt idx="24">
                  <c:v>59.0</c:v>
                </c:pt>
                <c:pt idx="25">
                  <c:v>73.0</c:v>
                </c:pt>
                <c:pt idx="26">
                  <c:v>88.0</c:v>
                </c:pt>
                <c:pt idx="27">
                  <c:v>96.0</c:v>
                </c:pt>
                <c:pt idx="28">
                  <c:v>104.0</c:v>
                </c:pt>
                <c:pt idx="29">
                  <c:v>85.0</c:v>
                </c:pt>
                <c:pt idx="30">
                  <c:v>67.0</c:v>
                </c:pt>
                <c:pt idx="31">
                  <c:v>75.0</c:v>
                </c:pt>
                <c:pt idx="32">
                  <c:v>77.0</c:v>
                </c:pt>
                <c:pt idx="33">
                  <c:v>91.0</c:v>
                </c:pt>
                <c:pt idx="34">
                  <c:v>84.0</c:v>
                </c:pt>
                <c:pt idx="35">
                  <c:v>95.0</c:v>
                </c:pt>
                <c:pt idx="36">
                  <c:v>101.0</c:v>
                </c:pt>
                <c:pt idx="37">
                  <c:v>99.0</c:v>
                </c:pt>
                <c:pt idx="38">
                  <c:v>108.0</c:v>
                </c:pt>
              </c:numCache>
            </c:numRef>
          </c:val>
          <c:smooth val="0"/>
          <c:extLst xmlns:c16r2="http://schemas.microsoft.com/office/drawing/2015/06/chart">
            <c:ext xmlns:c16="http://schemas.microsoft.com/office/drawing/2014/chart" uri="{C3380CC4-5D6E-409C-BE32-E72D297353CC}">
              <c16:uniqueId val="{00000002-19E3-4B00-8AF8-A2639FE6DB42}"/>
            </c:ext>
          </c:extLst>
        </c:ser>
        <c:dLbls>
          <c:showLegendKey val="0"/>
          <c:showVal val="0"/>
          <c:showCatName val="0"/>
          <c:showSerName val="0"/>
          <c:showPercent val="0"/>
          <c:showBubbleSize val="0"/>
        </c:dLbls>
        <c:marker val="1"/>
        <c:smooth val="0"/>
        <c:axId val="-2130147752"/>
        <c:axId val="-2130129192"/>
      </c:lineChart>
      <c:catAx>
        <c:axId val="-213014775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30129192"/>
        <c:crosses val="autoZero"/>
        <c:auto val="1"/>
        <c:lblAlgn val="ctr"/>
        <c:lblOffset val="100"/>
        <c:tickLblSkip val="4"/>
        <c:noMultiLvlLbl val="0"/>
      </c:catAx>
      <c:valAx>
        <c:axId val="-21301291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1301477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Sheet1!$G$7</c:f>
              <c:strCache>
                <c:ptCount val="1"/>
                <c:pt idx="0">
                  <c:v>Lowest Quintile</c:v>
                </c:pt>
              </c:strCache>
            </c:strRef>
          </c:tx>
          <c:spPr>
            <a:ln w="28575" cap="rnd">
              <a:solidFill>
                <a:schemeClr val="accent1"/>
              </a:solidFill>
              <a:round/>
            </a:ln>
            <a:effectLst/>
          </c:spPr>
          <c:marker>
            <c:symbol val="none"/>
          </c:marker>
          <c:cat>
            <c:numRef>
              <c:f>Sheet1!$C$8:$C$46</c:f>
              <c:numCache>
                <c:formatCode>General</c:formatCode>
                <c:ptCount val="39"/>
                <c:pt idx="0">
                  <c:v>1979.0</c:v>
                </c:pt>
                <c:pt idx="1">
                  <c:v>1980.0</c:v>
                </c:pt>
                <c:pt idx="2">
                  <c:v>1981.0</c:v>
                </c:pt>
                <c:pt idx="3">
                  <c:v>1982.0</c:v>
                </c:pt>
                <c:pt idx="4">
                  <c:v>1983.0</c:v>
                </c:pt>
                <c:pt idx="5">
                  <c:v>1984.0</c:v>
                </c:pt>
                <c:pt idx="6">
                  <c:v>1985.0</c:v>
                </c:pt>
                <c:pt idx="7">
                  <c:v>1986.0</c:v>
                </c:pt>
                <c:pt idx="8">
                  <c:v>1987.0</c:v>
                </c:pt>
                <c:pt idx="9">
                  <c:v>1988.0</c:v>
                </c:pt>
                <c:pt idx="10">
                  <c:v>1989.0</c:v>
                </c:pt>
                <c:pt idx="11">
                  <c:v>1990.0</c:v>
                </c:pt>
                <c:pt idx="12">
                  <c:v>1991.0</c:v>
                </c:pt>
                <c:pt idx="13">
                  <c:v>1992.0</c:v>
                </c:pt>
                <c:pt idx="14">
                  <c:v>1993.0</c:v>
                </c:pt>
                <c:pt idx="15">
                  <c:v>1994.0</c:v>
                </c:pt>
                <c:pt idx="16">
                  <c:v>1995.0</c:v>
                </c:pt>
                <c:pt idx="17">
                  <c:v>1996.0</c:v>
                </c:pt>
                <c:pt idx="18">
                  <c:v>1997.0</c:v>
                </c:pt>
                <c:pt idx="19">
                  <c:v>1998.0</c:v>
                </c:pt>
                <c:pt idx="20">
                  <c:v>1999.0</c:v>
                </c:pt>
                <c:pt idx="21">
                  <c:v>2000.0</c:v>
                </c:pt>
                <c:pt idx="22">
                  <c:v>2001.0</c:v>
                </c:pt>
                <c:pt idx="23">
                  <c:v>2002.0</c:v>
                </c:pt>
                <c:pt idx="24">
                  <c:v>2003.0</c:v>
                </c:pt>
                <c:pt idx="25">
                  <c:v>2004.0</c:v>
                </c:pt>
                <c:pt idx="26">
                  <c:v>2005.0</c:v>
                </c:pt>
                <c:pt idx="27">
                  <c:v>2006.0</c:v>
                </c:pt>
                <c:pt idx="28">
                  <c:v>2007.0</c:v>
                </c:pt>
                <c:pt idx="29">
                  <c:v>2008.0</c:v>
                </c:pt>
                <c:pt idx="30">
                  <c:v>2009.0</c:v>
                </c:pt>
                <c:pt idx="31">
                  <c:v>2010.0</c:v>
                </c:pt>
                <c:pt idx="32">
                  <c:v>2011.0</c:v>
                </c:pt>
                <c:pt idx="33">
                  <c:v>2012.0</c:v>
                </c:pt>
                <c:pt idx="34">
                  <c:v>2013.0</c:v>
                </c:pt>
                <c:pt idx="35">
                  <c:v>2014.0</c:v>
                </c:pt>
                <c:pt idx="36">
                  <c:v>2015.0</c:v>
                </c:pt>
                <c:pt idx="37">
                  <c:v>2016.0</c:v>
                </c:pt>
                <c:pt idx="38">
                  <c:v>2017.0</c:v>
                </c:pt>
              </c:numCache>
            </c:numRef>
          </c:cat>
          <c:val>
            <c:numRef>
              <c:f>Sheet1!$G$8:$G$46</c:f>
              <c:numCache>
                <c:formatCode>##0</c:formatCode>
                <c:ptCount val="39"/>
                <c:pt idx="0">
                  <c:v>0.0</c:v>
                </c:pt>
                <c:pt idx="1">
                  <c:v>-1.0</c:v>
                </c:pt>
                <c:pt idx="2">
                  <c:v>-1.0</c:v>
                </c:pt>
                <c:pt idx="3">
                  <c:v>-2.0</c:v>
                </c:pt>
                <c:pt idx="4">
                  <c:v>-4.0</c:v>
                </c:pt>
                <c:pt idx="5">
                  <c:v>-3.0</c:v>
                </c:pt>
                <c:pt idx="6">
                  <c:v>-1.0</c:v>
                </c:pt>
                <c:pt idx="7">
                  <c:v>-1.0</c:v>
                </c:pt>
                <c:pt idx="8">
                  <c:v>-1.0</c:v>
                </c:pt>
                <c:pt idx="9">
                  <c:v>2.0</c:v>
                </c:pt>
                <c:pt idx="10">
                  <c:v>7.0</c:v>
                </c:pt>
                <c:pt idx="11">
                  <c:v>11.0</c:v>
                </c:pt>
                <c:pt idx="12">
                  <c:v>15.0</c:v>
                </c:pt>
                <c:pt idx="13">
                  <c:v>20.0</c:v>
                </c:pt>
                <c:pt idx="14">
                  <c:v>23.0</c:v>
                </c:pt>
                <c:pt idx="15">
                  <c:v>25.0</c:v>
                </c:pt>
                <c:pt idx="16">
                  <c:v>30.0</c:v>
                </c:pt>
                <c:pt idx="17">
                  <c:v>30.0</c:v>
                </c:pt>
                <c:pt idx="18">
                  <c:v>31.0</c:v>
                </c:pt>
                <c:pt idx="19">
                  <c:v>38.0</c:v>
                </c:pt>
                <c:pt idx="20">
                  <c:v>40.0</c:v>
                </c:pt>
                <c:pt idx="21">
                  <c:v>40.0</c:v>
                </c:pt>
                <c:pt idx="22">
                  <c:v>42.0</c:v>
                </c:pt>
                <c:pt idx="23">
                  <c:v>44.0</c:v>
                </c:pt>
                <c:pt idx="24">
                  <c:v>46.0</c:v>
                </c:pt>
                <c:pt idx="25">
                  <c:v>49.0</c:v>
                </c:pt>
                <c:pt idx="26">
                  <c:v>51.0</c:v>
                </c:pt>
                <c:pt idx="27">
                  <c:v>55.0</c:v>
                </c:pt>
                <c:pt idx="28">
                  <c:v>61.0</c:v>
                </c:pt>
                <c:pt idx="29">
                  <c:v>66.0</c:v>
                </c:pt>
                <c:pt idx="30">
                  <c:v>70.0</c:v>
                </c:pt>
                <c:pt idx="31">
                  <c:v>70.0</c:v>
                </c:pt>
                <c:pt idx="32">
                  <c:v>68.0</c:v>
                </c:pt>
                <c:pt idx="33">
                  <c:v>64.0</c:v>
                </c:pt>
                <c:pt idx="34">
                  <c:v>69.0</c:v>
                </c:pt>
                <c:pt idx="35">
                  <c:v>75.0</c:v>
                </c:pt>
                <c:pt idx="36">
                  <c:v>84.0</c:v>
                </c:pt>
                <c:pt idx="37">
                  <c:v>85.0</c:v>
                </c:pt>
                <c:pt idx="38">
                  <c:v>86.0</c:v>
                </c:pt>
              </c:numCache>
            </c:numRef>
          </c:val>
          <c:smooth val="0"/>
          <c:extLst xmlns:c16r2="http://schemas.microsoft.com/office/drawing/2015/06/chart">
            <c:ext xmlns:c16="http://schemas.microsoft.com/office/drawing/2014/chart" uri="{C3380CC4-5D6E-409C-BE32-E72D297353CC}">
              <c16:uniqueId val="{00000000-7274-47C8-9E7C-98F84C425564}"/>
            </c:ext>
          </c:extLst>
        </c:ser>
        <c:ser>
          <c:idx val="1"/>
          <c:order val="1"/>
          <c:tx>
            <c:strRef>
              <c:f>Sheet1!$H$7</c:f>
              <c:strCache>
                <c:ptCount val="1"/>
                <c:pt idx="0">
                  <c:v>Middle Three Quintiles</c:v>
                </c:pt>
              </c:strCache>
            </c:strRef>
          </c:tx>
          <c:spPr>
            <a:ln w="28575" cap="rnd">
              <a:solidFill>
                <a:schemeClr val="accent2"/>
              </a:solidFill>
              <a:round/>
            </a:ln>
            <a:effectLst/>
          </c:spPr>
          <c:marker>
            <c:symbol val="none"/>
          </c:marker>
          <c:cat>
            <c:numRef>
              <c:f>Sheet1!$C$8:$C$46</c:f>
              <c:numCache>
                <c:formatCode>General</c:formatCode>
                <c:ptCount val="39"/>
                <c:pt idx="0">
                  <c:v>1979.0</c:v>
                </c:pt>
                <c:pt idx="1">
                  <c:v>1980.0</c:v>
                </c:pt>
                <c:pt idx="2">
                  <c:v>1981.0</c:v>
                </c:pt>
                <c:pt idx="3">
                  <c:v>1982.0</c:v>
                </c:pt>
                <c:pt idx="4">
                  <c:v>1983.0</c:v>
                </c:pt>
                <c:pt idx="5">
                  <c:v>1984.0</c:v>
                </c:pt>
                <c:pt idx="6">
                  <c:v>1985.0</c:v>
                </c:pt>
                <c:pt idx="7">
                  <c:v>1986.0</c:v>
                </c:pt>
                <c:pt idx="8">
                  <c:v>1987.0</c:v>
                </c:pt>
                <c:pt idx="9">
                  <c:v>1988.0</c:v>
                </c:pt>
                <c:pt idx="10">
                  <c:v>1989.0</c:v>
                </c:pt>
                <c:pt idx="11">
                  <c:v>1990.0</c:v>
                </c:pt>
                <c:pt idx="12">
                  <c:v>1991.0</c:v>
                </c:pt>
                <c:pt idx="13">
                  <c:v>1992.0</c:v>
                </c:pt>
                <c:pt idx="14">
                  <c:v>1993.0</c:v>
                </c:pt>
                <c:pt idx="15">
                  <c:v>1994.0</c:v>
                </c:pt>
                <c:pt idx="16">
                  <c:v>1995.0</c:v>
                </c:pt>
                <c:pt idx="17">
                  <c:v>1996.0</c:v>
                </c:pt>
                <c:pt idx="18">
                  <c:v>1997.0</c:v>
                </c:pt>
                <c:pt idx="19">
                  <c:v>1998.0</c:v>
                </c:pt>
                <c:pt idx="20">
                  <c:v>1999.0</c:v>
                </c:pt>
                <c:pt idx="21">
                  <c:v>2000.0</c:v>
                </c:pt>
                <c:pt idx="22">
                  <c:v>2001.0</c:v>
                </c:pt>
                <c:pt idx="23">
                  <c:v>2002.0</c:v>
                </c:pt>
                <c:pt idx="24">
                  <c:v>2003.0</c:v>
                </c:pt>
                <c:pt idx="25">
                  <c:v>2004.0</c:v>
                </c:pt>
                <c:pt idx="26">
                  <c:v>2005.0</c:v>
                </c:pt>
                <c:pt idx="27">
                  <c:v>2006.0</c:v>
                </c:pt>
                <c:pt idx="28">
                  <c:v>2007.0</c:v>
                </c:pt>
                <c:pt idx="29">
                  <c:v>2008.0</c:v>
                </c:pt>
                <c:pt idx="30">
                  <c:v>2009.0</c:v>
                </c:pt>
                <c:pt idx="31">
                  <c:v>2010.0</c:v>
                </c:pt>
                <c:pt idx="32">
                  <c:v>2011.0</c:v>
                </c:pt>
                <c:pt idx="33">
                  <c:v>2012.0</c:v>
                </c:pt>
                <c:pt idx="34">
                  <c:v>2013.0</c:v>
                </c:pt>
                <c:pt idx="35">
                  <c:v>2014.0</c:v>
                </c:pt>
                <c:pt idx="36">
                  <c:v>2015.0</c:v>
                </c:pt>
                <c:pt idx="37">
                  <c:v>2016.0</c:v>
                </c:pt>
                <c:pt idx="38">
                  <c:v>2017.0</c:v>
                </c:pt>
              </c:numCache>
            </c:numRef>
          </c:cat>
          <c:val>
            <c:numRef>
              <c:f>Sheet1!$H$8:$H$46</c:f>
              <c:numCache>
                <c:formatCode>##0</c:formatCode>
                <c:ptCount val="39"/>
                <c:pt idx="0">
                  <c:v>0.0</c:v>
                </c:pt>
                <c:pt idx="1">
                  <c:v>-3.0</c:v>
                </c:pt>
                <c:pt idx="2">
                  <c:v>-4.0</c:v>
                </c:pt>
                <c:pt idx="3">
                  <c:v>-3.0</c:v>
                </c:pt>
                <c:pt idx="4">
                  <c:v>-4.0</c:v>
                </c:pt>
                <c:pt idx="5">
                  <c:v>1.0</c:v>
                </c:pt>
                <c:pt idx="6">
                  <c:v>1.0</c:v>
                </c:pt>
                <c:pt idx="7">
                  <c:v>4.0</c:v>
                </c:pt>
                <c:pt idx="8">
                  <c:v>3.0</c:v>
                </c:pt>
                <c:pt idx="9">
                  <c:v>4.0</c:v>
                </c:pt>
                <c:pt idx="10">
                  <c:v>6.0</c:v>
                </c:pt>
                <c:pt idx="11">
                  <c:v>6.0</c:v>
                </c:pt>
                <c:pt idx="12">
                  <c:v>5.0</c:v>
                </c:pt>
                <c:pt idx="13">
                  <c:v>6.0</c:v>
                </c:pt>
                <c:pt idx="14">
                  <c:v>7.0</c:v>
                </c:pt>
                <c:pt idx="15">
                  <c:v>8.0</c:v>
                </c:pt>
                <c:pt idx="16">
                  <c:v>12.0</c:v>
                </c:pt>
                <c:pt idx="17">
                  <c:v>13.0</c:v>
                </c:pt>
                <c:pt idx="18">
                  <c:v>16.0</c:v>
                </c:pt>
                <c:pt idx="19">
                  <c:v>21.0</c:v>
                </c:pt>
                <c:pt idx="20">
                  <c:v>25.0</c:v>
                </c:pt>
                <c:pt idx="21">
                  <c:v>27.0</c:v>
                </c:pt>
                <c:pt idx="22">
                  <c:v>28.0</c:v>
                </c:pt>
                <c:pt idx="23">
                  <c:v>27.0</c:v>
                </c:pt>
                <c:pt idx="24">
                  <c:v>29.0</c:v>
                </c:pt>
                <c:pt idx="25">
                  <c:v>32.0</c:v>
                </c:pt>
                <c:pt idx="26">
                  <c:v>34.0</c:v>
                </c:pt>
                <c:pt idx="27">
                  <c:v>36.0</c:v>
                </c:pt>
                <c:pt idx="28">
                  <c:v>41.0</c:v>
                </c:pt>
                <c:pt idx="29">
                  <c:v>41.0</c:v>
                </c:pt>
                <c:pt idx="30">
                  <c:v>40.0</c:v>
                </c:pt>
                <c:pt idx="31">
                  <c:v>38.0</c:v>
                </c:pt>
                <c:pt idx="32">
                  <c:v>38.0</c:v>
                </c:pt>
                <c:pt idx="33">
                  <c:v>38.0</c:v>
                </c:pt>
                <c:pt idx="34">
                  <c:v>38.0</c:v>
                </c:pt>
                <c:pt idx="35">
                  <c:v>41.0</c:v>
                </c:pt>
                <c:pt idx="36">
                  <c:v>46.0</c:v>
                </c:pt>
                <c:pt idx="37">
                  <c:v>47.0</c:v>
                </c:pt>
                <c:pt idx="38">
                  <c:v>49.0</c:v>
                </c:pt>
              </c:numCache>
            </c:numRef>
          </c:val>
          <c:smooth val="0"/>
          <c:extLst xmlns:c16r2="http://schemas.microsoft.com/office/drawing/2015/06/chart">
            <c:ext xmlns:c16="http://schemas.microsoft.com/office/drawing/2014/chart" uri="{C3380CC4-5D6E-409C-BE32-E72D297353CC}">
              <c16:uniqueId val="{00000001-7274-47C8-9E7C-98F84C425564}"/>
            </c:ext>
          </c:extLst>
        </c:ser>
        <c:ser>
          <c:idx val="2"/>
          <c:order val="2"/>
          <c:tx>
            <c:strRef>
              <c:f>Sheet1!$I$7</c:f>
              <c:strCache>
                <c:ptCount val="1"/>
                <c:pt idx="0">
                  <c:v>Highest Quintile</c:v>
                </c:pt>
              </c:strCache>
            </c:strRef>
          </c:tx>
          <c:spPr>
            <a:ln w="28575" cap="rnd">
              <a:solidFill>
                <a:schemeClr val="tx1"/>
              </a:solidFill>
              <a:round/>
            </a:ln>
            <a:effectLst/>
          </c:spPr>
          <c:marker>
            <c:symbol val="none"/>
          </c:marker>
          <c:cat>
            <c:numRef>
              <c:f>Sheet1!$C$8:$C$46</c:f>
              <c:numCache>
                <c:formatCode>General</c:formatCode>
                <c:ptCount val="39"/>
                <c:pt idx="0">
                  <c:v>1979.0</c:v>
                </c:pt>
                <c:pt idx="1">
                  <c:v>1980.0</c:v>
                </c:pt>
                <c:pt idx="2">
                  <c:v>1981.0</c:v>
                </c:pt>
                <c:pt idx="3">
                  <c:v>1982.0</c:v>
                </c:pt>
                <c:pt idx="4">
                  <c:v>1983.0</c:v>
                </c:pt>
                <c:pt idx="5">
                  <c:v>1984.0</c:v>
                </c:pt>
                <c:pt idx="6">
                  <c:v>1985.0</c:v>
                </c:pt>
                <c:pt idx="7">
                  <c:v>1986.0</c:v>
                </c:pt>
                <c:pt idx="8">
                  <c:v>1987.0</c:v>
                </c:pt>
                <c:pt idx="9">
                  <c:v>1988.0</c:v>
                </c:pt>
                <c:pt idx="10">
                  <c:v>1989.0</c:v>
                </c:pt>
                <c:pt idx="11">
                  <c:v>1990.0</c:v>
                </c:pt>
                <c:pt idx="12">
                  <c:v>1991.0</c:v>
                </c:pt>
                <c:pt idx="13">
                  <c:v>1992.0</c:v>
                </c:pt>
                <c:pt idx="14">
                  <c:v>1993.0</c:v>
                </c:pt>
                <c:pt idx="15">
                  <c:v>1994.0</c:v>
                </c:pt>
                <c:pt idx="16">
                  <c:v>1995.0</c:v>
                </c:pt>
                <c:pt idx="17">
                  <c:v>1996.0</c:v>
                </c:pt>
                <c:pt idx="18">
                  <c:v>1997.0</c:v>
                </c:pt>
                <c:pt idx="19">
                  <c:v>1998.0</c:v>
                </c:pt>
                <c:pt idx="20">
                  <c:v>1999.0</c:v>
                </c:pt>
                <c:pt idx="21">
                  <c:v>2000.0</c:v>
                </c:pt>
                <c:pt idx="22">
                  <c:v>2001.0</c:v>
                </c:pt>
                <c:pt idx="23">
                  <c:v>2002.0</c:v>
                </c:pt>
                <c:pt idx="24">
                  <c:v>2003.0</c:v>
                </c:pt>
                <c:pt idx="25">
                  <c:v>2004.0</c:v>
                </c:pt>
                <c:pt idx="26">
                  <c:v>2005.0</c:v>
                </c:pt>
                <c:pt idx="27">
                  <c:v>2006.0</c:v>
                </c:pt>
                <c:pt idx="28">
                  <c:v>2007.0</c:v>
                </c:pt>
                <c:pt idx="29">
                  <c:v>2008.0</c:v>
                </c:pt>
                <c:pt idx="30">
                  <c:v>2009.0</c:v>
                </c:pt>
                <c:pt idx="31">
                  <c:v>2010.0</c:v>
                </c:pt>
                <c:pt idx="32">
                  <c:v>2011.0</c:v>
                </c:pt>
                <c:pt idx="33">
                  <c:v>2012.0</c:v>
                </c:pt>
                <c:pt idx="34">
                  <c:v>2013.0</c:v>
                </c:pt>
                <c:pt idx="35">
                  <c:v>2014.0</c:v>
                </c:pt>
                <c:pt idx="36">
                  <c:v>2015.0</c:v>
                </c:pt>
                <c:pt idx="37">
                  <c:v>2016.0</c:v>
                </c:pt>
                <c:pt idx="38">
                  <c:v>2017.0</c:v>
                </c:pt>
              </c:numCache>
            </c:numRef>
          </c:cat>
          <c:val>
            <c:numRef>
              <c:f>Sheet1!$I$8:$I$46</c:f>
              <c:numCache>
                <c:formatCode>##0</c:formatCode>
                <c:ptCount val="39"/>
                <c:pt idx="0">
                  <c:v>0.0</c:v>
                </c:pt>
                <c:pt idx="1">
                  <c:v>-2.0</c:v>
                </c:pt>
                <c:pt idx="2">
                  <c:v>-2.0</c:v>
                </c:pt>
                <c:pt idx="3">
                  <c:v>2.0</c:v>
                </c:pt>
                <c:pt idx="4">
                  <c:v>6.0</c:v>
                </c:pt>
                <c:pt idx="5">
                  <c:v>15.0</c:v>
                </c:pt>
                <c:pt idx="6">
                  <c:v>16.0</c:v>
                </c:pt>
                <c:pt idx="7">
                  <c:v>31.0</c:v>
                </c:pt>
                <c:pt idx="8">
                  <c:v>20.0</c:v>
                </c:pt>
                <c:pt idx="9">
                  <c:v>29.0</c:v>
                </c:pt>
                <c:pt idx="10">
                  <c:v>29.0</c:v>
                </c:pt>
                <c:pt idx="11">
                  <c:v>26.0</c:v>
                </c:pt>
                <c:pt idx="12">
                  <c:v>22.0</c:v>
                </c:pt>
                <c:pt idx="13">
                  <c:v>26.0</c:v>
                </c:pt>
                <c:pt idx="14">
                  <c:v>25.0</c:v>
                </c:pt>
                <c:pt idx="15">
                  <c:v>27.0</c:v>
                </c:pt>
                <c:pt idx="16">
                  <c:v>32.0</c:v>
                </c:pt>
                <c:pt idx="17">
                  <c:v>39.0</c:v>
                </c:pt>
                <c:pt idx="18">
                  <c:v>48.0</c:v>
                </c:pt>
                <c:pt idx="19">
                  <c:v>58.0</c:v>
                </c:pt>
                <c:pt idx="20">
                  <c:v>68.0</c:v>
                </c:pt>
                <c:pt idx="21">
                  <c:v>76.0</c:v>
                </c:pt>
                <c:pt idx="22">
                  <c:v>63.0</c:v>
                </c:pt>
                <c:pt idx="23">
                  <c:v>57.0</c:v>
                </c:pt>
                <c:pt idx="24">
                  <c:v>65.0</c:v>
                </c:pt>
                <c:pt idx="25">
                  <c:v>78.0</c:v>
                </c:pt>
                <c:pt idx="26">
                  <c:v>92.0</c:v>
                </c:pt>
                <c:pt idx="27">
                  <c:v>101.0</c:v>
                </c:pt>
                <c:pt idx="28">
                  <c:v>110.0</c:v>
                </c:pt>
                <c:pt idx="29">
                  <c:v>93.0</c:v>
                </c:pt>
                <c:pt idx="30">
                  <c:v>76.0</c:v>
                </c:pt>
                <c:pt idx="31">
                  <c:v>83.0</c:v>
                </c:pt>
                <c:pt idx="32">
                  <c:v>86.0</c:v>
                </c:pt>
                <c:pt idx="33">
                  <c:v>99.0</c:v>
                </c:pt>
                <c:pt idx="34">
                  <c:v>86.0</c:v>
                </c:pt>
                <c:pt idx="35">
                  <c:v>96.0</c:v>
                </c:pt>
                <c:pt idx="36">
                  <c:v>103.0</c:v>
                </c:pt>
                <c:pt idx="37">
                  <c:v>101.0</c:v>
                </c:pt>
                <c:pt idx="38">
                  <c:v>111.0</c:v>
                </c:pt>
              </c:numCache>
            </c:numRef>
          </c:val>
          <c:smooth val="0"/>
          <c:extLst xmlns:c16r2="http://schemas.microsoft.com/office/drawing/2015/06/chart">
            <c:ext xmlns:c16="http://schemas.microsoft.com/office/drawing/2014/chart" uri="{C3380CC4-5D6E-409C-BE32-E72D297353CC}">
              <c16:uniqueId val="{00000002-7274-47C8-9E7C-98F84C425564}"/>
            </c:ext>
          </c:extLst>
        </c:ser>
        <c:dLbls>
          <c:showLegendKey val="0"/>
          <c:showVal val="0"/>
          <c:showCatName val="0"/>
          <c:showSerName val="0"/>
          <c:showPercent val="0"/>
          <c:showBubbleSize val="0"/>
        </c:dLbls>
        <c:marker val="1"/>
        <c:smooth val="0"/>
        <c:axId val="-2126119912"/>
        <c:axId val="-2126116424"/>
      </c:lineChart>
      <c:catAx>
        <c:axId val="-21261199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26116424"/>
        <c:crosses val="autoZero"/>
        <c:auto val="1"/>
        <c:lblAlgn val="ctr"/>
        <c:lblOffset val="100"/>
        <c:tickLblSkip val="4"/>
        <c:noMultiLvlLbl val="0"/>
      </c:catAx>
      <c:valAx>
        <c:axId val="-2126116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12611991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1979</c:v>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'10. HH Inc Shr. Top 1pct graph'!$P$15:$P$16</c:f>
              <c:strCache>
                <c:ptCount val="2"/>
                <c:pt idx="0">
                  <c:v>Market</c:v>
                </c:pt>
                <c:pt idx="1">
                  <c:v>After-Tax</c:v>
                </c:pt>
              </c:strCache>
            </c:strRef>
          </c:cat>
          <c:val>
            <c:numRef>
              <c:f>'10. HH Inc Shr. Top 1pct graph'!$Q$15:$Q$16</c:f>
              <c:numCache>
                <c:formatCode>#0.0</c:formatCode>
                <c:ptCount val="2"/>
                <c:pt idx="0">
                  <c:v>9.6</c:v>
                </c:pt>
                <c:pt idx="1">
                  <c:v>7.4</c:v>
                </c:pt>
              </c:numCache>
            </c:numRef>
          </c:val>
          <c:extLst xmlns:c16r2="http://schemas.microsoft.com/office/drawing/2015/06/chart">
            <c:ext xmlns:c16="http://schemas.microsoft.com/office/drawing/2014/chart" uri="{C3380CC4-5D6E-409C-BE32-E72D297353CC}">
              <c16:uniqueId val="{00000000-A7B1-45E1-A159-72385A77D3EF}"/>
            </c:ext>
          </c:extLst>
        </c:ser>
        <c:ser>
          <c:idx val="1"/>
          <c:order val="1"/>
          <c:tx>
            <c:v>2007</c:v>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'10. HH Inc Shr. Top 1pct graph'!$P$15:$P$16</c:f>
              <c:strCache>
                <c:ptCount val="2"/>
                <c:pt idx="0">
                  <c:v>Market</c:v>
                </c:pt>
                <c:pt idx="1">
                  <c:v>After-Tax</c:v>
                </c:pt>
              </c:strCache>
            </c:strRef>
          </c:cat>
          <c:val>
            <c:numRef>
              <c:f>'10. HH Inc Shr. Top 1pct graph'!$R$15:$R$16</c:f>
              <c:numCache>
                <c:formatCode>#0.0</c:formatCode>
                <c:ptCount val="2"/>
                <c:pt idx="0">
                  <c:v>20.7</c:v>
                </c:pt>
                <c:pt idx="1">
                  <c:v>16.6</c:v>
                </c:pt>
              </c:numCache>
            </c:numRef>
          </c:val>
          <c:extLst xmlns:c16r2="http://schemas.microsoft.com/office/drawing/2015/06/chart">
            <c:ext xmlns:c16="http://schemas.microsoft.com/office/drawing/2014/chart" uri="{C3380CC4-5D6E-409C-BE32-E72D297353CC}">
              <c16:uniqueId val="{00000001-A7B1-45E1-A159-72385A77D3EF}"/>
            </c:ext>
          </c:extLst>
        </c:ser>
        <c:ser>
          <c:idx val="2"/>
          <c:order val="2"/>
          <c:tx>
            <c:v>2016</c:v>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'10. HH Inc Shr. Top 1pct graph'!$P$15:$P$16</c:f>
              <c:strCache>
                <c:ptCount val="2"/>
                <c:pt idx="0">
                  <c:v>Market</c:v>
                </c:pt>
                <c:pt idx="1">
                  <c:v>After-Tax</c:v>
                </c:pt>
              </c:strCache>
            </c:strRef>
          </c:cat>
          <c:val>
            <c:numRef>
              <c:f>'10. HH Inc Shr. Top 1pct graph'!$S$15:$S$16</c:f>
              <c:numCache>
                <c:formatCode>#0.0</c:formatCode>
                <c:ptCount val="2"/>
                <c:pt idx="0">
                  <c:v>17.5</c:v>
                </c:pt>
                <c:pt idx="1">
                  <c:v>12.5</c:v>
                </c:pt>
              </c:numCache>
            </c:numRef>
          </c:val>
          <c:extLst xmlns:c16r2="http://schemas.microsoft.com/office/drawing/2015/06/chart">
            <c:ext xmlns:c16="http://schemas.microsoft.com/office/drawing/2014/chart" uri="{C3380CC4-5D6E-409C-BE32-E72D297353CC}">
              <c16:uniqueId val="{00000002-A7B1-45E1-A159-72385A77D3EF}"/>
            </c:ext>
          </c:extLst>
        </c:ser>
        <c:ser>
          <c:idx val="3"/>
          <c:order val="3"/>
          <c:tx>
            <c:v>2017</c:v>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'10. HH Inc Shr. Top 1pct graph'!$P$15:$P$16</c:f>
              <c:strCache>
                <c:ptCount val="2"/>
                <c:pt idx="0">
                  <c:v>Market</c:v>
                </c:pt>
                <c:pt idx="1">
                  <c:v>After-Tax</c:v>
                </c:pt>
              </c:strCache>
            </c:strRef>
          </c:cat>
          <c:val>
            <c:numRef>
              <c:f>'10. HH Inc Shr. Top 1pct graph'!$T$15:$T$16</c:f>
              <c:numCache>
                <c:formatCode>#0.0</c:formatCode>
                <c:ptCount val="2"/>
                <c:pt idx="0">
                  <c:v>18.4</c:v>
                </c:pt>
                <c:pt idx="1">
                  <c:v>13.5</c:v>
                </c:pt>
              </c:numCache>
            </c:numRef>
          </c:val>
          <c:extLst xmlns:c16r2="http://schemas.microsoft.com/office/drawing/2015/06/chart">
            <c:ext xmlns:c16="http://schemas.microsoft.com/office/drawing/2014/chart" uri="{C3380CC4-5D6E-409C-BE32-E72D297353CC}">
              <c16:uniqueId val="{00000003-A7B1-45E1-A159-72385A77D3EF}"/>
            </c:ext>
          </c:extLst>
        </c:ser>
        <c:dLbls>
          <c:showLegendKey val="0"/>
          <c:showVal val="0"/>
          <c:showCatName val="0"/>
          <c:showSerName val="0"/>
          <c:showPercent val="0"/>
          <c:showBubbleSize val="0"/>
        </c:dLbls>
        <c:gapWidth val="219"/>
        <c:overlap val="-27"/>
        <c:axId val="-2131040824"/>
        <c:axId val="-2126820136"/>
      </c:barChart>
      <c:catAx>
        <c:axId val="-2131040824"/>
        <c:scaling>
          <c:orientation val="minMax"/>
        </c:scaling>
        <c:delete val="1"/>
        <c:axPos val="b"/>
        <c:numFmt formatCode="General" sourceLinked="1"/>
        <c:majorTickMark val="none"/>
        <c:minorTickMark val="none"/>
        <c:tickLblPos val="nextTo"/>
        <c:crossAx val="-2126820136"/>
        <c:crosses val="autoZero"/>
        <c:auto val="1"/>
        <c:lblAlgn val="ctr"/>
        <c:lblOffset val="100"/>
        <c:noMultiLvlLbl val="0"/>
      </c:catAx>
      <c:valAx>
        <c:axId val="-2126820136"/>
        <c:scaling>
          <c:orientation val="minMax"/>
        </c:scaling>
        <c:delete val="1"/>
        <c:axPos val="l"/>
        <c:numFmt formatCode="#0.0" sourceLinked="1"/>
        <c:majorTickMark val="none"/>
        <c:minorTickMark val="none"/>
        <c:tickLblPos val="nextTo"/>
        <c:crossAx val="-213104082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1979</c:v>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'10. HH Inc Shr. Top Middle Quin'!$P$15:$P$16</c:f>
              <c:strCache>
                <c:ptCount val="2"/>
                <c:pt idx="0">
                  <c:v>Market</c:v>
                </c:pt>
                <c:pt idx="1">
                  <c:v>After-Tax</c:v>
                </c:pt>
              </c:strCache>
            </c:strRef>
          </c:cat>
          <c:val>
            <c:numRef>
              <c:f>'10. HH Inc Shr. Top Middle Quin'!$Q$15:$Q$16</c:f>
              <c:numCache>
                <c:formatCode>#0.0</c:formatCode>
                <c:ptCount val="2"/>
                <c:pt idx="0">
                  <c:v>15.9</c:v>
                </c:pt>
                <c:pt idx="1">
                  <c:v>16.4</c:v>
                </c:pt>
              </c:numCache>
            </c:numRef>
          </c:val>
          <c:extLst xmlns:c16r2="http://schemas.microsoft.com/office/drawing/2015/06/chart">
            <c:ext xmlns:c16="http://schemas.microsoft.com/office/drawing/2014/chart" uri="{C3380CC4-5D6E-409C-BE32-E72D297353CC}">
              <c16:uniqueId val="{00000000-3750-418C-9839-8ADF8D49892C}"/>
            </c:ext>
          </c:extLst>
        </c:ser>
        <c:ser>
          <c:idx val="1"/>
          <c:order val="1"/>
          <c:tx>
            <c:v>2007</c:v>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'10. HH Inc Shr. Top Middle Quin'!$P$15:$P$16</c:f>
              <c:strCache>
                <c:ptCount val="2"/>
                <c:pt idx="0">
                  <c:v>Market</c:v>
                </c:pt>
                <c:pt idx="1">
                  <c:v>After-Tax</c:v>
                </c:pt>
              </c:strCache>
            </c:strRef>
          </c:cat>
          <c:val>
            <c:numRef>
              <c:f>'10. HH Inc Shr. Top Middle Quin'!$R$15:$R$16</c:f>
              <c:numCache>
                <c:formatCode>#0.0</c:formatCode>
                <c:ptCount val="2"/>
                <c:pt idx="0">
                  <c:v>12.3</c:v>
                </c:pt>
                <c:pt idx="1">
                  <c:v>14.0</c:v>
                </c:pt>
              </c:numCache>
            </c:numRef>
          </c:val>
          <c:extLst xmlns:c16r2="http://schemas.microsoft.com/office/drawing/2015/06/chart">
            <c:ext xmlns:c16="http://schemas.microsoft.com/office/drawing/2014/chart" uri="{C3380CC4-5D6E-409C-BE32-E72D297353CC}">
              <c16:uniqueId val="{00000001-3750-418C-9839-8ADF8D49892C}"/>
            </c:ext>
          </c:extLst>
        </c:ser>
        <c:ser>
          <c:idx val="2"/>
          <c:order val="2"/>
          <c:tx>
            <c:v>2016</c:v>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'10. HH Inc Shr. Top Middle Quin'!$P$15:$P$16</c:f>
              <c:strCache>
                <c:ptCount val="2"/>
                <c:pt idx="0">
                  <c:v>Market</c:v>
                </c:pt>
                <c:pt idx="1">
                  <c:v>After-Tax</c:v>
                </c:pt>
              </c:strCache>
            </c:strRef>
          </c:cat>
          <c:val>
            <c:numRef>
              <c:f>'10. HH Inc Shr. Top Middle Quin'!$S$15:$S$16</c:f>
              <c:numCache>
                <c:formatCode>#0.0</c:formatCode>
                <c:ptCount val="2"/>
                <c:pt idx="0">
                  <c:v>12.4</c:v>
                </c:pt>
                <c:pt idx="1">
                  <c:v>14.7</c:v>
                </c:pt>
              </c:numCache>
            </c:numRef>
          </c:val>
          <c:extLst xmlns:c16r2="http://schemas.microsoft.com/office/drawing/2015/06/chart">
            <c:ext xmlns:c16="http://schemas.microsoft.com/office/drawing/2014/chart" uri="{C3380CC4-5D6E-409C-BE32-E72D297353CC}">
              <c16:uniqueId val="{00000002-3750-418C-9839-8ADF8D49892C}"/>
            </c:ext>
          </c:extLst>
        </c:ser>
        <c:ser>
          <c:idx val="3"/>
          <c:order val="3"/>
          <c:tx>
            <c:v>2017</c:v>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'10. HH Inc Shr. Top Middle Quin'!$P$15:$P$16</c:f>
              <c:strCache>
                <c:ptCount val="2"/>
                <c:pt idx="0">
                  <c:v>Market</c:v>
                </c:pt>
                <c:pt idx="1">
                  <c:v>After-Tax</c:v>
                </c:pt>
              </c:strCache>
            </c:strRef>
          </c:cat>
          <c:val>
            <c:numRef>
              <c:f>'10. HH Inc Shr. Top Middle Quin'!$T$15:$T$16</c:f>
              <c:numCache>
                <c:formatCode>#0.0</c:formatCode>
                <c:ptCount val="2"/>
                <c:pt idx="0">
                  <c:v>12.3</c:v>
                </c:pt>
                <c:pt idx="1">
                  <c:v>14.5</c:v>
                </c:pt>
              </c:numCache>
            </c:numRef>
          </c:val>
          <c:extLst xmlns:c16r2="http://schemas.microsoft.com/office/drawing/2015/06/chart">
            <c:ext xmlns:c16="http://schemas.microsoft.com/office/drawing/2014/chart" uri="{C3380CC4-5D6E-409C-BE32-E72D297353CC}">
              <c16:uniqueId val="{00000003-3750-418C-9839-8ADF8D49892C}"/>
            </c:ext>
          </c:extLst>
        </c:ser>
        <c:dLbls>
          <c:showLegendKey val="0"/>
          <c:showVal val="0"/>
          <c:showCatName val="0"/>
          <c:showSerName val="0"/>
          <c:showPercent val="0"/>
          <c:showBubbleSize val="0"/>
        </c:dLbls>
        <c:gapWidth val="219"/>
        <c:overlap val="-27"/>
        <c:axId val="-2139059176"/>
        <c:axId val="-2138123096"/>
      </c:barChart>
      <c:catAx>
        <c:axId val="-2139059176"/>
        <c:scaling>
          <c:orientation val="minMax"/>
        </c:scaling>
        <c:delete val="1"/>
        <c:axPos val="b"/>
        <c:numFmt formatCode="General" sourceLinked="1"/>
        <c:majorTickMark val="none"/>
        <c:minorTickMark val="none"/>
        <c:tickLblPos val="nextTo"/>
        <c:crossAx val="-2138123096"/>
        <c:crosses val="autoZero"/>
        <c:auto val="1"/>
        <c:lblAlgn val="ctr"/>
        <c:lblOffset val="100"/>
        <c:noMultiLvlLbl val="0"/>
      </c:catAx>
      <c:valAx>
        <c:axId val="-2138123096"/>
        <c:scaling>
          <c:orientation val="minMax"/>
        </c:scaling>
        <c:delete val="1"/>
        <c:axPos val="l"/>
        <c:numFmt formatCode="#0.0" sourceLinked="1"/>
        <c:majorTickMark val="none"/>
        <c:minorTickMark val="none"/>
        <c:tickLblPos val="nextTo"/>
        <c:crossAx val="-21390591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296485E8-E07A-47D8-A76F-6A8BECBFAF12}" type="datetimeFigureOut">
              <a:rPr lang="en-US" smtClean="0"/>
              <a:t>11/18/20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6FBB73B-55A4-4B85-BA33-BC4AF25AAFFF}" type="slidenum">
              <a:rPr lang="en-US" smtClean="0"/>
              <a:t>‹#›</a:t>
            </a:fld>
            <a:endParaRPr lang="en-US"/>
          </a:p>
        </p:txBody>
      </p:sp>
    </p:spTree>
    <p:extLst>
      <p:ext uri="{BB962C8B-B14F-4D97-AF65-F5344CB8AC3E}">
        <p14:creationId xmlns:p14="http://schemas.microsoft.com/office/powerpoint/2010/main" val="3707206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7962C2-34AE-49F1-B113-392FF874AB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F569F22A-3420-46F4-AA3C-F7698BD8AE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87AB6E7-A824-456B-B613-ED8C23D0EF4F}"/>
              </a:ext>
            </a:extLst>
          </p:cNvPr>
          <p:cNvSpPr>
            <a:spLocks noGrp="1"/>
          </p:cNvSpPr>
          <p:nvPr>
            <p:ph type="dt" sz="half" idx="10"/>
          </p:nvPr>
        </p:nvSpPr>
        <p:spPr/>
        <p:txBody>
          <a:bodyPr/>
          <a:lstStyle/>
          <a:p>
            <a:fld id="{BAF9F89A-42E2-45BD-9D28-9774916A10AA}" type="datetime1">
              <a:rPr lang="en-US" smtClean="0"/>
              <a:t>11/18/20</a:t>
            </a:fld>
            <a:endParaRPr lang="en-US"/>
          </a:p>
        </p:txBody>
      </p:sp>
      <p:sp>
        <p:nvSpPr>
          <p:cNvPr id="5" name="Footer Placeholder 4">
            <a:extLst>
              <a:ext uri="{FF2B5EF4-FFF2-40B4-BE49-F238E27FC236}">
                <a16:creationId xmlns="" xmlns:a16="http://schemas.microsoft.com/office/drawing/2014/main" id="{67CAB1D9-5215-4F78-8CAE-575E363B7F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7259603-F558-4E49-A5FD-EC42ACC29DEB}"/>
              </a:ext>
            </a:extLst>
          </p:cNvPr>
          <p:cNvSpPr>
            <a:spLocks noGrp="1"/>
          </p:cNvSpPr>
          <p:nvPr>
            <p:ph type="sldNum" sz="quarter" idx="12"/>
          </p:nvPr>
        </p:nvSpPr>
        <p:spPr/>
        <p:txBody>
          <a:bodyPr/>
          <a:lstStyle/>
          <a:p>
            <a:fld id="{A5ABBA13-5101-492E-8EF0-2A135518BDD4}" type="slidenum">
              <a:rPr lang="en-US" smtClean="0"/>
              <a:t>‹#›</a:t>
            </a:fld>
            <a:endParaRPr lang="en-US"/>
          </a:p>
        </p:txBody>
      </p:sp>
    </p:spTree>
    <p:extLst>
      <p:ext uri="{BB962C8B-B14F-4D97-AF65-F5344CB8AC3E}">
        <p14:creationId xmlns:p14="http://schemas.microsoft.com/office/powerpoint/2010/main" val="2979861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89CE6F-AFE1-4218-907C-6D5C2205E3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DFEB03FE-1EB8-4FC9-BE93-17C8E3F126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8FEDB74-71DA-4191-AE80-00BDA2FFC922}"/>
              </a:ext>
            </a:extLst>
          </p:cNvPr>
          <p:cNvSpPr>
            <a:spLocks noGrp="1"/>
          </p:cNvSpPr>
          <p:nvPr>
            <p:ph type="dt" sz="half" idx="10"/>
          </p:nvPr>
        </p:nvSpPr>
        <p:spPr/>
        <p:txBody>
          <a:bodyPr/>
          <a:lstStyle/>
          <a:p>
            <a:fld id="{DED1731B-614E-4E2C-9531-4714268ED3E3}" type="datetime1">
              <a:rPr lang="en-US" smtClean="0"/>
              <a:t>11/18/20</a:t>
            </a:fld>
            <a:endParaRPr lang="en-US"/>
          </a:p>
        </p:txBody>
      </p:sp>
      <p:sp>
        <p:nvSpPr>
          <p:cNvPr id="5" name="Footer Placeholder 4">
            <a:extLst>
              <a:ext uri="{FF2B5EF4-FFF2-40B4-BE49-F238E27FC236}">
                <a16:creationId xmlns="" xmlns:a16="http://schemas.microsoft.com/office/drawing/2014/main" id="{C05C302B-BF33-44FC-ABAA-B90EDF594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AA16E6B-05EC-4757-A3CD-C42D9E8BFD79}"/>
              </a:ext>
            </a:extLst>
          </p:cNvPr>
          <p:cNvSpPr>
            <a:spLocks noGrp="1"/>
          </p:cNvSpPr>
          <p:nvPr>
            <p:ph type="sldNum" sz="quarter" idx="12"/>
          </p:nvPr>
        </p:nvSpPr>
        <p:spPr/>
        <p:txBody>
          <a:bodyPr/>
          <a:lstStyle/>
          <a:p>
            <a:fld id="{A5ABBA13-5101-492E-8EF0-2A135518BDD4}" type="slidenum">
              <a:rPr lang="en-US" smtClean="0"/>
              <a:t>‹#›</a:t>
            </a:fld>
            <a:endParaRPr lang="en-US"/>
          </a:p>
        </p:txBody>
      </p:sp>
    </p:spTree>
    <p:extLst>
      <p:ext uri="{BB962C8B-B14F-4D97-AF65-F5344CB8AC3E}">
        <p14:creationId xmlns:p14="http://schemas.microsoft.com/office/powerpoint/2010/main" val="1806161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C845E26-DCF6-4874-9907-83721661E2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78C2E51F-6595-4CC5-BC59-BA160E83DEE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EDDAD64-C76B-44E3-A315-20B1CB4EE764}"/>
              </a:ext>
            </a:extLst>
          </p:cNvPr>
          <p:cNvSpPr>
            <a:spLocks noGrp="1"/>
          </p:cNvSpPr>
          <p:nvPr>
            <p:ph type="dt" sz="half" idx="10"/>
          </p:nvPr>
        </p:nvSpPr>
        <p:spPr/>
        <p:txBody>
          <a:bodyPr/>
          <a:lstStyle/>
          <a:p>
            <a:fld id="{EEFF0037-6B83-46AA-811F-2BBA238F32A4}" type="datetime1">
              <a:rPr lang="en-US" smtClean="0"/>
              <a:t>11/18/20</a:t>
            </a:fld>
            <a:endParaRPr lang="en-US"/>
          </a:p>
        </p:txBody>
      </p:sp>
      <p:sp>
        <p:nvSpPr>
          <p:cNvPr id="5" name="Footer Placeholder 4">
            <a:extLst>
              <a:ext uri="{FF2B5EF4-FFF2-40B4-BE49-F238E27FC236}">
                <a16:creationId xmlns="" xmlns:a16="http://schemas.microsoft.com/office/drawing/2014/main" id="{73CFF7D3-8C81-4B78-834D-702C776754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C818E93-A307-4EC3-8B62-CDCF5943AFAF}"/>
              </a:ext>
            </a:extLst>
          </p:cNvPr>
          <p:cNvSpPr>
            <a:spLocks noGrp="1"/>
          </p:cNvSpPr>
          <p:nvPr>
            <p:ph type="sldNum" sz="quarter" idx="12"/>
          </p:nvPr>
        </p:nvSpPr>
        <p:spPr/>
        <p:txBody>
          <a:bodyPr/>
          <a:lstStyle/>
          <a:p>
            <a:fld id="{A5ABBA13-5101-492E-8EF0-2A135518BDD4}" type="slidenum">
              <a:rPr lang="en-US" smtClean="0"/>
              <a:t>‹#›</a:t>
            </a:fld>
            <a:endParaRPr lang="en-US"/>
          </a:p>
        </p:txBody>
      </p:sp>
    </p:spTree>
    <p:extLst>
      <p:ext uri="{BB962C8B-B14F-4D97-AF65-F5344CB8AC3E}">
        <p14:creationId xmlns:p14="http://schemas.microsoft.com/office/powerpoint/2010/main" val="2730683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AB617B-D824-4264-B7CF-A029D3E80F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35CA8E6-40CC-4FC6-B7D6-13A7D181F0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1DAA829-EA52-4B4B-B76F-6E4DC5A04FE7}"/>
              </a:ext>
            </a:extLst>
          </p:cNvPr>
          <p:cNvSpPr>
            <a:spLocks noGrp="1"/>
          </p:cNvSpPr>
          <p:nvPr>
            <p:ph type="dt" sz="half" idx="10"/>
          </p:nvPr>
        </p:nvSpPr>
        <p:spPr/>
        <p:txBody>
          <a:bodyPr/>
          <a:lstStyle/>
          <a:p>
            <a:fld id="{F98107DB-934E-4274-821B-9A77B3D384C8}" type="datetime1">
              <a:rPr lang="en-US" smtClean="0"/>
              <a:t>11/18/20</a:t>
            </a:fld>
            <a:endParaRPr lang="en-US"/>
          </a:p>
        </p:txBody>
      </p:sp>
      <p:sp>
        <p:nvSpPr>
          <p:cNvPr id="5" name="Footer Placeholder 4">
            <a:extLst>
              <a:ext uri="{FF2B5EF4-FFF2-40B4-BE49-F238E27FC236}">
                <a16:creationId xmlns="" xmlns:a16="http://schemas.microsoft.com/office/drawing/2014/main" id="{B342843F-FCB2-452F-B1FF-96FAD7EC0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B96A2E4-377B-4B80-9BA7-B2587611E204}"/>
              </a:ext>
            </a:extLst>
          </p:cNvPr>
          <p:cNvSpPr>
            <a:spLocks noGrp="1"/>
          </p:cNvSpPr>
          <p:nvPr>
            <p:ph type="sldNum" sz="quarter" idx="12"/>
          </p:nvPr>
        </p:nvSpPr>
        <p:spPr/>
        <p:txBody>
          <a:bodyPr/>
          <a:lstStyle/>
          <a:p>
            <a:fld id="{A5ABBA13-5101-492E-8EF0-2A135518BDD4}" type="slidenum">
              <a:rPr lang="en-US" smtClean="0"/>
              <a:t>‹#›</a:t>
            </a:fld>
            <a:endParaRPr lang="en-US"/>
          </a:p>
        </p:txBody>
      </p:sp>
    </p:spTree>
    <p:extLst>
      <p:ext uri="{BB962C8B-B14F-4D97-AF65-F5344CB8AC3E}">
        <p14:creationId xmlns:p14="http://schemas.microsoft.com/office/powerpoint/2010/main" val="3226380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4E4E45-CBB7-47BC-9A3C-A488C918FC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4F7CB275-76D2-4D58-83C5-B2A074E0B4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C01A5820-52A4-4C4B-90BE-3860E06865FE}"/>
              </a:ext>
            </a:extLst>
          </p:cNvPr>
          <p:cNvSpPr>
            <a:spLocks noGrp="1"/>
          </p:cNvSpPr>
          <p:nvPr>
            <p:ph type="dt" sz="half" idx="10"/>
          </p:nvPr>
        </p:nvSpPr>
        <p:spPr/>
        <p:txBody>
          <a:bodyPr/>
          <a:lstStyle/>
          <a:p>
            <a:fld id="{E64E54B4-E11E-438A-A76F-073813CBFDFD}" type="datetime1">
              <a:rPr lang="en-US" smtClean="0"/>
              <a:t>11/18/20</a:t>
            </a:fld>
            <a:endParaRPr lang="en-US"/>
          </a:p>
        </p:txBody>
      </p:sp>
      <p:sp>
        <p:nvSpPr>
          <p:cNvPr id="5" name="Footer Placeholder 4">
            <a:extLst>
              <a:ext uri="{FF2B5EF4-FFF2-40B4-BE49-F238E27FC236}">
                <a16:creationId xmlns="" xmlns:a16="http://schemas.microsoft.com/office/drawing/2014/main" id="{A59187D3-1F34-4A16-8025-B6CDD4E168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0D43C34-9240-46A3-ABE8-86B2AF17C78E}"/>
              </a:ext>
            </a:extLst>
          </p:cNvPr>
          <p:cNvSpPr>
            <a:spLocks noGrp="1"/>
          </p:cNvSpPr>
          <p:nvPr>
            <p:ph type="sldNum" sz="quarter" idx="12"/>
          </p:nvPr>
        </p:nvSpPr>
        <p:spPr/>
        <p:txBody>
          <a:bodyPr/>
          <a:lstStyle/>
          <a:p>
            <a:fld id="{A5ABBA13-5101-492E-8EF0-2A135518BDD4}" type="slidenum">
              <a:rPr lang="en-US" smtClean="0"/>
              <a:t>‹#›</a:t>
            </a:fld>
            <a:endParaRPr lang="en-US"/>
          </a:p>
        </p:txBody>
      </p:sp>
    </p:spTree>
    <p:extLst>
      <p:ext uri="{BB962C8B-B14F-4D97-AF65-F5344CB8AC3E}">
        <p14:creationId xmlns:p14="http://schemas.microsoft.com/office/powerpoint/2010/main" val="299553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4D794A-D726-48AC-ADB3-BD6D2297E3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BC6F150-4E6C-44D7-8C5F-978BEF5B46B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E19C36E-1C9C-4025-B56E-A7E72F6B3A9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DB2A0BC-1B0C-4FB4-AD50-DA21516E6EF7}"/>
              </a:ext>
            </a:extLst>
          </p:cNvPr>
          <p:cNvSpPr>
            <a:spLocks noGrp="1"/>
          </p:cNvSpPr>
          <p:nvPr>
            <p:ph type="dt" sz="half" idx="10"/>
          </p:nvPr>
        </p:nvSpPr>
        <p:spPr/>
        <p:txBody>
          <a:bodyPr/>
          <a:lstStyle/>
          <a:p>
            <a:fld id="{4422A8E8-3ABB-44D8-B1B3-D2E719B8665B}" type="datetime1">
              <a:rPr lang="en-US" smtClean="0"/>
              <a:t>11/18/20</a:t>
            </a:fld>
            <a:endParaRPr lang="en-US"/>
          </a:p>
        </p:txBody>
      </p:sp>
      <p:sp>
        <p:nvSpPr>
          <p:cNvPr id="6" name="Footer Placeholder 5">
            <a:extLst>
              <a:ext uri="{FF2B5EF4-FFF2-40B4-BE49-F238E27FC236}">
                <a16:creationId xmlns="" xmlns:a16="http://schemas.microsoft.com/office/drawing/2014/main" id="{7AF18D53-5227-456A-BFB8-80EB3FF7AC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9E9F60B-F3E5-46F8-A9FD-62C1DC95566B}"/>
              </a:ext>
            </a:extLst>
          </p:cNvPr>
          <p:cNvSpPr>
            <a:spLocks noGrp="1"/>
          </p:cNvSpPr>
          <p:nvPr>
            <p:ph type="sldNum" sz="quarter" idx="12"/>
          </p:nvPr>
        </p:nvSpPr>
        <p:spPr/>
        <p:txBody>
          <a:bodyPr/>
          <a:lstStyle/>
          <a:p>
            <a:fld id="{A5ABBA13-5101-492E-8EF0-2A135518BDD4}" type="slidenum">
              <a:rPr lang="en-US" smtClean="0"/>
              <a:t>‹#›</a:t>
            </a:fld>
            <a:endParaRPr lang="en-US"/>
          </a:p>
        </p:txBody>
      </p:sp>
    </p:spTree>
    <p:extLst>
      <p:ext uri="{BB962C8B-B14F-4D97-AF65-F5344CB8AC3E}">
        <p14:creationId xmlns:p14="http://schemas.microsoft.com/office/powerpoint/2010/main" val="2209923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3249A0-1C84-40BF-A4FC-AF510011F6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2F598D8-7060-4D7C-A90D-5462CE85EA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5C5B33BE-65F5-48B6-91B6-9A2C3D736E8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C00491D9-3B43-471C-B37E-EB7CB87E7B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3CEEFFBA-1758-4705-8663-E77222526E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7FB7A69-A0CD-4C61-A213-5427AFA1A459}"/>
              </a:ext>
            </a:extLst>
          </p:cNvPr>
          <p:cNvSpPr>
            <a:spLocks noGrp="1"/>
          </p:cNvSpPr>
          <p:nvPr>
            <p:ph type="dt" sz="half" idx="10"/>
          </p:nvPr>
        </p:nvSpPr>
        <p:spPr/>
        <p:txBody>
          <a:bodyPr/>
          <a:lstStyle/>
          <a:p>
            <a:fld id="{72B1BD0A-0BC5-4527-A824-3342AF8D8F22}" type="datetime1">
              <a:rPr lang="en-US" smtClean="0"/>
              <a:t>11/18/20</a:t>
            </a:fld>
            <a:endParaRPr lang="en-US"/>
          </a:p>
        </p:txBody>
      </p:sp>
      <p:sp>
        <p:nvSpPr>
          <p:cNvPr id="8" name="Footer Placeholder 7">
            <a:extLst>
              <a:ext uri="{FF2B5EF4-FFF2-40B4-BE49-F238E27FC236}">
                <a16:creationId xmlns="" xmlns:a16="http://schemas.microsoft.com/office/drawing/2014/main" id="{4F37B2E4-2B60-47D7-B764-433610C7CF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E7B40EAE-99EC-459B-AE65-0877D048A9C5}"/>
              </a:ext>
            </a:extLst>
          </p:cNvPr>
          <p:cNvSpPr>
            <a:spLocks noGrp="1"/>
          </p:cNvSpPr>
          <p:nvPr>
            <p:ph type="sldNum" sz="quarter" idx="12"/>
          </p:nvPr>
        </p:nvSpPr>
        <p:spPr/>
        <p:txBody>
          <a:bodyPr/>
          <a:lstStyle/>
          <a:p>
            <a:fld id="{A5ABBA13-5101-492E-8EF0-2A135518BDD4}" type="slidenum">
              <a:rPr lang="en-US" smtClean="0"/>
              <a:t>‹#›</a:t>
            </a:fld>
            <a:endParaRPr lang="en-US"/>
          </a:p>
        </p:txBody>
      </p:sp>
    </p:spTree>
    <p:extLst>
      <p:ext uri="{BB962C8B-B14F-4D97-AF65-F5344CB8AC3E}">
        <p14:creationId xmlns:p14="http://schemas.microsoft.com/office/powerpoint/2010/main" val="150953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85DF36-C2AD-4F2E-96ED-BB78D3CBDF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CCC59096-9786-4C8C-AB0F-4383A4D3EECC}"/>
              </a:ext>
            </a:extLst>
          </p:cNvPr>
          <p:cNvSpPr>
            <a:spLocks noGrp="1"/>
          </p:cNvSpPr>
          <p:nvPr>
            <p:ph type="dt" sz="half" idx="10"/>
          </p:nvPr>
        </p:nvSpPr>
        <p:spPr/>
        <p:txBody>
          <a:bodyPr/>
          <a:lstStyle/>
          <a:p>
            <a:fld id="{8A2A8D62-69A1-4525-8F96-3E090206C97D}" type="datetime1">
              <a:rPr lang="en-US" smtClean="0"/>
              <a:t>11/18/20</a:t>
            </a:fld>
            <a:endParaRPr lang="en-US"/>
          </a:p>
        </p:txBody>
      </p:sp>
      <p:sp>
        <p:nvSpPr>
          <p:cNvPr id="4" name="Footer Placeholder 3">
            <a:extLst>
              <a:ext uri="{FF2B5EF4-FFF2-40B4-BE49-F238E27FC236}">
                <a16:creationId xmlns="" xmlns:a16="http://schemas.microsoft.com/office/drawing/2014/main" id="{8032EBE3-4D30-48AB-8AA2-60E5DEAC11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3BF2E366-7303-43EA-88E3-1A2F4B522FFC}"/>
              </a:ext>
            </a:extLst>
          </p:cNvPr>
          <p:cNvSpPr>
            <a:spLocks noGrp="1"/>
          </p:cNvSpPr>
          <p:nvPr>
            <p:ph type="sldNum" sz="quarter" idx="12"/>
          </p:nvPr>
        </p:nvSpPr>
        <p:spPr/>
        <p:txBody>
          <a:bodyPr/>
          <a:lstStyle/>
          <a:p>
            <a:fld id="{A5ABBA13-5101-492E-8EF0-2A135518BDD4}" type="slidenum">
              <a:rPr lang="en-US" smtClean="0"/>
              <a:t>‹#›</a:t>
            </a:fld>
            <a:endParaRPr lang="en-US"/>
          </a:p>
        </p:txBody>
      </p:sp>
    </p:spTree>
    <p:extLst>
      <p:ext uri="{BB962C8B-B14F-4D97-AF65-F5344CB8AC3E}">
        <p14:creationId xmlns:p14="http://schemas.microsoft.com/office/powerpoint/2010/main" val="1314383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6552A3F-87D2-4783-B80A-A1172B79766E}"/>
              </a:ext>
            </a:extLst>
          </p:cNvPr>
          <p:cNvSpPr>
            <a:spLocks noGrp="1"/>
          </p:cNvSpPr>
          <p:nvPr>
            <p:ph type="dt" sz="half" idx="10"/>
          </p:nvPr>
        </p:nvSpPr>
        <p:spPr/>
        <p:txBody>
          <a:bodyPr/>
          <a:lstStyle/>
          <a:p>
            <a:fld id="{A261691E-9220-42D3-9D3C-2AC16D3D182F}" type="datetime1">
              <a:rPr lang="en-US" smtClean="0"/>
              <a:t>11/18/20</a:t>
            </a:fld>
            <a:endParaRPr lang="en-US"/>
          </a:p>
        </p:txBody>
      </p:sp>
      <p:sp>
        <p:nvSpPr>
          <p:cNvPr id="3" name="Footer Placeholder 2">
            <a:extLst>
              <a:ext uri="{FF2B5EF4-FFF2-40B4-BE49-F238E27FC236}">
                <a16:creationId xmlns="" xmlns:a16="http://schemas.microsoft.com/office/drawing/2014/main" id="{2C03C7A1-834E-4D77-8045-05F31A99A1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732662E2-6A6D-4D50-904C-A76161DE2A43}"/>
              </a:ext>
            </a:extLst>
          </p:cNvPr>
          <p:cNvSpPr>
            <a:spLocks noGrp="1"/>
          </p:cNvSpPr>
          <p:nvPr>
            <p:ph type="sldNum" sz="quarter" idx="12"/>
          </p:nvPr>
        </p:nvSpPr>
        <p:spPr/>
        <p:txBody>
          <a:bodyPr/>
          <a:lstStyle/>
          <a:p>
            <a:fld id="{A5ABBA13-5101-492E-8EF0-2A135518BDD4}" type="slidenum">
              <a:rPr lang="en-US" smtClean="0"/>
              <a:t>‹#›</a:t>
            </a:fld>
            <a:endParaRPr lang="en-US"/>
          </a:p>
        </p:txBody>
      </p:sp>
    </p:spTree>
    <p:extLst>
      <p:ext uri="{BB962C8B-B14F-4D97-AF65-F5344CB8AC3E}">
        <p14:creationId xmlns:p14="http://schemas.microsoft.com/office/powerpoint/2010/main" val="3757287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B1D012-C945-4C00-9DC3-398DEE5C8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57A00319-ADB7-42B7-8356-6C70B63674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D7A52DF8-7C1F-442F-9966-833AA12D57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D80F2F12-221E-4510-9BAE-8186994D3388}"/>
              </a:ext>
            </a:extLst>
          </p:cNvPr>
          <p:cNvSpPr>
            <a:spLocks noGrp="1"/>
          </p:cNvSpPr>
          <p:nvPr>
            <p:ph type="dt" sz="half" idx="10"/>
          </p:nvPr>
        </p:nvSpPr>
        <p:spPr/>
        <p:txBody>
          <a:bodyPr/>
          <a:lstStyle/>
          <a:p>
            <a:fld id="{B1520F17-846F-466E-A856-B74D3B63D0E8}" type="datetime1">
              <a:rPr lang="en-US" smtClean="0"/>
              <a:t>11/18/20</a:t>
            </a:fld>
            <a:endParaRPr lang="en-US"/>
          </a:p>
        </p:txBody>
      </p:sp>
      <p:sp>
        <p:nvSpPr>
          <p:cNvPr id="6" name="Footer Placeholder 5">
            <a:extLst>
              <a:ext uri="{FF2B5EF4-FFF2-40B4-BE49-F238E27FC236}">
                <a16:creationId xmlns="" xmlns:a16="http://schemas.microsoft.com/office/drawing/2014/main" id="{70ED35DF-B5EE-4121-A5FD-8A79C1BB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4033775-7F0D-42FE-B9AD-14D93E1DE387}"/>
              </a:ext>
            </a:extLst>
          </p:cNvPr>
          <p:cNvSpPr>
            <a:spLocks noGrp="1"/>
          </p:cNvSpPr>
          <p:nvPr>
            <p:ph type="sldNum" sz="quarter" idx="12"/>
          </p:nvPr>
        </p:nvSpPr>
        <p:spPr/>
        <p:txBody>
          <a:bodyPr/>
          <a:lstStyle/>
          <a:p>
            <a:fld id="{A5ABBA13-5101-492E-8EF0-2A135518BDD4}" type="slidenum">
              <a:rPr lang="en-US" smtClean="0"/>
              <a:t>‹#›</a:t>
            </a:fld>
            <a:endParaRPr lang="en-US"/>
          </a:p>
        </p:txBody>
      </p:sp>
    </p:spTree>
    <p:extLst>
      <p:ext uri="{BB962C8B-B14F-4D97-AF65-F5344CB8AC3E}">
        <p14:creationId xmlns:p14="http://schemas.microsoft.com/office/powerpoint/2010/main" val="3726413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95807A-4F91-4F8F-99BF-9698056CFD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02E01406-FBDA-47BA-8CA8-38CA1D5FD0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7861222B-B2AF-45D8-B288-B6901AA4DE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1C4740AA-FC15-40FD-8FDF-E2DE87884766}"/>
              </a:ext>
            </a:extLst>
          </p:cNvPr>
          <p:cNvSpPr>
            <a:spLocks noGrp="1"/>
          </p:cNvSpPr>
          <p:nvPr>
            <p:ph type="dt" sz="half" idx="10"/>
          </p:nvPr>
        </p:nvSpPr>
        <p:spPr/>
        <p:txBody>
          <a:bodyPr/>
          <a:lstStyle/>
          <a:p>
            <a:fld id="{9FCC5A47-915F-47EA-AA22-4DFF86B6EC15}" type="datetime1">
              <a:rPr lang="en-US" smtClean="0"/>
              <a:t>11/18/20</a:t>
            </a:fld>
            <a:endParaRPr lang="en-US"/>
          </a:p>
        </p:txBody>
      </p:sp>
      <p:sp>
        <p:nvSpPr>
          <p:cNvPr id="6" name="Footer Placeholder 5">
            <a:extLst>
              <a:ext uri="{FF2B5EF4-FFF2-40B4-BE49-F238E27FC236}">
                <a16:creationId xmlns="" xmlns:a16="http://schemas.microsoft.com/office/drawing/2014/main" id="{789FB045-F377-466F-8727-858662A88E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E000046-D243-4169-9B21-99106DFD0A73}"/>
              </a:ext>
            </a:extLst>
          </p:cNvPr>
          <p:cNvSpPr>
            <a:spLocks noGrp="1"/>
          </p:cNvSpPr>
          <p:nvPr>
            <p:ph type="sldNum" sz="quarter" idx="12"/>
          </p:nvPr>
        </p:nvSpPr>
        <p:spPr/>
        <p:txBody>
          <a:bodyPr/>
          <a:lstStyle/>
          <a:p>
            <a:fld id="{A5ABBA13-5101-492E-8EF0-2A135518BDD4}" type="slidenum">
              <a:rPr lang="en-US" smtClean="0"/>
              <a:t>‹#›</a:t>
            </a:fld>
            <a:endParaRPr lang="en-US"/>
          </a:p>
        </p:txBody>
      </p:sp>
    </p:spTree>
    <p:extLst>
      <p:ext uri="{BB962C8B-B14F-4D97-AF65-F5344CB8AC3E}">
        <p14:creationId xmlns:p14="http://schemas.microsoft.com/office/powerpoint/2010/main" val="34170114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8C6B631-EA25-426D-8440-0D73FACBD3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61AAC62C-3A09-4DEF-958D-B7D1D514F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7AE36DB-E930-4385-8AFE-11DCCA3CBB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B8942-B517-476C-98FA-F0C4528BBF38}" type="datetime1">
              <a:rPr lang="en-US" smtClean="0"/>
              <a:t>11/18/20</a:t>
            </a:fld>
            <a:endParaRPr lang="en-US"/>
          </a:p>
        </p:txBody>
      </p:sp>
      <p:sp>
        <p:nvSpPr>
          <p:cNvPr id="5" name="Footer Placeholder 4">
            <a:extLst>
              <a:ext uri="{FF2B5EF4-FFF2-40B4-BE49-F238E27FC236}">
                <a16:creationId xmlns="" xmlns:a16="http://schemas.microsoft.com/office/drawing/2014/main" id="{2C8BC19A-0D74-493F-BC4E-FAF70CB607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064200BF-5DE3-4277-8FD0-326FD25D6B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BBA13-5101-492E-8EF0-2A135518BDD4}" type="slidenum">
              <a:rPr lang="en-US" smtClean="0"/>
              <a:t>‹#›</a:t>
            </a:fld>
            <a:endParaRPr lang="en-US"/>
          </a:p>
        </p:txBody>
      </p:sp>
    </p:spTree>
    <p:extLst>
      <p:ext uri="{BB962C8B-B14F-4D97-AF65-F5344CB8AC3E}">
        <p14:creationId xmlns:p14="http://schemas.microsoft.com/office/powerpoint/2010/main" val="943298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2.illinois.gov/sites/gov/fairtax/Pages/default.aspx"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budgetblog.ctbaonline.org/states-with-graduated-income-taxes-are-more-than-twice-as-likely-to-cut-taxes-as-to-raise-them-67a9603a96f7"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3.xml"/><Relationship Id="rId3" Type="http://schemas.openxmlformats.org/officeDocument/2006/relationships/chart" Target="../charts/char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 Id="rId3" Type="http://schemas.openxmlformats.org/officeDocument/2006/relationships/chart" Target="../charts/char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6.xml"/><Relationship Id="rId3" Type="http://schemas.openxmlformats.org/officeDocument/2006/relationships/chart" Target="../charts/char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hyperlink" Target="https://www.taxpolicycenter.org/publications/effect-tcja-individual-income-tax-provisions-across-income-groups-and-across-states" TargetMode="External"/><Relationship Id="rId1" Type="http://schemas.openxmlformats.org/officeDocument/2006/relationships/slideLayout" Target="../slideLayouts/slideLayout1.xml"/><Relationship Id="rId2"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png"/><Relationship Id="rId3" Type="http://schemas.openxmlformats.org/officeDocument/2006/relationships/image" Target="../media/image3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hyperlink" Target="https://www.congress.gov/bill/116th-congress/house-bill/1364?q=%7B%22search%22:%5B%22Child+care+for+working+families+act%22%5D%7D&amp;s=1&amp;r=1" TargetMode="External"/><Relationship Id="rId4" Type="http://schemas.openxmlformats.org/officeDocument/2006/relationships/hyperlink" Target="https://www.congress.gov/bill/115th-congress/senate-bill/806" TargetMode="External"/><Relationship Id="rId5" Type="http://schemas.openxmlformats.org/officeDocument/2006/relationships/hyperlink" Target="http://www.crfb.org/papers/cost-trump-and-biden-campaign-plans%23_edn27" TargetMode="External"/><Relationship Id="rId6" Type="http://schemas.openxmlformats.org/officeDocument/2006/relationships/hyperlink" Target="http://www.crfb.org/papers/cost-trump-and-biden-campaign-plans%23_edn28" TargetMode="External"/><Relationship Id="rId7" Type="http://schemas.openxmlformats.org/officeDocument/2006/relationships/hyperlink" Target="http://www.crfb.org/papers/cost-trump-and-biden-campaign-plans%23_edn30" TargetMode="External"/><Relationship Id="rId1" Type="http://schemas.openxmlformats.org/officeDocument/2006/relationships/slideLayout" Target="../slideLayouts/slideLayout1.xml"/><Relationship Id="rId2" Type="http://schemas.openxmlformats.org/officeDocument/2006/relationships/image" Target="../media/image37.png"/></Relationships>
</file>

<file path=ppt/slides/_rels/slide47.xml.rels><?xml version="1.0" encoding="UTF-8" standalone="yes"?>
<Relationships xmlns="http://schemas.openxmlformats.org/package/2006/relationships"><Relationship Id="rId3" Type="http://schemas.openxmlformats.org/officeDocument/2006/relationships/hyperlink" Target="http://www.crfb.org/papers/cost-trump-and-biden-campaign-plans%23_edn50" TargetMode="External"/><Relationship Id="rId4" Type="http://schemas.openxmlformats.org/officeDocument/2006/relationships/hyperlink" Target="http://www.crfb.org/papers/cost-trump-and-biden-campaign-plans%23_edn51" TargetMode="External"/><Relationship Id="rId5" Type="http://schemas.openxmlformats.org/officeDocument/2006/relationships/hyperlink" Target="http://www.crfb.org/papers/cost-trump-and-biden-campaign-plans%23_edn52" TargetMode="External"/><Relationship Id="rId6" Type="http://schemas.openxmlformats.org/officeDocument/2006/relationships/hyperlink" Target="http://www.crfb.org/papers/cost-trump-and-biden-campaign-plans%23_edn53" TargetMode="External"/><Relationship Id="rId1" Type="http://schemas.openxmlformats.org/officeDocument/2006/relationships/slideLayout" Target="../slideLayouts/slideLayout1.xml"/><Relationship Id="rId2" Type="http://schemas.openxmlformats.org/officeDocument/2006/relationships/image" Target="../media/image37.png"/></Relationships>
</file>

<file path=ppt/slides/_rels/slide48.xml.rels><?xml version="1.0" encoding="UTF-8" standalone="yes"?>
<Relationships xmlns="http://schemas.openxmlformats.org/package/2006/relationships"><Relationship Id="rId3" Type="http://schemas.openxmlformats.org/officeDocument/2006/relationships/hyperlink" Target="https://joebiden.com/clean-energy/" TargetMode="External"/><Relationship Id="rId4" Type="http://schemas.openxmlformats.org/officeDocument/2006/relationships/hyperlink" Target="https://joebiden.com/made-in-america/" TargetMode="External"/><Relationship Id="rId1" Type="http://schemas.openxmlformats.org/officeDocument/2006/relationships/slideLayout" Target="../slideLayouts/slideLayout1.xml"/><Relationship Id="rId2" Type="http://schemas.openxmlformats.org/officeDocument/2006/relationships/image" Target="../media/image3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xml"/></Relationships>
</file>

<file path=ppt/slides/_rels/slide50.xml.rels><?xml version="1.0" encoding="UTF-8" standalone="yes"?>
<Relationships xmlns="http://schemas.openxmlformats.org/package/2006/relationships"><Relationship Id="rId3" Type="http://schemas.openxmlformats.org/officeDocument/2006/relationships/hyperlink" Target="https://www.vox.com/policy-and-politics/21340746/joe-biden-covid-19-coronavirus-recession-harris" TargetMode="External"/><Relationship Id="rId4" Type="http://schemas.openxmlformats.org/officeDocument/2006/relationships/hyperlink" Target="https://twitter.com/DavidDo76683013/status/1264619077600972800" TargetMode="External"/><Relationship Id="rId5" Type="http://schemas.openxmlformats.org/officeDocument/2006/relationships/hyperlink" Target="https://twitter.com/David_Charts/status/1292684304909250561" TargetMode="External"/><Relationship Id="rId6" Type="http://schemas.openxmlformats.org/officeDocument/2006/relationships/hyperlink" Target="https://twitter.com/David_Charts/status/1295590183342157830" TargetMode="External"/><Relationship Id="rId7" Type="http://schemas.openxmlformats.org/officeDocument/2006/relationships/hyperlink" Target="https://twitter.com/David_Charts/status/1298079871613259777" TargetMode="External"/><Relationship Id="rId8" Type="http://schemas.openxmlformats.org/officeDocument/2006/relationships/hyperlink" Target="http://www.crfb.org/papers/cost-trump-and-biden-campaign-plans" TargetMode="External"/><Relationship Id="rId1" Type="http://schemas.openxmlformats.org/officeDocument/2006/relationships/slideLayout" Target="../slideLayouts/slideLayout1.xml"/><Relationship Id="rId2" Type="http://schemas.openxmlformats.org/officeDocument/2006/relationships/hyperlink" Target="https://www.nytimes.com/2020/08/23/opinion/trump-convention-economy.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33E39C57-CA29-4D9B-8714-DA11019B787B}"/>
              </a:ext>
            </a:extLst>
          </p:cNvPr>
          <p:cNvSpPr/>
          <p:nvPr/>
        </p:nvSpPr>
        <p:spPr>
          <a:xfrm>
            <a:off x="0" y="0"/>
            <a:ext cx="12192000" cy="6992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endParaRPr lang="en-US" sz="2400" dirty="0"/>
          </a:p>
        </p:txBody>
      </p:sp>
      <p:sp>
        <p:nvSpPr>
          <p:cNvPr id="5" name="Slide Number Placeholder 4">
            <a:extLst>
              <a:ext uri="{FF2B5EF4-FFF2-40B4-BE49-F238E27FC236}">
                <a16:creationId xmlns="" xmlns:a16="http://schemas.microsoft.com/office/drawing/2014/main" id="{EEAF2193-B2AC-4D86-A3EF-7F0E1A0AA0EE}"/>
              </a:ext>
            </a:extLst>
          </p:cNvPr>
          <p:cNvSpPr>
            <a:spLocks noGrp="1"/>
          </p:cNvSpPr>
          <p:nvPr>
            <p:ph type="sldNum" sz="quarter" idx="12"/>
          </p:nvPr>
        </p:nvSpPr>
        <p:spPr>
          <a:xfrm>
            <a:off x="9448800" y="6492875"/>
            <a:ext cx="2743200" cy="365125"/>
          </a:xfrm>
        </p:spPr>
        <p:txBody>
          <a:bodyPr/>
          <a:lstStyle/>
          <a:p>
            <a:fld id="{1589B5B0-1B0E-4517-9DC6-EE7082C57472}" type="slidenum">
              <a:rPr lang="en-US" smtClean="0"/>
              <a:t>1</a:t>
            </a:fld>
            <a:endParaRPr lang="en-US" dirty="0"/>
          </a:p>
        </p:txBody>
      </p:sp>
      <p:sp>
        <p:nvSpPr>
          <p:cNvPr id="6" name="TextBox 5">
            <a:extLst>
              <a:ext uri="{FF2B5EF4-FFF2-40B4-BE49-F238E27FC236}">
                <a16:creationId xmlns="" xmlns:a16="http://schemas.microsoft.com/office/drawing/2014/main" id="{6728B1AC-D7F9-4B8C-AFB3-0BEBAB8B5210}"/>
              </a:ext>
            </a:extLst>
          </p:cNvPr>
          <p:cNvSpPr txBox="1"/>
          <p:nvPr/>
        </p:nvSpPr>
        <p:spPr>
          <a:xfrm>
            <a:off x="5018018" y="3776795"/>
            <a:ext cx="2184893" cy="523220"/>
          </a:xfrm>
          <a:prstGeom prst="rect">
            <a:avLst/>
          </a:prstGeom>
          <a:noFill/>
        </p:spPr>
        <p:txBody>
          <a:bodyPr wrap="none" rtlCol="0">
            <a:spAutoFit/>
          </a:bodyPr>
          <a:lstStyle/>
          <a:p>
            <a:pPr algn="ctr"/>
            <a:r>
              <a:rPr lang="en-US" sz="2800" dirty="0"/>
              <a:t>October 2020</a:t>
            </a:r>
          </a:p>
        </p:txBody>
      </p:sp>
      <p:sp>
        <p:nvSpPr>
          <p:cNvPr id="3" name="Rectangle 2">
            <a:extLst>
              <a:ext uri="{FF2B5EF4-FFF2-40B4-BE49-F238E27FC236}">
                <a16:creationId xmlns="" xmlns:a16="http://schemas.microsoft.com/office/drawing/2014/main" id="{E03BC9DC-744A-454E-BDCB-DEF75E02A33E}"/>
              </a:ext>
            </a:extLst>
          </p:cNvPr>
          <p:cNvSpPr/>
          <p:nvPr/>
        </p:nvSpPr>
        <p:spPr>
          <a:xfrm>
            <a:off x="3198955" y="1724754"/>
            <a:ext cx="5823004" cy="1938992"/>
          </a:xfrm>
          <a:prstGeom prst="rect">
            <a:avLst/>
          </a:prstGeom>
        </p:spPr>
        <p:txBody>
          <a:bodyPr wrap="none">
            <a:spAutoFit/>
          </a:bodyPr>
          <a:lstStyle/>
          <a:p>
            <a:pPr algn="ctr"/>
            <a:r>
              <a:rPr lang="en-US" altLang="en-US" sz="4000" dirty="0"/>
              <a:t>Fiscal and Economic Issues </a:t>
            </a:r>
          </a:p>
          <a:p>
            <a:pPr algn="ctr"/>
            <a:r>
              <a:rPr lang="en-US" altLang="en-US" sz="4000" dirty="0"/>
              <a:t>Discussion Group</a:t>
            </a:r>
          </a:p>
          <a:p>
            <a:endParaRPr lang="en-US" sz="4000" dirty="0"/>
          </a:p>
        </p:txBody>
      </p:sp>
      <p:pic>
        <p:nvPicPr>
          <p:cNvPr id="2" name="Picture 1">
            <a:extLst>
              <a:ext uri="{FF2B5EF4-FFF2-40B4-BE49-F238E27FC236}">
                <a16:creationId xmlns="" xmlns:a16="http://schemas.microsoft.com/office/drawing/2014/main" id="{2BCF6901-3B79-4FA4-8D4D-DFAA3A7E0CAC}"/>
              </a:ext>
            </a:extLst>
          </p:cNvPr>
          <p:cNvPicPr>
            <a:picLocks noChangeAspect="1"/>
          </p:cNvPicPr>
          <p:nvPr/>
        </p:nvPicPr>
        <p:blipFill>
          <a:blip r:embed="rId2"/>
          <a:stretch>
            <a:fillRect/>
          </a:stretch>
        </p:blipFill>
        <p:spPr>
          <a:xfrm>
            <a:off x="3308886" y="4555510"/>
            <a:ext cx="5603142" cy="2131630"/>
          </a:xfrm>
          <a:prstGeom prst="rect">
            <a:avLst/>
          </a:prstGeom>
        </p:spPr>
      </p:pic>
    </p:spTree>
    <p:extLst>
      <p:ext uri="{BB962C8B-B14F-4D97-AF65-F5344CB8AC3E}">
        <p14:creationId xmlns:p14="http://schemas.microsoft.com/office/powerpoint/2010/main" val="16892338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D2F61CE-B4BD-4A31-83A4-322FE78A4DB3}"/>
              </a:ext>
            </a:extLst>
          </p:cNvPr>
          <p:cNvSpPr/>
          <p:nvPr/>
        </p:nvSpPr>
        <p:spPr>
          <a:xfrm>
            <a:off x="0" y="0"/>
            <a:ext cx="12192000" cy="54346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Contribution to % Change in Real GDP:  Federal Spending</a:t>
            </a:r>
          </a:p>
        </p:txBody>
      </p:sp>
      <p:pic>
        <p:nvPicPr>
          <p:cNvPr id="5" name="Picture 4">
            <a:extLst>
              <a:ext uri="{FF2B5EF4-FFF2-40B4-BE49-F238E27FC236}">
                <a16:creationId xmlns="" xmlns:a16="http://schemas.microsoft.com/office/drawing/2014/main" id="{BE4D3866-36B3-4263-B962-817FE85C5775}"/>
              </a:ext>
            </a:extLst>
          </p:cNvPr>
          <p:cNvPicPr>
            <a:picLocks noChangeAspect="1"/>
          </p:cNvPicPr>
          <p:nvPr/>
        </p:nvPicPr>
        <p:blipFill>
          <a:blip r:embed="rId2"/>
          <a:stretch>
            <a:fillRect/>
          </a:stretch>
        </p:blipFill>
        <p:spPr>
          <a:xfrm>
            <a:off x="211510" y="1068341"/>
            <a:ext cx="8025803" cy="4434448"/>
          </a:xfrm>
          <a:prstGeom prst="rect">
            <a:avLst/>
          </a:prstGeom>
        </p:spPr>
      </p:pic>
      <p:sp>
        <p:nvSpPr>
          <p:cNvPr id="6" name="TextBox 5">
            <a:extLst>
              <a:ext uri="{FF2B5EF4-FFF2-40B4-BE49-F238E27FC236}">
                <a16:creationId xmlns="" xmlns:a16="http://schemas.microsoft.com/office/drawing/2014/main" id="{CA0796F1-1E2B-425B-93C7-AB795FF036C2}"/>
              </a:ext>
            </a:extLst>
          </p:cNvPr>
          <p:cNvSpPr txBox="1"/>
          <p:nvPr/>
        </p:nvSpPr>
        <p:spPr>
          <a:xfrm>
            <a:off x="8658387" y="769770"/>
            <a:ext cx="3242537" cy="5632311"/>
          </a:xfrm>
          <a:prstGeom prst="rect">
            <a:avLst/>
          </a:prstGeom>
          <a:noFill/>
        </p:spPr>
        <p:txBody>
          <a:bodyPr wrap="square" rtlCol="0">
            <a:spAutoFit/>
          </a:bodyPr>
          <a:lstStyle/>
          <a:p>
            <a:pPr marL="285750" indent="-285750">
              <a:buFont typeface="Wingdings" panose="05000000000000000000" pitchFamily="2" charset="2"/>
              <a:buChar char="§"/>
            </a:pPr>
            <a:r>
              <a:rPr lang="en-US" dirty="0"/>
              <a:t>Trump’s additional spending added 0.26 percentage points to the growth rate 2017-2019.</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GDP growth under Trump averaged about 2.5%; theoretically it would have been 2.24% absent this spending.</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Obama kept the spending inherited flat through 2015, reducing GDP growth by 0.03 percentage points</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GDP growth averaged 2.4%; theoretically it would have been 2.69% if he spent like Trump (2.4 + .03 + .26)</a:t>
            </a:r>
          </a:p>
        </p:txBody>
      </p:sp>
      <p:sp>
        <p:nvSpPr>
          <p:cNvPr id="7" name="TextBox 6">
            <a:extLst>
              <a:ext uri="{FF2B5EF4-FFF2-40B4-BE49-F238E27FC236}">
                <a16:creationId xmlns="" xmlns:a16="http://schemas.microsoft.com/office/drawing/2014/main" id="{2B9D7EB7-5E3E-468B-B329-4F62A071F857}"/>
              </a:ext>
            </a:extLst>
          </p:cNvPr>
          <p:cNvSpPr txBox="1"/>
          <p:nvPr/>
        </p:nvSpPr>
        <p:spPr>
          <a:xfrm>
            <a:off x="6640945" y="2879289"/>
            <a:ext cx="708848" cy="369332"/>
          </a:xfrm>
          <a:prstGeom prst="rect">
            <a:avLst/>
          </a:prstGeom>
          <a:noFill/>
        </p:spPr>
        <p:txBody>
          <a:bodyPr wrap="none" rtlCol="0">
            <a:spAutoFit/>
          </a:bodyPr>
          <a:lstStyle/>
          <a:p>
            <a:r>
              <a:rPr lang="en-US" dirty="0">
                <a:solidFill>
                  <a:srgbClr val="FF0000"/>
                </a:solidFill>
              </a:rPr>
              <a:t>+0.26</a:t>
            </a:r>
          </a:p>
        </p:txBody>
      </p:sp>
      <p:sp>
        <p:nvSpPr>
          <p:cNvPr id="8" name="TextBox 7">
            <a:extLst>
              <a:ext uri="{FF2B5EF4-FFF2-40B4-BE49-F238E27FC236}">
                <a16:creationId xmlns="" xmlns:a16="http://schemas.microsoft.com/office/drawing/2014/main" id="{C9838154-6870-4655-87E7-E36AC7984B62}"/>
              </a:ext>
            </a:extLst>
          </p:cNvPr>
          <p:cNvSpPr txBox="1"/>
          <p:nvPr/>
        </p:nvSpPr>
        <p:spPr>
          <a:xfrm>
            <a:off x="4807526" y="3779834"/>
            <a:ext cx="663964" cy="369332"/>
          </a:xfrm>
          <a:prstGeom prst="rect">
            <a:avLst/>
          </a:prstGeom>
          <a:noFill/>
        </p:spPr>
        <p:txBody>
          <a:bodyPr wrap="none" rtlCol="0">
            <a:spAutoFit/>
          </a:bodyPr>
          <a:lstStyle/>
          <a:p>
            <a:r>
              <a:rPr lang="en-US" dirty="0">
                <a:solidFill>
                  <a:srgbClr val="0000FF"/>
                </a:solidFill>
              </a:rPr>
              <a:t>-0.03</a:t>
            </a:r>
          </a:p>
        </p:txBody>
      </p:sp>
      <p:sp>
        <p:nvSpPr>
          <p:cNvPr id="9" name="Slide Number Placeholder 6">
            <a:extLst>
              <a:ext uri="{FF2B5EF4-FFF2-40B4-BE49-F238E27FC236}">
                <a16:creationId xmlns="" xmlns:a16="http://schemas.microsoft.com/office/drawing/2014/main" id="{0E24A505-2F56-4678-B108-CDFBFFBAB96A}"/>
              </a:ext>
            </a:extLst>
          </p:cNvPr>
          <p:cNvSpPr>
            <a:spLocks noGrp="1"/>
          </p:cNvSpPr>
          <p:nvPr>
            <p:ph type="sldNum" sz="quarter" idx="12"/>
          </p:nvPr>
        </p:nvSpPr>
        <p:spPr>
          <a:xfrm>
            <a:off x="9457426" y="6483081"/>
            <a:ext cx="2743200" cy="365125"/>
          </a:xfrm>
        </p:spPr>
        <p:txBody>
          <a:bodyPr/>
          <a:lstStyle/>
          <a:p>
            <a:fld id="{A5ABBA13-5101-492E-8EF0-2A135518BDD4}" type="slidenum">
              <a:rPr lang="en-US" smtClean="0"/>
              <a:t>10</a:t>
            </a:fld>
            <a:endParaRPr lang="en-US" dirty="0"/>
          </a:p>
        </p:txBody>
      </p:sp>
    </p:spTree>
    <p:extLst>
      <p:ext uri="{BB962C8B-B14F-4D97-AF65-F5344CB8AC3E}">
        <p14:creationId xmlns:p14="http://schemas.microsoft.com/office/powerpoint/2010/main" val="15584507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9F62C70-5163-4A8D-A4E4-6E9AC8565E06}"/>
              </a:ext>
            </a:extLst>
          </p:cNvPr>
          <p:cNvSpPr/>
          <p:nvPr/>
        </p:nvSpPr>
        <p:spPr>
          <a:xfrm>
            <a:off x="0" y="0"/>
            <a:ext cx="12192000" cy="54346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Are We Better Off Than We Were Four Years Ago?</a:t>
            </a:r>
          </a:p>
        </p:txBody>
      </p:sp>
      <p:sp>
        <p:nvSpPr>
          <p:cNvPr id="4" name="Slide Number Placeholder 3">
            <a:extLst>
              <a:ext uri="{FF2B5EF4-FFF2-40B4-BE49-F238E27FC236}">
                <a16:creationId xmlns="" xmlns:a16="http://schemas.microsoft.com/office/drawing/2014/main" id="{7F6313CA-9B79-4BE4-9D4C-340F45E4064A}"/>
              </a:ext>
            </a:extLst>
          </p:cNvPr>
          <p:cNvSpPr>
            <a:spLocks noGrp="1"/>
          </p:cNvSpPr>
          <p:nvPr>
            <p:ph type="sldNum" sz="quarter" idx="12"/>
          </p:nvPr>
        </p:nvSpPr>
        <p:spPr>
          <a:xfrm>
            <a:off x="9448800" y="6484786"/>
            <a:ext cx="2743200" cy="365125"/>
          </a:xfrm>
        </p:spPr>
        <p:txBody>
          <a:bodyPr/>
          <a:lstStyle/>
          <a:p>
            <a:fld id="{A5ABBA13-5101-492E-8EF0-2A135518BDD4}" type="slidenum">
              <a:rPr lang="en-US" smtClean="0"/>
              <a:t>11</a:t>
            </a:fld>
            <a:endParaRPr lang="en-US" dirty="0"/>
          </a:p>
        </p:txBody>
      </p:sp>
      <p:sp>
        <p:nvSpPr>
          <p:cNvPr id="6" name="TextBox 5">
            <a:extLst>
              <a:ext uri="{FF2B5EF4-FFF2-40B4-BE49-F238E27FC236}">
                <a16:creationId xmlns="" xmlns:a16="http://schemas.microsoft.com/office/drawing/2014/main" id="{ECA9AC91-3A8E-496F-9564-DBCE6472CB08}"/>
              </a:ext>
            </a:extLst>
          </p:cNvPr>
          <p:cNvSpPr txBox="1"/>
          <p:nvPr/>
        </p:nvSpPr>
        <p:spPr>
          <a:xfrm>
            <a:off x="681707" y="5064800"/>
            <a:ext cx="6048248" cy="1169551"/>
          </a:xfrm>
          <a:prstGeom prst="rect">
            <a:avLst/>
          </a:prstGeom>
          <a:noFill/>
        </p:spPr>
        <p:txBody>
          <a:bodyPr wrap="square" rtlCol="0">
            <a:spAutoFit/>
          </a:bodyPr>
          <a:lstStyle/>
          <a:p>
            <a:r>
              <a:rPr lang="en-US" sz="1400" dirty="0"/>
              <a:t>*Budget deficit in fiscal year 2017 versus FY 2020 CBO estimate</a:t>
            </a:r>
          </a:p>
          <a:p>
            <a:r>
              <a:rPr lang="en-US" sz="1400" dirty="0"/>
              <a:t>**Uninsured level is full-year 2019; the current level is likely higher </a:t>
            </a:r>
          </a:p>
          <a:p>
            <a:r>
              <a:rPr lang="en-US" sz="1400" dirty="0"/>
              <a:t>***Stock market was up 78% for comparable period in Obama’s first term</a:t>
            </a:r>
          </a:p>
          <a:p>
            <a:r>
              <a:rPr lang="en-US" sz="1400" dirty="0"/>
              <a:t> </a:t>
            </a:r>
          </a:p>
          <a:p>
            <a:r>
              <a:rPr lang="en-US" sz="1400" i="1" dirty="0"/>
              <a:t>Sources:  CBO, Federal Reserve Economic Data (FRED), U.S. Treasury Dpt.</a:t>
            </a:r>
          </a:p>
        </p:txBody>
      </p:sp>
      <p:pic>
        <p:nvPicPr>
          <p:cNvPr id="3" name="Picture 2">
            <a:extLst>
              <a:ext uri="{FF2B5EF4-FFF2-40B4-BE49-F238E27FC236}">
                <a16:creationId xmlns="" xmlns:a16="http://schemas.microsoft.com/office/drawing/2014/main" id="{E793387F-31D9-47B1-B24C-CAF65C3F927F}"/>
              </a:ext>
            </a:extLst>
          </p:cNvPr>
          <p:cNvPicPr>
            <a:picLocks noChangeAspect="1"/>
          </p:cNvPicPr>
          <p:nvPr/>
        </p:nvPicPr>
        <p:blipFill>
          <a:blip r:embed="rId2"/>
          <a:stretch>
            <a:fillRect/>
          </a:stretch>
        </p:blipFill>
        <p:spPr>
          <a:xfrm>
            <a:off x="681707" y="848005"/>
            <a:ext cx="9422305" cy="3912254"/>
          </a:xfrm>
          <a:prstGeom prst="rect">
            <a:avLst/>
          </a:prstGeom>
        </p:spPr>
      </p:pic>
    </p:spTree>
    <p:extLst>
      <p:ext uri="{BB962C8B-B14F-4D97-AF65-F5344CB8AC3E}">
        <p14:creationId xmlns:p14="http://schemas.microsoft.com/office/powerpoint/2010/main" val="30939040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Candidate Trump Promises</a:t>
            </a:r>
            <a:endParaRPr lang="en-US" sz="2400" dirty="0"/>
          </a:p>
        </p:txBody>
      </p:sp>
      <p:sp>
        <p:nvSpPr>
          <p:cNvPr id="7" name="Slide Number Placeholder 6">
            <a:extLst>
              <a:ext uri="{FF2B5EF4-FFF2-40B4-BE49-F238E27FC236}">
                <a16:creationId xmlns="" xmlns:a16="http://schemas.microsoft.com/office/drawing/2014/main" id="{E3423A7F-8965-431F-9689-900AEFD543BF}"/>
              </a:ext>
            </a:extLst>
          </p:cNvPr>
          <p:cNvSpPr>
            <a:spLocks noGrp="1"/>
          </p:cNvSpPr>
          <p:nvPr>
            <p:ph type="sldNum" sz="quarter" idx="12"/>
          </p:nvPr>
        </p:nvSpPr>
        <p:spPr>
          <a:xfrm>
            <a:off x="9457426" y="6483081"/>
            <a:ext cx="2743200" cy="365125"/>
          </a:xfrm>
        </p:spPr>
        <p:txBody>
          <a:bodyPr/>
          <a:lstStyle/>
          <a:p>
            <a:fld id="{A5ABBA13-5101-492E-8EF0-2A135518BDD4}" type="slidenum">
              <a:rPr lang="en-US" smtClean="0"/>
              <a:t>12</a:t>
            </a:fld>
            <a:endParaRPr lang="en-US" dirty="0"/>
          </a:p>
        </p:txBody>
      </p:sp>
      <p:sp>
        <p:nvSpPr>
          <p:cNvPr id="3" name="TextBox 2">
            <a:extLst>
              <a:ext uri="{FF2B5EF4-FFF2-40B4-BE49-F238E27FC236}">
                <a16:creationId xmlns="" xmlns:a16="http://schemas.microsoft.com/office/drawing/2014/main" id="{E3B09FF8-1C83-4FA6-9D53-962F552B2489}"/>
              </a:ext>
            </a:extLst>
          </p:cNvPr>
          <p:cNvSpPr txBox="1"/>
          <p:nvPr/>
        </p:nvSpPr>
        <p:spPr>
          <a:xfrm>
            <a:off x="526212" y="942387"/>
            <a:ext cx="10514417" cy="6001643"/>
          </a:xfrm>
          <a:prstGeom prst="rect">
            <a:avLst/>
          </a:prstGeom>
          <a:noFill/>
        </p:spPr>
        <p:txBody>
          <a:bodyPr wrap="none" rtlCol="0">
            <a:spAutoFit/>
          </a:bodyPr>
          <a:lstStyle/>
          <a:p>
            <a:pPr marL="344487" indent="-342900">
              <a:buSzPct val="45000"/>
              <a:buFont typeface="Arial" panose="020B0604020202020204" pitchFamily="34" charset="0"/>
              <a:buChar char="•"/>
            </a:pPr>
            <a:r>
              <a:rPr lang="en-US" altLang="en-US" sz="2400" dirty="0">
                <a:latin typeface="Calibri" panose="020F0502020204030204" pitchFamily="34" charset="0"/>
              </a:rPr>
              <a:t>Real GDP growth of 4-6%.  </a:t>
            </a:r>
          </a:p>
          <a:p>
            <a:pPr marL="401637" lvl="1">
              <a:buSzPct val="45000"/>
            </a:pPr>
            <a:r>
              <a:rPr lang="en-US" altLang="en-US" sz="2400" dirty="0">
                <a:latin typeface="Calibri" panose="020F0502020204030204" pitchFamily="34" charset="0"/>
              </a:rPr>
              <a:t>Didn't happen: 2.5% before </a:t>
            </a:r>
            <a:r>
              <a:rPr lang="en-US" altLang="en-US" sz="2400" dirty="0" err="1">
                <a:latin typeface="Calibri" panose="020F0502020204030204" pitchFamily="34" charset="0"/>
              </a:rPr>
              <a:t>Covid</a:t>
            </a:r>
            <a:r>
              <a:rPr lang="en-US" altLang="en-US" sz="2400" dirty="0">
                <a:latin typeface="Calibri" panose="020F0502020204030204" pitchFamily="34" charset="0"/>
              </a:rPr>
              <a:t>; now negative </a:t>
            </a:r>
          </a:p>
          <a:p>
            <a:pPr marL="344487" indent="-342900">
              <a:buSzPct val="45000"/>
              <a:buFont typeface="Arial" panose="020B0604020202020204" pitchFamily="34" charset="0"/>
              <a:buChar char="•"/>
            </a:pPr>
            <a:endParaRPr lang="en-US" altLang="en-US" sz="2400" dirty="0">
              <a:latin typeface="Calibri" panose="020F0502020204030204" pitchFamily="34" charset="0"/>
            </a:endParaRPr>
          </a:p>
          <a:p>
            <a:pPr marL="344487" indent="-342900">
              <a:buSzPct val="45000"/>
              <a:buFont typeface="Arial" panose="020B0604020202020204" pitchFamily="34" charset="0"/>
              <a:buChar char="•"/>
            </a:pPr>
            <a:r>
              <a:rPr lang="en-US" altLang="en-US" sz="2400" dirty="0">
                <a:latin typeface="Calibri" panose="020F0502020204030204" pitchFamily="34" charset="0"/>
              </a:rPr>
              <a:t>Job growth of 25 million over 10 years, i.e. 2.5 million per year</a:t>
            </a:r>
          </a:p>
          <a:p>
            <a:pPr marL="401637" lvl="1">
              <a:buSzPct val="45000"/>
            </a:pPr>
            <a:r>
              <a:rPr lang="en-US" altLang="en-US" sz="2400" dirty="0">
                <a:latin typeface="Calibri" panose="020F0502020204030204" pitchFamily="34" charset="0"/>
              </a:rPr>
              <a:t>Didn't happen: 2.2 million per year in first 3 year; now negative</a:t>
            </a:r>
          </a:p>
          <a:p>
            <a:pPr marL="344487" indent="-342900">
              <a:buSzPct val="45000"/>
              <a:buFont typeface="Arial" panose="020B0604020202020204" pitchFamily="34" charset="0"/>
              <a:buChar char="•"/>
            </a:pPr>
            <a:endParaRPr lang="en-US" altLang="en-US" sz="2400" dirty="0">
              <a:latin typeface="Calibri" panose="020F0502020204030204" pitchFamily="34" charset="0"/>
            </a:endParaRPr>
          </a:p>
          <a:p>
            <a:pPr marL="344487" indent="-342900">
              <a:buSzPct val="45000"/>
              <a:buFont typeface="Arial" panose="020B0604020202020204" pitchFamily="34" charset="0"/>
              <a:buChar char="•"/>
            </a:pPr>
            <a:r>
              <a:rPr lang="en-US" altLang="en-US" sz="2400" dirty="0">
                <a:latin typeface="Calibri" panose="020F0502020204030204" pitchFamily="34" charset="0"/>
              </a:rPr>
              <a:t>Eliminate national debt in 8 years</a:t>
            </a:r>
          </a:p>
          <a:p>
            <a:pPr marL="401637" lvl="1">
              <a:buSzPct val="45000"/>
            </a:pPr>
            <a:r>
              <a:rPr lang="en-US" altLang="en-US" sz="2400" dirty="0">
                <a:latin typeface="Calibri" panose="020F0502020204030204" pitchFamily="34" charset="0"/>
              </a:rPr>
              <a:t>Didn't happen: Deficit INCREASED from $587 billion to $984 billion before </a:t>
            </a:r>
            <a:r>
              <a:rPr lang="en-US" altLang="en-US" sz="2400" dirty="0" err="1">
                <a:latin typeface="Calibri" panose="020F0502020204030204" pitchFamily="34" charset="0"/>
              </a:rPr>
              <a:t>Covid</a:t>
            </a:r>
            <a:endParaRPr lang="en-US" altLang="en-US" sz="2400" dirty="0">
              <a:latin typeface="Calibri" panose="020F0502020204030204" pitchFamily="34" charset="0"/>
            </a:endParaRPr>
          </a:p>
          <a:p>
            <a:pPr marL="401637" lvl="1">
              <a:buSzPct val="45000"/>
            </a:pPr>
            <a:r>
              <a:rPr lang="en-US" altLang="en-US" sz="2400" dirty="0">
                <a:latin typeface="Calibri" panose="020F0502020204030204" pitchFamily="34" charset="0"/>
              </a:rPr>
              <a:t>$3.1 trillion with </a:t>
            </a:r>
            <a:r>
              <a:rPr lang="en-US" altLang="en-US" sz="2400" dirty="0" err="1">
                <a:latin typeface="Calibri" panose="020F0502020204030204" pitchFamily="34" charset="0"/>
              </a:rPr>
              <a:t>Covid</a:t>
            </a:r>
            <a:endParaRPr lang="en-US" altLang="en-US" sz="2400" dirty="0">
              <a:latin typeface="Calibri" panose="020F0502020204030204" pitchFamily="34" charset="0"/>
            </a:endParaRPr>
          </a:p>
          <a:p>
            <a:pPr marL="344487" indent="-342900">
              <a:buSzPct val="45000"/>
              <a:buFont typeface="Arial" panose="020B0604020202020204" pitchFamily="34" charset="0"/>
              <a:buChar char="•"/>
            </a:pPr>
            <a:endParaRPr lang="en-US" altLang="en-US" sz="2400" dirty="0">
              <a:latin typeface="Calibri" panose="020F0502020204030204" pitchFamily="34" charset="0"/>
            </a:endParaRPr>
          </a:p>
          <a:p>
            <a:pPr marL="344487" indent="-342900">
              <a:buSzPct val="45000"/>
              <a:buFont typeface="Arial" panose="020B0604020202020204" pitchFamily="34" charset="0"/>
              <a:buChar char="•"/>
            </a:pPr>
            <a:r>
              <a:rPr lang="en-US" altLang="en-US" sz="2400" dirty="0" smtClean="0">
                <a:latin typeface="Calibri" panose="020F0502020204030204" pitchFamily="34" charset="0"/>
              </a:rPr>
              <a:t>Reduce/eliminate goods  </a:t>
            </a:r>
            <a:r>
              <a:rPr lang="en-US" altLang="en-US" sz="2400" dirty="0">
                <a:latin typeface="Calibri" panose="020F0502020204030204" pitchFamily="34" charset="0"/>
              </a:rPr>
              <a:t>trade </a:t>
            </a:r>
            <a:r>
              <a:rPr lang="en-US" altLang="en-US" sz="2400" dirty="0" smtClean="0">
                <a:latin typeface="Calibri" panose="020F0502020204030204" pitchFamily="34" charset="0"/>
              </a:rPr>
              <a:t>deficit</a:t>
            </a:r>
          </a:p>
          <a:p>
            <a:pPr marL="458787" lvl="1">
              <a:buSzPct val="45000"/>
            </a:pPr>
            <a:r>
              <a:rPr lang="en-US" altLang="en-US" sz="2400" dirty="0" smtClean="0">
                <a:latin typeface="Calibri" panose="020F0502020204030204" pitchFamily="34" charset="0"/>
              </a:rPr>
              <a:t>2016 = $735.3262 billion       2019 =  $854.3706 billion</a:t>
            </a:r>
            <a:endParaRPr lang="en-US" altLang="en-US" sz="2400" dirty="0">
              <a:latin typeface="Calibri" panose="020F0502020204030204" pitchFamily="34" charset="0"/>
            </a:endParaRPr>
          </a:p>
          <a:p>
            <a:pPr marL="344487" indent="-342900">
              <a:buSzPct val="45000"/>
              <a:buFont typeface="Arial" panose="020B0604020202020204" pitchFamily="34" charset="0"/>
              <a:buChar char="•"/>
            </a:pPr>
            <a:endParaRPr lang="en-US" altLang="en-US" sz="2400" dirty="0">
              <a:latin typeface="Calibri" panose="020F0502020204030204" pitchFamily="34" charset="0"/>
            </a:endParaRPr>
          </a:p>
          <a:p>
            <a:pPr marL="344487" indent="-342900">
              <a:buSzPct val="45000"/>
              <a:buFont typeface="Arial" panose="020B0604020202020204" pitchFamily="34" charset="0"/>
              <a:buChar char="•"/>
            </a:pPr>
            <a:r>
              <a:rPr lang="en-US" altLang="en-US" sz="2400" dirty="0">
                <a:latin typeface="Calibri" panose="020F0502020204030204" pitchFamily="34" charset="0"/>
              </a:rPr>
              <a:t>Increase manufacturing employment </a:t>
            </a:r>
            <a:r>
              <a:rPr lang="en-US" altLang="en-US" sz="2400" dirty="0" smtClean="0">
                <a:latin typeface="Calibri" panose="020F0502020204030204" pitchFamily="34" charset="0"/>
              </a:rPr>
              <a:t>– </a:t>
            </a:r>
          </a:p>
          <a:p>
            <a:pPr marL="458787" lvl="1">
              <a:buSzPct val="45000"/>
            </a:pPr>
            <a:r>
              <a:rPr lang="en-US" altLang="en-US" sz="2400" dirty="0" smtClean="0">
                <a:latin typeface="Calibri" panose="020F0502020204030204" pitchFamily="34" charset="0"/>
              </a:rPr>
              <a:t>Plus </a:t>
            </a:r>
            <a:r>
              <a:rPr lang="en-US" altLang="en-US" sz="2400" dirty="0">
                <a:latin typeface="Calibri" panose="020F0502020204030204" pitchFamily="34" charset="0"/>
              </a:rPr>
              <a:t>483,000 in Feb; Minus 164,000 now</a:t>
            </a:r>
          </a:p>
          <a:p>
            <a:endParaRPr lang="en-US" sz="2400" dirty="0"/>
          </a:p>
        </p:txBody>
      </p:sp>
    </p:spTree>
    <p:extLst>
      <p:ext uri="{BB962C8B-B14F-4D97-AF65-F5344CB8AC3E}">
        <p14:creationId xmlns:p14="http://schemas.microsoft.com/office/powerpoint/2010/main" val="3542469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Topics</a:t>
            </a:r>
          </a:p>
        </p:txBody>
      </p:sp>
      <p:sp>
        <p:nvSpPr>
          <p:cNvPr id="7" name="Slide Number Placeholder 6">
            <a:extLst>
              <a:ext uri="{FF2B5EF4-FFF2-40B4-BE49-F238E27FC236}">
                <a16:creationId xmlns="" xmlns:a16="http://schemas.microsoft.com/office/drawing/2014/main" id="{E3423A7F-8965-431F-9689-900AEFD543BF}"/>
              </a:ext>
            </a:extLst>
          </p:cNvPr>
          <p:cNvSpPr>
            <a:spLocks noGrp="1"/>
          </p:cNvSpPr>
          <p:nvPr>
            <p:ph type="sldNum" sz="quarter" idx="12"/>
          </p:nvPr>
        </p:nvSpPr>
        <p:spPr>
          <a:xfrm>
            <a:off x="9457426" y="6483081"/>
            <a:ext cx="2743200" cy="365125"/>
          </a:xfrm>
        </p:spPr>
        <p:txBody>
          <a:bodyPr/>
          <a:lstStyle/>
          <a:p>
            <a:fld id="{A5ABBA13-5101-492E-8EF0-2A135518BDD4}" type="slidenum">
              <a:rPr lang="en-US" smtClean="0"/>
              <a:t>13</a:t>
            </a:fld>
            <a:endParaRPr lang="en-US" dirty="0"/>
          </a:p>
        </p:txBody>
      </p:sp>
      <p:sp>
        <p:nvSpPr>
          <p:cNvPr id="3" name="TextBox 2">
            <a:extLst>
              <a:ext uri="{FF2B5EF4-FFF2-40B4-BE49-F238E27FC236}">
                <a16:creationId xmlns="" xmlns:a16="http://schemas.microsoft.com/office/drawing/2014/main" id="{E3B09FF8-1C83-4FA6-9D53-962F552B2489}"/>
              </a:ext>
            </a:extLst>
          </p:cNvPr>
          <p:cNvSpPr txBox="1"/>
          <p:nvPr/>
        </p:nvSpPr>
        <p:spPr>
          <a:xfrm>
            <a:off x="526212" y="942387"/>
            <a:ext cx="3585084" cy="5632311"/>
          </a:xfrm>
          <a:prstGeom prst="rect">
            <a:avLst/>
          </a:prstGeom>
          <a:noFill/>
        </p:spPr>
        <p:txBody>
          <a:bodyPr wrap="none" rtlCol="0">
            <a:spAutoFit/>
          </a:bodyPr>
          <a:lstStyle/>
          <a:p>
            <a:pPr marL="342900" indent="-342900">
              <a:buAutoNum type="arabicPeriod"/>
            </a:pPr>
            <a:r>
              <a:rPr lang="en-US" sz="2400" dirty="0"/>
              <a:t>Labor Market </a:t>
            </a:r>
          </a:p>
          <a:p>
            <a:pPr marL="342900" indent="-342900">
              <a:buAutoNum type="arabicPeriod"/>
            </a:pPr>
            <a:endParaRPr lang="en-US" sz="2400" dirty="0"/>
          </a:p>
          <a:p>
            <a:pPr marL="342900" indent="-342900">
              <a:buFontTx/>
              <a:buAutoNum type="arabicPeriod"/>
            </a:pPr>
            <a:r>
              <a:rPr lang="en-US" sz="2400" dirty="0"/>
              <a:t>Economic Statistics</a:t>
            </a:r>
          </a:p>
          <a:p>
            <a:pPr marL="342900" indent="-342900">
              <a:buFontTx/>
              <a:buAutoNum type="arabicPeriod"/>
            </a:pPr>
            <a:endParaRPr lang="en-US" sz="2400" dirty="0"/>
          </a:p>
          <a:p>
            <a:pPr marL="342900" indent="-342900">
              <a:buAutoNum type="arabicPeriod"/>
            </a:pPr>
            <a:r>
              <a:rPr lang="en-US" sz="2400" dirty="0"/>
              <a:t>Budget Deficit &amp; Debt</a:t>
            </a:r>
          </a:p>
          <a:p>
            <a:pPr marL="342900" indent="-342900">
              <a:buAutoNum type="arabicPeriod"/>
            </a:pPr>
            <a:endParaRPr lang="en-US" sz="2400" dirty="0"/>
          </a:p>
          <a:p>
            <a:pPr marL="342900" indent="-342900">
              <a:buAutoNum type="arabicPeriod"/>
            </a:pPr>
            <a:r>
              <a:rPr lang="en-US" sz="2400" dirty="0"/>
              <a:t>Illinois Fair Tax</a:t>
            </a:r>
          </a:p>
          <a:p>
            <a:pPr marL="342900" indent="-342900">
              <a:buAutoNum type="arabicPeriod"/>
            </a:pPr>
            <a:endParaRPr lang="en-US" sz="2400" dirty="0"/>
          </a:p>
          <a:p>
            <a:pPr marL="342900" indent="-342900">
              <a:buAutoNum type="arabicPeriod"/>
            </a:pPr>
            <a:r>
              <a:rPr lang="en-US" sz="2400" dirty="0"/>
              <a:t>Job Growth by President</a:t>
            </a:r>
          </a:p>
          <a:p>
            <a:pPr marL="342900" indent="-342900">
              <a:buAutoNum type="arabicPeriod"/>
            </a:pPr>
            <a:endParaRPr lang="en-US" sz="2400" dirty="0"/>
          </a:p>
          <a:p>
            <a:pPr marL="342900" indent="-342900">
              <a:buAutoNum type="arabicPeriod"/>
            </a:pPr>
            <a:r>
              <a:rPr lang="en-US" sz="2400" dirty="0"/>
              <a:t>Inequality</a:t>
            </a:r>
          </a:p>
          <a:p>
            <a:pPr marL="342900" indent="-342900">
              <a:buAutoNum type="arabicPeriod"/>
            </a:pPr>
            <a:endParaRPr lang="en-US" sz="2400" dirty="0"/>
          </a:p>
          <a:p>
            <a:pPr marL="342900" indent="-342900">
              <a:buAutoNum type="arabicPeriod"/>
            </a:pPr>
            <a:r>
              <a:rPr lang="en-US" sz="2400" dirty="0"/>
              <a:t>Biden’s Plans</a:t>
            </a:r>
          </a:p>
          <a:p>
            <a:pPr marL="342900" indent="-342900">
              <a:buAutoNum type="arabicPeriod"/>
            </a:pPr>
            <a:endParaRPr lang="en-US" sz="2400" dirty="0"/>
          </a:p>
          <a:p>
            <a:pPr marL="342900" indent="-342900">
              <a:buAutoNum type="arabicPeriod"/>
            </a:pPr>
            <a:r>
              <a:rPr lang="en-US" sz="2400" dirty="0"/>
              <a:t>Take Action</a:t>
            </a:r>
          </a:p>
        </p:txBody>
      </p:sp>
      <p:sp>
        <p:nvSpPr>
          <p:cNvPr id="6" name="Rectangle 5">
            <a:extLst>
              <a:ext uri="{FF2B5EF4-FFF2-40B4-BE49-F238E27FC236}">
                <a16:creationId xmlns="" xmlns:a16="http://schemas.microsoft.com/office/drawing/2014/main" id="{11CDCF25-CAA8-42A7-A9CB-D7A2C6539EF1}"/>
              </a:ext>
            </a:extLst>
          </p:cNvPr>
          <p:cNvSpPr/>
          <p:nvPr/>
        </p:nvSpPr>
        <p:spPr>
          <a:xfrm>
            <a:off x="457200" y="2428863"/>
            <a:ext cx="5900468" cy="4399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7711775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9F62C70-5163-4A8D-A4E4-6E9AC8565E06}"/>
              </a:ext>
            </a:extLst>
          </p:cNvPr>
          <p:cNvSpPr/>
          <p:nvPr/>
        </p:nvSpPr>
        <p:spPr>
          <a:xfrm>
            <a:off x="0" y="0"/>
            <a:ext cx="12192000" cy="55418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Federal Budget Deficits:   Actual vs. CBO Forecast Just Prior to Trump’s Inauguration</a:t>
            </a:r>
          </a:p>
        </p:txBody>
      </p:sp>
      <p:sp>
        <p:nvSpPr>
          <p:cNvPr id="4" name="Slide Number Placeholder 3">
            <a:extLst>
              <a:ext uri="{FF2B5EF4-FFF2-40B4-BE49-F238E27FC236}">
                <a16:creationId xmlns="" xmlns:a16="http://schemas.microsoft.com/office/drawing/2014/main" id="{7F6313CA-9B79-4BE4-9D4C-340F45E4064A}"/>
              </a:ext>
            </a:extLst>
          </p:cNvPr>
          <p:cNvSpPr>
            <a:spLocks noGrp="1"/>
          </p:cNvSpPr>
          <p:nvPr>
            <p:ph type="sldNum" sz="quarter" idx="12"/>
          </p:nvPr>
        </p:nvSpPr>
        <p:spPr>
          <a:xfrm>
            <a:off x="9448800" y="6484786"/>
            <a:ext cx="2743200" cy="365125"/>
          </a:xfrm>
        </p:spPr>
        <p:txBody>
          <a:bodyPr/>
          <a:lstStyle/>
          <a:p>
            <a:fld id="{A5ABBA13-5101-492E-8EF0-2A135518BDD4}" type="slidenum">
              <a:rPr lang="en-US" smtClean="0"/>
              <a:t>14</a:t>
            </a:fld>
            <a:endParaRPr lang="en-US" dirty="0"/>
          </a:p>
        </p:txBody>
      </p:sp>
      <p:graphicFrame>
        <p:nvGraphicFramePr>
          <p:cNvPr id="7" name="Chart 6">
            <a:extLst>
              <a:ext uri="{FF2B5EF4-FFF2-40B4-BE49-F238E27FC236}">
                <a16:creationId xmlns="" xmlns:a16="http://schemas.microsoft.com/office/drawing/2014/main" id="{B6EBD0FE-F986-415A-93B3-9E140A905330}"/>
              </a:ext>
            </a:extLst>
          </p:cNvPr>
          <p:cNvGraphicFramePr>
            <a:graphicFrameLocks/>
          </p:cNvGraphicFramePr>
          <p:nvPr>
            <p:extLst>
              <p:ext uri="{D42A27DB-BD31-4B8C-83A1-F6EECF244321}">
                <p14:modId xmlns:p14="http://schemas.microsoft.com/office/powerpoint/2010/main" val="4221601767"/>
              </p:ext>
            </p:extLst>
          </p:nvPr>
        </p:nvGraphicFramePr>
        <p:xfrm>
          <a:off x="203899" y="826162"/>
          <a:ext cx="75057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 xmlns:a16="http://schemas.microsoft.com/office/drawing/2014/main" id="{8795989F-887A-471E-901C-6677D0A76B53}"/>
              </a:ext>
            </a:extLst>
          </p:cNvPr>
          <p:cNvSpPr txBox="1"/>
          <p:nvPr/>
        </p:nvSpPr>
        <p:spPr>
          <a:xfrm>
            <a:off x="7848146" y="875644"/>
            <a:ext cx="3992872" cy="5262979"/>
          </a:xfrm>
          <a:prstGeom prst="rect">
            <a:avLst/>
          </a:prstGeom>
          <a:noFill/>
        </p:spPr>
        <p:txBody>
          <a:bodyPr wrap="square" rtlCol="0">
            <a:spAutoFit/>
          </a:bodyPr>
          <a:lstStyle/>
          <a:p>
            <a:pPr marL="285750" indent="-285750">
              <a:buFont typeface="Wingdings" panose="05000000000000000000" pitchFamily="2" charset="2"/>
              <a:buChar char="§"/>
            </a:pPr>
            <a:r>
              <a:rPr lang="en-US" sz="1600" dirty="0"/>
              <a:t>Chart shows CBO 10-year forecast for federal budget deficits as of January 2017, versus what actually happened</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a:t>CBO forecast assumed current law (Obama policies) would continue</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a:t>Actual results shown for fiscal years 2017-2019; 2020 is preliminary</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a:t>Budget deficits about 60% above forecast in 2018-2019, due mainly to Tax Cuts and Jobs Act and additional spending in 2018 and after</a:t>
            </a:r>
          </a:p>
          <a:p>
            <a:pPr marL="742950" lvl="1"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a:t>The 2020 deficit of $3.1 trillion due to coronavirus pandemic economic impact &amp; response</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a:t>2020 deficit of 15.2% GDP largest since 1945</a:t>
            </a:r>
          </a:p>
        </p:txBody>
      </p:sp>
      <p:sp>
        <p:nvSpPr>
          <p:cNvPr id="9" name="TextBox 8">
            <a:extLst>
              <a:ext uri="{FF2B5EF4-FFF2-40B4-BE49-F238E27FC236}">
                <a16:creationId xmlns="" xmlns:a16="http://schemas.microsoft.com/office/drawing/2014/main" id="{AE40F8C5-E0FE-44F7-A146-8BD154DF5868}"/>
              </a:ext>
            </a:extLst>
          </p:cNvPr>
          <p:cNvSpPr txBox="1"/>
          <p:nvPr/>
        </p:nvSpPr>
        <p:spPr>
          <a:xfrm>
            <a:off x="508784" y="886607"/>
            <a:ext cx="1693797" cy="584775"/>
          </a:xfrm>
          <a:prstGeom prst="rect">
            <a:avLst/>
          </a:prstGeom>
          <a:noFill/>
        </p:spPr>
        <p:txBody>
          <a:bodyPr wrap="none" rtlCol="0">
            <a:spAutoFit/>
          </a:bodyPr>
          <a:lstStyle/>
          <a:p>
            <a:r>
              <a:rPr lang="en-US" sz="1600" i="1" dirty="0"/>
              <a:t>$ Billions</a:t>
            </a:r>
          </a:p>
          <a:p>
            <a:r>
              <a:rPr lang="en-US" sz="1600" i="1" dirty="0"/>
              <a:t>Source Data:  CBO</a:t>
            </a:r>
          </a:p>
        </p:txBody>
      </p:sp>
      <p:sp>
        <p:nvSpPr>
          <p:cNvPr id="3" name="TextBox 2">
            <a:extLst>
              <a:ext uri="{FF2B5EF4-FFF2-40B4-BE49-F238E27FC236}">
                <a16:creationId xmlns="" xmlns:a16="http://schemas.microsoft.com/office/drawing/2014/main" id="{A1CC09BD-07D0-486F-BDF8-E504E1E6FEDE}"/>
              </a:ext>
            </a:extLst>
          </p:cNvPr>
          <p:cNvSpPr txBox="1"/>
          <p:nvPr/>
        </p:nvSpPr>
        <p:spPr>
          <a:xfrm>
            <a:off x="613471" y="6253953"/>
            <a:ext cx="2956206" cy="461665"/>
          </a:xfrm>
          <a:prstGeom prst="rect">
            <a:avLst/>
          </a:prstGeom>
          <a:noFill/>
        </p:spPr>
        <p:txBody>
          <a:bodyPr wrap="square" rtlCol="0">
            <a:spAutoFit/>
          </a:bodyPr>
          <a:lstStyle/>
          <a:p>
            <a:r>
              <a:rPr lang="en-US" sz="1200" dirty="0"/>
              <a:t>CBO: “An Update to the Budget Outlook 2020 to 2030” (September 2, 2020)</a:t>
            </a:r>
          </a:p>
        </p:txBody>
      </p:sp>
    </p:spTree>
    <p:extLst>
      <p:ext uri="{BB962C8B-B14F-4D97-AF65-F5344CB8AC3E}">
        <p14:creationId xmlns:p14="http://schemas.microsoft.com/office/powerpoint/2010/main" val="32841020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9448800" y="6459331"/>
            <a:ext cx="2743200" cy="365125"/>
          </a:xfrm>
        </p:spPr>
        <p:txBody>
          <a:bodyPr/>
          <a:lstStyle/>
          <a:p>
            <a:fld id="{26F259EA-5B25-477E-B9B4-086386E82550}" type="slidenum">
              <a:rPr lang="en-US" smtClean="0"/>
              <a:t>15</a:t>
            </a:fld>
            <a:endParaRPr lang="en-US" dirty="0"/>
          </a:p>
        </p:txBody>
      </p:sp>
      <p:sp>
        <p:nvSpPr>
          <p:cNvPr id="6" name="Rectangle 5">
            <a:extLst>
              <a:ext uri="{FF2B5EF4-FFF2-40B4-BE49-F238E27FC236}">
                <a16:creationId xmlns="" xmlns:a16="http://schemas.microsoft.com/office/drawing/2014/main" id="{1EFDF2CF-8A7A-449F-952F-8F81ADC24A79}"/>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CBO:  Outlays - April to September</a:t>
            </a:r>
          </a:p>
        </p:txBody>
      </p:sp>
      <p:sp>
        <p:nvSpPr>
          <p:cNvPr id="12" name="TextBox 11">
            <a:extLst>
              <a:ext uri="{FF2B5EF4-FFF2-40B4-BE49-F238E27FC236}">
                <a16:creationId xmlns="" xmlns:a16="http://schemas.microsoft.com/office/drawing/2014/main" id="{8F40C119-2D55-41F7-9BAF-6BDBA9F67201}"/>
              </a:ext>
            </a:extLst>
          </p:cNvPr>
          <p:cNvSpPr txBox="1"/>
          <p:nvPr/>
        </p:nvSpPr>
        <p:spPr>
          <a:xfrm>
            <a:off x="905435" y="6379516"/>
            <a:ext cx="4966447" cy="307777"/>
          </a:xfrm>
          <a:prstGeom prst="rect">
            <a:avLst/>
          </a:prstGeom>
          <a:noFill/>
        </p:spPr>
        <p:txBody>
          <a:bodyPr wrap="square" rtlCol="0">
            <a:spAutoFit/>
          </a:bodyPr>
          <a:lstStyle/>
          <a:p>
            <a:r>
              <a:rPr lang="en-US" sz="1400" dirty="0"/>
              <a:t>Source:  CBO Monthly Budget Review, September 2020</a:t>
            </a:r>
          </a:p>
        </p:txBody>
      </p:sp>
      <p:pic>
        <p:nvPicPr>
          <p:cNvPr id="3" name="Picture 2">
            <a:extLst>
              <a:ext uri="{FF2B5EF4-FFF2-40B4-BE49-F238E27FC236}">
                <a16:creationId xmlns="" xmlns:a16="http://schemas.microsoft.com/office/drawing/2014/main" id="{E40EA27E-F64C-46F5-8BAA-4CF96463424B}"/>
              </a:ext>
            </a:extLst>
          </p:cNvPr>
          <p:cNvPicPr>
            <a:picLocks noChangeAspect="1"/>
          </p:cNvPicPr>
          <p:nvPr/>
        </p:nvPicPr>
        <p:blipFill>
          <a:blip r:embed="rId2"/>
          <a:stretch>
            <a:fillRect/>
          </a:stretch>
        </p:blipFill>
        <p:spPr>
          <a:xfrm>
            <a:off x="6549083" y="806824"/>
            <a:ext cx="5530302" cy="4511562"/>
          </a:xfrm>
          <a:prstGeom prst="rect">
            <a:avLst/>
          </a:prstGeom>
        </p:spPr>
      </p:pic>
      <p:pic>
        <p:nvPicPr>
          <p:cNvPr id="5" name="Picture 4">
            <a:extLst>
              <a:ext uri="{FF2B5EF4-FFF2-40B4-BE49-F238E27FC236}">
                <a16:creationId xmlns="" xmlns:a16="http://schemas.microsoft.com/office/drawing/2014/main" id="{28C470A8-500A-409A-92BB-A29F1819DA08}"/>
              </a:ext>
            </a:extLst>
          </p:cNvPr>
          <p:cNvPicPr>
            <a:picLocks noChangeAspect="1"/>
          </p:cNvPicPr>
          <p:nvPr/>
        </p:nvPicPr>
        <p:blipFill>
          <a:blip r:embed="rId3"/>
          <a:stretch>
            <a:fillRect/>
          </a:stretch>
        </p:blipFill>
        <p:spPr>
          <a:xfrm>
            <a:off x="112615" y="723927"/>
            <a:ext cx="6300399" cy="5623952"/>
          </a:xfrm>
          <a:prstGeom prst="rect">
            <a:avLst/>
          </a:prstGeom>
        </p:spPr>
      </p:pic>
    </p:spTree>
    <p:extLst>
      <p:ext uri="{BB962C8B-B14F-4D97-AF65-F5344CB8AC3E}">
        <p14:creationId xmlns:p14="http://schemas.microsoft.com/office/powerpoint/2010/main" val="1689254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Topics</a:t>
            </a:r>
          </a:p>
        </p:txBody>
      </p:sp>
      <p:sp>
        <p:nvSpPr>
          <p:cNvPr id="7" name="Slide Number Placeholder 6">
            <a:extLst>
              <a:ext uri="{FF2B5EF4-FFF2-40B4-BE49-F238E27FC236}">
                <a16:creationId xmlns="" xmlns:a16="http://schemas.microsoft.com/office/drawing/2014/main" id="{E3423A7F-8965-431F-9689-900AEFD543BF}"/>
              </a:ext>
            </a:extLst>
          </p:cNvPr>
          <p:cNvSpPr>
            <a:spLocks noGrp="1"/>
          </p:cNvSpPr>
          <p:nvPr>
            <p:ph type="sldNum" sz="quarter" idx="12"/>
          </p:nvPr>
        </p:nvSpPr>
        <p:spPr>
          <a:xfrm>
            <a:off x="9457426" y="6483081"/>
            <a:ext cx="2743200" cy="365125"/>
          </a:xfrm>
        </p:spPr>
        <p:txBody>
          <a:bodyPr/>
          <a:lstStyle/>
          <a:p>
            <a:fld id="{A5ABBA13-5101-492E-8EF0-2A135518BDD4}" type="slidenum">
              <a:rPr lang="en-US" smtClean="0"/>
              <a:t>16</a:t>
            </a:fld>
            <a:endParaRPr lang="en-US" dirty="0"/>
          </a:p>
        </p:txBody>
      </p:sp>
      <p:sp>
        <p:nvSpPr>
          <p:cNvPr id="3" name="TextBox 2">
            <a:extLst>
              <a:ext uri="{FF2B5EF4-FFF2-40B4-BE49-F238E27FC236}">
                <a16:creationId xmlns="" xmlns:a16="http://schemas.microsoft.com/office/drawing/2014/main" id="{E3B09FF8-1C83-4FA6-9D53-962F552B2489}"/>
              </a:ext>
            </a:extLst>
          </p:cNvPr>
          <p:cNvSpPr txBox="1"/>
          <p:nvPr/>
        </p:nvSpPr>
        <p:spPr>
          <a:xfrm>
            <a:off x="526212" y="942387"/>
            <a:ext cx="5951116" cy="5632311"/>
          </a:xfrm>
          <a:prstGeom prst="rect">
            <a:avLst/>
          </a:prstGeom>
          <a:noFill/>
        </p:spPr>
        <p:txBody>
          <a:bodyPr wrap="none" rtlCol="0">
            <a:spAutoFit/>
          </a:bodyPr>
          <a:lstStyle/>
          <a:p>
            <a:pPr marL="342900" indent="-342900">
              <a:buAutoNum type="arabicPeriod"/>
            </a:pPr>
            <a:r>
              <a:rPr lang="en-US" sz="2400" dirty="0"/>
              <a:t>Labor Market </a:t>
            </a:r>
          </a:p>
          <a:p>
            <a:pPr marL="342900" indent="-342900">
              <a:buAutoNum type="arabicPeriod"/>
            </a:pPr>
            <a:endParaRPr lang="en-US" sz="2400" dirty="0"/>
          </a:p>
          <a:p>
            <a:pPr marL="342900" indent="-342900">
              <a:buFontTx/>
              <a:buAutoNum type="arabicPeriod"/>
            </a:pPr>
            <a:r>
              <a:rPr lang="en-US" sz="2400" dirty="0"/>
              <a:t>Economic Statistics</a:t>
            </a:r>
          </a:p>
          <a:p>
            <a:pPr marL="342900" indent="-342900">
              <a:buFontTx/>
              <a:buAutoNum type="arabicPeriod"/>
            </a:pPr>
            <a:endParaRPr lang="en-US" sz="2400" dirty="0"/>
          </a:p>
          <a:p>
            <a:pPr marL="342900" indent="-342900">
              <a:buAutoNum type="arabicPeriod"/>
            </a:pPr>
            <a:r>
              <a:rPr lang="en-US" sz="2400" dirty="0"/>
              <a:t>Budget Deficit &amp; Debt</a:t>
            </a:r>
          </a:p>
          <a:p>
            <a:pPr marL="342900" indent="-342900">
              <a:buAutoNum type="arabicPeriod"/>
            </a:pPr>
            <a:endParaRPr lang="en-US" sz="2400" dirty="0"/>
          </a:p>
          <a:p>
            <a:pPr marL="342900" indent="-342900">
              <a:buAutoNum type="arabicPeriod"/>
            </a:pPr>
            <a:r>
              <a:rPr lang="en-US" sz="2400" dirty="0"/>
              <a:t>Illinois Fair </a:t>
            </a:r>
            <a:r>
              <a:rPr lang="en-US" sz="2400" dirty="0" smtClean="0"/>
              <a:t>Tax and Candidate Introductions</a:t>
            </a:r>
            <a:endParaRPr lang="en-US" sz="2400" dirty="0"/>
          </a:p>
          <a:p>
            <a:pPr marL="342900" indent="-342900">
              <a:buAutoNum type="arabicPeriod"/>
            </a:pPr>
            <a:endParaRPr lang="en-US" sz="2400" dirty="0"/>
          </a:p>
          <a:p>
            <a:pPr marL="342900" indent="-342900">
              <a:buAutoNum type="arabicPeriod"/>
            </a:pPr>
            <a:r>
              <a:rPr lang="en-US" sz="2400" dirty="0"/>
              <a:t>Job Growth by President</a:t>
            </a:r>
          </a:p>
          <a:p>
            <a:pPr marL="342900" indent="-342900">
              <a:buAutoNum type="arabicPeriod"/>
            </a:pPr>
            <a:endParaRPr lang="en-US" sz="2400" dirty="0"/>
          </a:p>
          <a:p>
            <a:pPr marL="342900" indent="-342900">
              <a:buAutoNum type="arabicPeriod"/>
            </a:pPr>
            <a:r>
              <a:rPr lang="en-US" sz="2400" dirty="0"/>
              <a:t>Inequality</a:t>
            </a:r>
          </a:p>
          <a:p>
            <a:pPr marL="342900" indent="-342900">
              <a:buAutoNum type="arabicPeriod"/>
            </a:pPr>
            <a:endParaRPr lang="en-US" sz="2400" dirty="0"/>
          </a:p>
          <a:p>
            <a:pPr marL="342900" indent="-342900">
              <a:buAutoNum type="arabicPeriod"/>
            </a:pPr>
            <a:r>
              <a:rPr lang="en-US" sz="2400" dirty="0"/>
              <a:t>Biden’s Plans</a:t>
            </a:r>
          </a:p>
          <a:p>
            <a:pPr marL="342900" indent="-342900">
              <a:buAutoNum type="arabicPeriod"/>
            </a:pPr>
            <a:endParaRPr lang="en-US" sz="2400" dirty="0"/>
          </a:p>
          <a:p>
            <a:pPr marL="342900" indent="-342900">
              <a:buAutoNum type="arabicPeriod"/>
            </a:pPr>
            <a:r>
              <a:rPr lang="en-US" sz="2400" dirty="0"/>
              <a:t>Take Action</a:t>
            </a:r>
          </a:p>
        </p:txBody>
      </p:sp>
      <p:sp>
        <p:nvSpPr>
          <p:cNvPr id="6" name="Rectangle 5">
            <a:extLst>
              <a:ext uri="{FF2B5EF4-FFF2-40B4-BE49-F238E27FC236}">
                <a16:creationId xmlns="" xmlns:a16="http://schemas.microsoft.com/office/drawing/2014/main" id="{11CDCF25-CAA8-42A7-A9CB-D7A2C6539EF1}"/>
              </a:ext>
            </a:extLst>
          </p:cNvPr>
          <p:cNvSpPr/>
          <p:nvPr/>
        </p:nvSpPr>
        <p:spPr>
          <a:xfrm>
            <a:off x="457200" y="3163972"/>
            <a:ext cx="5900468" cy="4399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390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9F62C70-5163-4A8D-A4E4-6E9AC8565E06}"/>
              </a:ext>
            </a:extLst>
          </p:cNvPr>
          <p:cNvSpPr/>
          <p:nvPr/>
        </p:nvSpPr>
        <p:spPr>
          <a:xfrm>
            <a:off x="0" y="0"/>
            <a:ext cx="12200626" cy="76804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r>
              <a:rPr lang="en-US" sz="2400" dirty="0"/>
              <a:t>Spending at the state level in Illinois is not high</a:t>
            </a:r>
          </a:p>
          <a:p>
            <a:pPr algn="ctr"/>
            <a:endParaRPr lang="en-US" sz="2400" dirty="0"/>
          </a:p>
        </p:txBody>
      </p:sp>
      <p:sp>
        <p:nvSpPr>
          <p:cNvPr id="7" name="Slide Number Placeholder 6">
            <a:extLst>
              <a:ext uri="{FF2B5EF4-FFF2-40B4-BE49-F238E27FC236}">
                <a16:creationId xmlns="" xmlns:a16="http://schemas.microsoft.com/office/drawing/2014/main" id="{E3423A7F-8965-431F-9689-900AEFD543BF}"/>
              </a:ext>
            </a:extLst>
          </p:cNvPr>
          <p:cNvSpPr>
            <a:spLocks noGrp="1"/>
          </p:cNvSpPr>
          <p:nvPr>
            <p:ph type="sldNum" sz="quarter" idx="12"/>
          </p:nvPr>
        </p:nvSpPr>
        <p:spPr>
          <a:xfrm>
            <a:off x="9457426" y="6483081"/>
            <a:ext cx="2743200" cy="365125"/>
          </a:xfrm>
        </p:spPr>
        <p:txBody>
          <a:bodyPr/>
          <a:lstStyle/>
          <a:p>
            <a:fld id="{A5ABBA13-5101-492E-8EF0-2A135518BDD4}" type="slidenum">
              <a:rPr lang="en-US" smtClean="0"/>
              <a:t>17</a:t>
            </a:fld>
            <a:endParaRPr lang="en-US" dirty="0"/>
          </a:p>
        </p:txBody>
      </p:sp>
      <p:pic>
        <p:nvPicPr>
          <p:cNvPr id="2" name="Picture 1"/>
          <p:cNvPicPr>
            <a:picLocks noChangeAspect="1"/>
          </p:cNvPicPr>
          <p:nvPr/>
        </p:nvPicPr>
        <p:blipFill rotWithShape="1">
          <a:blip r:embed="rId2"/>
          <a:srcRect l="37829" t="37071" r="44362" b="35932"/>
          <a:stretch/>
        </p:blipFill>
        <p:spPr>
          <a:xfrm>
            <a:off x="2790588" y="1041213"/>
            <a:ext cx="6151478" cy="5168697"/>
          </a:xfrm>
          <a:prstGeom prst="rect">
            <a:avLst/>
          </a:prstGeom>
        </p:spPr>
      </p:pic>
      <p:sp>
        <p:nvSpPr>
          <p:cNvPr id="4" name="TextBox 3"/>
          <p:cNvSpPr txBox="1"/>
          <p:nvPr/>
        </p:nvSpPr>
        <p:spPr>
          <a:xfrm>
            <a:off x="837127" y="6349285"/>
            <a:ext cx="10058400" cy="373487"/>
          </a:xfrm>
          <a:prstGeom prst="rect">
            <a:avLst/>
          </a:prstGeom>
          <a:noFill/>
        </p:spPr>
        <p:txBody>
          <a:bodyPr wrap="square" rtlCol="0">
            <a:spAutoFit/>
          </a:bodyPr>
          <a:lstStyle/>
          <a:p>
            <a:r>
              <a:rPr lang="en-US" dirty="0"/>
              <a:t>https://www.kff.org/other/state-indicator/per-capita-state-spending/</a:t>
            </a:r>
          </a:p>
        </p:txBody>
      </p:sp>
    </p:spTree>
    <p:extLst>
      <p:ext uri="{BB962C8B-B14F-4D97-AF65-F5344CB8AC3E}">
        <p14:creationId xmlns:p14="http://schemas.microsoft.com/office/powerpoint/2010/main" val="1631643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Illinois State and Local Taxes are Regressive</a:t>
            </a:r>
          </a:p>
        </p:txBody>
      </p:sp>
      <p:sp>
        <p:nvSpPr>
          <p:cNvPr id="7" name="Slide Number Placeholder 6">
            <a:extLst>
              <a:ext uri="{FF2B5EF4-FFF2-40B4-BE49-F238E27FC236}">
                <a16:creationId xmlns="" xmlns:a16="http://schemas.microsoft.com/office/drawing/2014/main" id="{E3423A7F-8965-431F-9689-900AEFD543BF}"/>
              </a:ext>
            </a:extLst>
          </p:cNvPr>
          <p:cNvSpPr>
            <a:spLocks noGrp="1"/>
          </p:cNvSpPr>
          <p:nvPr>
            <p:ph type="sldNum" sz="quarter" idx="12"/>
          </p:nvPr>
        </p:nvSpPr>
        <p:spPr>
          <a:xfrm>
            <a:off x="9457426" y="6483081"/>
            <a:ext cx="2743200" cy="365125"/>
          </a:xfrm>
        </p:spPr>
        <p:txBody>
          <a:bodyPr/>
          <a:lstStyle/>
          <a:p>
            <a:fld id="{A5ABBA13-5101-492E-8EF0-2A135518BDD4}" type="slidenum">
              <a:rPr lang="en-US" smtClean="0"/>
              <a:t>18</a:t>
            </a:fld>
            <a:endParaRPr lang="en-US" dirty="0"/>
          </a:p>
        </p:txBody>
      </p:sp>
      <p:pic>
        <p:nvPicPr>
          <p:cNvPr id="2" name="Picture 1"/>
          <p:cNvPicPr>
            <a:picLocks noChangeAspect="1"/>
          </p:cNvPicPr>
          <p:nvPr/>
        </p:nvPicPr>
        <p:blipFill rotWithShape="1">
          <a:blip r:embed="rId2"/>
          <a:srcRect l="19543" t="31174" r="45598" b="28826"/>
          <a:stretch/>
        </p:blipFill>
        <p:spPr>
          <a:xfrm>
            <a:off x="1948956" y="823826"/>
            <a:ext cx="8650357" cy="5583413"/>
          </a:xfrm>
          <a:prstGeom prst="rect">
            <a:avLst/>
          </a:prstGeom>
        </p:spPr>
      </p:pic>
      <p:sp>
        <p:nvSpPr>
          <p:cNvPr id="4" name="TextBox 3"/>
          <p:cNvSpPr txBox="1"/>
          <p:nvPr/>
        </p:nvSpPr>
        <p:spPr>
          <a:xfrm>
            <a:off x="1017431" y="6168980"/>
            <a:ext cx="7366715" cy="369332"/>
          </a:xfrm>
          <a:prstGeom prst="rect">
            <a:avLst/>
          </a:prstGeom>
          <a:noFill/>
        </p:spPr>
        <p:txBody>
          <a:bodyPr wrap="square" rtlCol="0">
            <a:spAutoFit/>
          </a:bodyPr>
          <a:lstStyle/>
          <a:p>
            <a:r>
              <a:rPr lang="en-US" dirty="0"/>
              <a:t>https://itep.org/illinois/</a:t>
            </a:r>
          </a:p>
        </p:txBody>
      </p:sp>
    </p:spTree>
    <p:extLst>
      <p:ext uri="{BB962C8B-B14F-4D97-AF65-F5344CB8AC3E}">
        <p14:creationId xmlns:p14="http://schemas.microsoft.com/office/powerpoint/2010/main" val="1169401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9F62C70-5163-4A8D-A4E4-6E9AC8565E06}"/>
              </a:ext>
            </a:extLst>
          </p:cNvPr>
          <p:cNvSpPr/>
          <p:nvPr/>
        </p:nvSpPr>
        <p:spPr>
          <a:xfrm>
            <a:off x="0" y="1"/>
            <a:ext cx="12192000" cy="609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Graduated Tax Rate Table</a:t>
            </a:r>
          </a:p>
        </p:txBody>
      </p:sp>
      <p:sp>
        <p:nvSpPr>
          <p:cNvPr id="7" name="Slide Number Placeholder 6">
            <a:extLst>
              <a:ext uri="{FF2B5EF4-FFF2-40B4-BE49-F238E27FC236}">
                <a16:creationId xmlns="" xmlns:a16="http://schemas.microsoft.com/office/drawing/2014/main" id="{E3423A7F-8965-431F-9689-900AEFD543BF}"/>
              </a:ext>
            </a:extLst>
          </p:cNvPr>
          <p:cNvSpPr>
            <a:spLocks noGrp="1"/>
          </p:cNvSpPr>
          <p:nvPr>
            <p:ph type="sldNum" sz="quarter" idx="12"/>
          </p:nvPr>
        </p:nvSpPr>
        <p:spPr>
          <a:xfrm>
            <a:off x="9457426" y="6483081"/>
            <a:ext cx="2743200" cy="365125"/>
          </a:xfrm>
        </p:spPr>
        <p:txBody>
          <a:bodyPr/>
          <a:lstStyle/>
          <a:p>
            <a:fld id="{A5ABBA13-5101-492E-8EF0-2A135518BDD4}" type="slidenum">
              <a:rPr lang="en-US" smtClean="0"/>
              <a:t>19</a:t>
            </a:fld>
            <a:endParaRPr lang="en-US" dirty="0"/>
          </a:p>
        </p:txBody>
      </p:sp>
      <p:pic>
        <p:nvPicPr>
          <p:cNvPr id="4" name="Picture 3">
            <a:extLst>
              <a:ext uri="{FF2B5EF4-FFF2-40B4-BE49-F238E27FC236}">
                <a16:creationId xmlns="" xmlns:a16="http://schemas.microsoft.com/office/drawing/2014/main" id="{418DCFF4-BEA0-4C83-AF99-F8559EF94D17}"/>
              </a:ext>
            </a:extLst>
          </p:cNvPr>
          <p:cNvPicPr>
            <a:picLocks noChangeAspect="1"/>
          </p:cNvPicPr>
          <p:nvPr/>
        </p:nvPicPr>
        <p:blipFill>
          <a:blip r:embed="rId2"/>
          <a:stretch>
            <a:fillRect/>
          </a:stretch>
        </p:blipFill>
        <p:spPr>
          <a:xfrm>
            <a:off x="0" y="916874"/>
            <a:ext cx="12192000" cy="2908577"/>
          </a:xfrm>
          <a:prstGeom prst="rect">
            <a:avLst/>
          </a:prstGeom>
        </p:spPr>
      </p:pic>
      <p:sp>
        <p:nvSpPr>
          <p:cNvPr id="9" name="TextBox 8">
            <a:extLst>
              <a:ext uri="{FF2B5EF4-FFF2-40B4-BE49-F238E27FC236}">
                <a16:creationId xmlns="" xmlns:a16="http://schemas.microsoft.com/office/drawing/2014/main" id="{327B8CA0-82FA-4B5B-97CF-F71C84338CA5}"/>
              </a:ext>
            </a:extLst>
          </p:cNvPr>
          <p:cNvSpPr txBox="1"/>
          <p:nvPr/>
        </p:nvSpPr>
        <p:spPr>
          <a:xfrm>
            <a:off x="567017" y="5925232"/>
            <a:ext cx="6100482" cy="646331"/>
          </a:xfrm>
          <a:prstGeom prst="rect">
            <a:avLst/>
          </a:prstGeom>
          <a:noFill/>
        </p:spPr>
        <p:txBody>
          <a:bodyPr wrap="square">
            <a:spAutoFit/>
          </a:bodyPr>
          <a:lstStyle/>
          <a:p>
            <a:r>
              <a:rPr lang="en-US" dirty="0"/>
              <a:t>https://ballotpedia.org/Illinois_Allow_for_Graduated_Income_Tax_Amendment_(2020)</a:t>
            </a:r>
          </a:p>
        </p:txBody>
      </p:sp>
      <p:sp>
        <p:nvSpPr>
          <p:cNvPr id="10" name="TextBox 9">
            <a:extLst>
              <a:ext uri="{FF2B5EF4-FFF2-40B4-BE49-F238E27FC236}">
                <a16:creationId xmlns="" xmlns:a16="http://schemas.microsoft.com/office/drawing/2014/main" id="{E05061F0-47F1-42CA-94DF-9992AC121EEB}"/>
              </a:ext>
            </a:extLst>
          </p:cNvPr>
          <p:cNvSpPr txBox="1"/>
          <p:nvPr/>
        </p:nvSpPr>
        <p:spPr>
          <a:xfrm>
            <a:off x="154639" y="3953936"/>
            <a:ext cx="11248465" cy="1200329"/>
          </a:xfrm>
          <a:prstGeom prst="rect">
            <a:avLst/>
          </a:prstGeom>
          <a:noFill/>
        </p:spPr>
        <p:txBody>
          <a:bodyPr wrap="square">
            <a:spAutoFit/>
          </a:bodyPr>
          <a:lstStyle/>
          <a:p>
            <a:pPr marL="285750" indent="-285750">
              <a:buFont typeface="Wingdings" panose="05000000000000000000" pitchFamily="2" charset="2"/>
              <a:buChar char="§"/>
            </a:pPr>
            <a:r>
              <a:rPr lang="en-US" b="0" i="0" dirty="0">
                <a:solidFill>
                  <a:srgbClr val="333333"/>
                </a:solidFill>
                <a:effectLst/>
                <a:latin typeface="Libre Franklin"/>
              </a:rPr>
              <a:t>As of 2019, 43 states levied a tax on personal income. Of these 43 states, 11 had a flat income tax rate. </a:t>
            </a:r>
          </a:p>
          <a:p>
            <a:pPr marL="285750" indent="-285750">
              <a:buFont typeface="Wingdings" panose="05000000000000000000" pitchFamily="2" charset="2"/>
              <a:buChar char="§"/>
            </a:pPr>
            <a:r>
              <a:rPr lang="en-US" b="0" i="0" dirty="0">
                <a:solidFill>
                  <a:srgbClr val="333333"/>
                </a:solidFill>
                <a:effectLst/>
                <a:latin typeface="Libre Franklin"/>
              </a:rPr>
              <a:t>The flat rates ranged from 2.00% in Tennessee to 5.25% in North Carolina. </a:t>
            </a:r>
          </a:p>
          <a:p>
            <a:pPr marL="285750" indent="-285750">
              <a:buFont typeface="Wingdings" panose="05000000000000000000" pitchFamily="2" charset="2"/>
              <a:buChar char="§"/>
            </a:pPr>
            <a:r>
              <a:rPr lang="en-US" b="0" i="0" dirty="0">
                <a:solidFill>
                  <a:srgbClr val="333333"/>
                </a:solidFill>
                <a:effectLst/>
                <a:latin typeface="Libre Franklin"/>
              </a:rPr>
              <a:t>The remaining 32 states had graduated tax structures, with various numbers of brackets and ranges. New Hampshire and Tennessee taxed personal income derived from interest and dividends but not wages and salaries</a:t>
            </a:r>
            <a:endParaRPr lang="en-US" dirty="0"/>
          </a:p>
        </p:txBody>
      </p:sp>
    </p:spTree>
    <p:extLst>
      <p:ext uri="{BB962C8B-B14F-4D97-AF65-F5344CB8AC3E}">
        <p14:creationId xmlns:p14="http://schemas.microsoft.com/office/powerpoint/2010/main" val="902179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B2650FE-90FE-4326-BF05-31B04C7CAD4F}"/>
              </a:ext>
            </a:extLst>
          </p:cNvPr>
          <p:cNvPicPr>
            <a:picLocks noChangeAspect="1"/>
          </p:cNvPicPr>
          <p:nvPr/>
        </p:nvPicPr>
        <p:blipFill>
          <a:blip r:embed="rId2"/>
          <a:stretch>
            <a:fillRect/>
          </a:stretch>
        </p:blipFill>
        <p:spPr>
          <a:xfrm>
            <a:off x="1138685" y="552089"/>
            <a:ext cx="9618633" cy="5438039"/>
          </a:xfrm>
          <a:prstGeom prst="rect">
            <a:avLst/>
          </a:prstGeom>
        </p:spPr>
      </p:pic>
      <p:sp>
        <p:nvSpPr>
          <p:cNvPr id="7" name="Slide Number Placeholder 6"/>
          <p:cNvSpPr>
            <a:spLocks noGrp="1"/>
          </p:cNvSpPr>
          <p:nvPr>
            <p:ph type="sldNum" sz="quarter" idx="12"/>
          </p:nvPr>
        </p:nvSpPr>
        <p:spPr>
          <a:xfrm>
            <a:off x="9448800" y="6459331"/>
            <a:ext cx="2743200" cy="365125"/>
          </a:xfrm>
        </p:spPr>
        <p:txBody>
          <a:bodyPr/>
          <a:lstStyle/>
          <a:p>
            <a:fld id="{26F259EA-5B25-477E-B9B4-086386E82550}" type="slidenum">
              <a:rPr lang="en-US" smtClean="0"/>
              <a:t>2</a:t>
            </a:fld>
            <a:endParaRPr lang="en-US" dirty="0"/>
          </a:p>
        </p:txBody>
      </p:sp>
      <p:sp>
        <p:nvSpPr>
          <p:cNvPr id="6" name="Rectangle 5">
            <a:extLst>
              <a:ext uri="{FF2B5EF4-FFF2-40B4-BE49-F238E27FC236}">
                <a16:creationId xmlns="" xmlns:a16="http://schemas.microsoft.com/office/drawing/2014/main" id="{1EFDF2CF-8A7A-449F-952F-8F81ADC24A79}"/>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Fiscal Group:  What We Ask of You</a:t>
            </a:r>
          </a:p>
        </p:txBody>
      </p:sp>
      <p:sp>
        <p:nvSpPr>
          <p:cNvPr id="8" name="Rectangle 7">
            <a:extLst>
              <a:ext uri="{FF2B5EF4-FFF2-40B4-BE49-F238E27FC236}">
                <a16:creationId xmlns="" xmlns:a16="http://schemas.microsoft.com/office/drawing/2014/main" id="{F049334E-9418-4DBD-A079-53839CE331DD}"/>
              </a:ext>
            </a:extLst>
          </p:cNvPr>
          <p:cNvSpPr/>
          <p:nvPr/>
        </p:nvSpPr>
        <p:spPr>
          <a:xfrm>
            <a:off x="883423" y="5890412"/>
            <a:ext cx="5330690" cy="830997"/>
          </a:xfrm>
          <a:prstGeom prst="rect">
            <a:avLst/>
          </a:prstGeom>
        </p:spPr>
        <p:txBody>
          <a:bodyPr wrap="none">
            <a:spAutoFit/>
          </a:bodyPr>
          <a:lstStyle/>
          <a:p>
            <a:r>
              <a:rPr lang="en-US" sz="2400" dirty="0"/>
              <a:t>Slides and Video Available</a:t>
            </a:r>
          </a:p>
          <a:p>
            <a:r>
              <a:rPr lang="en-US" sz="2400" dirty="0"/>
              <a:t>http://www.nwsofa.org/resources/fiscal/</a:t>
            </a:r>
          </a:p>
        </p:txBody>
      </p:sp>
    </p:spTree>
    <p:extLst>
      <p:ext uri="{BB962C8B-B14F-4D97-AF65-F5344CB8AC3E}">
        <p14:creationId xmlns:p14="http://schemas.microsoft.com/office/powerpoint/2010/main" val="18931490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9F62C70-5163-4A8D-A4E4-6E9AC8565E06}"/>
              </a:ext>
            </a:extLst>
          </p:cNvPr>
          <p:cNvSpPr/>
          <p:nvPr/>
        </p:nvSpPr>
        <p:spPr>
          <a:xfrm>
            <a:off x="0" y="1"/>
            <a:ext cx="12192000" cy="609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r>
              <a:rPr lang="en-US" sz="2400" dirty="0"/>
              <a:t>Use the Fair Tax Calculator to See the Impact on Your Taxes</a:t>
            </a:r>
          </a:p>
          <a:p>
            <a:pPr algn="ctr"/>
            <a:endParaRPr lang="en-US" sz="2400" dirty="0"/>
          </a:p>
        </p:txBody>
      </p:sp>
      <p:sp>
        <p:nvSpPr>
          <p:cNvPr id="7" name="Slide Number Placeholder 6">
            <a:extLst>
              <a:ext uri="{FF2B5EF4-FFF2-40B4-BE49-F238E27FC236}">
                <a16:creationId xmlns="" xmlns:a16="http://schemas.microsoft.com/office/drawing/2014/main" id="{E3423A7F-8965-431F-9689-900AEFD543BF}"/>
              </a:ext>
            </a:extLst>
          </p:cNvPr>
          <p:cNvSpPr>
            <a:spLocks noGrp="1"/>
          </p:cNvSpPr>
          <p:nvPr>
            <p:ph type="sldNum" sz="quarter" idx="12"/>
          </p:nvPr>
        </p:nvSpPr>
        <p:spPr>
          <a:xfrm>
            <a:off x="9457426" y="6483081"/>
            <a:ext cx="2743200" cy="365125"/>
          </a:xfrm>
        </p:spPr>
        <p:txBody>
          <a:bodyPr/>
          <a:lstStyle/>
          <a:p>
            <a:fld id="{A5ABBA13-5101-492E-8EF0-2A135518BDD4}" type="slidenum">
              <a:rPr lang="en-US" smtClean="0"/>
              <a:t>20</a:t>
            </a:fld>
            <a:endParaRPr lang="en-US" dirty="0"/>
          </a:p>
        </p:txBody>
      </p:sp>
      <p:sp>
        <p:nvSpPr>
          <p:cNvPr id="2" name="TextBox 1"/>
          <p:cNvSpPr txBox="1"/>
          <p:nvPr/>
        </p:nvSpPr>
        <p:spPr>
          <a:xfrm>
            <a:off x="373487" y="728286"/>
            <a:ext cx="11487955" cy="5016758"/>
          </a:xfrm>
          <a:prstGeom prst="rect">
            <a:avLst/>
          </a:prstGeom>
          <a:noFill/>
        </p:spPr>
        <p:txBody>
          <a:bodyPr wrap="square" rtlCol="0">
            <a:spAutoFit/>
          </a:bodyPr>
          <a:lstStyle/>
          <a:p>
            <a:r>
              <a:rPr lang="en-US" sz="2400" dirty="0">
                <a:hlinkClick r:id="rId2"/>
              </a:rPr>
              <a:t>https://www2.illinois.gov/sites/gov/fairtax/Pages/default.aspx</a:t>
            </a:r>
            <a:r>
              <a:rPr lang="en-US" sz="2400" dirty="0"/>
              <a:t>   </a:t>
            </a:r>
          </a:p>
          <a:p>
            <a:endParaRPr lang="en-US" sz="2400" dirty="0"/>
          </a:p>
          <a:p>
            <a:r>
              <a:rPr lang="en-US" sz="2800" dirty="0"/>
              <a:t>Some examples:</a:t>
            </a:r>
          </a:p>
          <a:p>
            <a:endParaRPr lang="en-US" sz="2800" dirty="0"/>
          </a:p>
          <a:p>
            <a:pPr marL="457200" indent="-457200">
              <a:buFont typeface="Wingdings" panose="05000000000000000000" pitchFamily="2" charset="2"/>
              <a:buChar char="§"/>
            </a:pPr>
            <a:r>
              <a:rPr lang="en-US" sz="2400" dirty="0"/>
              <a:t>Single, $50,000 income, $7,000 property taxes = $109 in savings</a:t>
            </a:r>
          </a:p>
          <a:p>
            <a:pPr marL="457200" indent="-457200">
              <a:buFont typeface="Wingdings" panose="05000000000000000000" pitchFamily="2" charset="2"/>
              <a:buChar char="§"/>
            </a:pPr>
            <a:endParaRPr lang="en-US" sz="2400" dirty="0"/>
          </a:p>
          <a:p>
            <a:pPr marL="457200" indent="-457200">
              <a:buFont typeface="Wingdings" panose="05000000000000000000" pitchFamily="2" charset="2"/>
              <a:buChar char="§"/>
            </a:pPr>
            <a:r>
              <a:rPr lang="en-US" sz="2400" dirty="0"/>
              <a:t>Married, $200,000 income, $20,000 in property taxes = $265 in savings</a:t>
            </a:r>
          </a:p>
          <a:p>
            <a:pPr marL="457200" indent="-457200">
              <a:buFont typeface="Wingdings" panose="05000000000000000000" pitchFamily="2" charset="2"/>
              <a:buChar char="§"/>
            </a:pPr>
            <a:endParaRPr lang="en-US" sz="2400" dirty="0"/>
          </a:p>
          <a:p>
            <a:pPr marL="457200" indent="-457200">
              <a:buFont typeface="Wingdings" panose="05000000000000000000" pitchFamily="2" charset="2"/>
              <a:buChar char="§"/>
            </a:pPr>
            <a:r>
              <a:rPr lang="en-US" sz="2400" dirty="0"/>
              <a:t>Married, $500,000 income, $40,000 in property taxes = $6,410 higher</a:t>
            </a:r>
          </a:p>
          <a:p>
            <a:pPr marL="457200" indent="-457200">
              <a:buFont typeface="Wingdings" panose="05000000000000000000" pitchFamily="2" charset="2"/>
              <a:buChar char="§"/>
            </a:pPr>
            <a:endParaRPr lang="en-US" sz="2400" dirty="0"/>
          </a:p>
          <a:p>
            <a:pPr marL="457200" indent="-457200">
              <a:buFont typeface="Wingdings" panose="05000000000000000000" pitchFamily="2" charset="2"/>
              <a:buChar char="§"/>
            </a:pPr>
            <a:r>
              <a:rPr lang="en-US" sz="2400" dirty="0"/>
              <a:t>Married, $1,500,000 income, $50,000 in property taxes = $45,600 higher</a:t>
            </a:r>
          </a:p>
          <a:p>
            <a:pPr marL="457200" indent="-457200">
              <a:buFont typeface="Wingdings" panose="05000000000000000000" pitchFamily="2" charset="2"/>
              <a:buChar char="§"/>
            </a:pPr>
            <a:endParaRPr lang="en-US" sz="2400" dirty="0"/>
          </a:p>
          <a:p>
            <a:pPr marL="457200" indent="-457200">
              <a:buFont typeface="Wingdings" panose="05000000000000000000" pitchFamily="2" charset="2"/>
              <a:buChar char="§"/>
            </a:pPr>
            <a:r>
              <a:rPr lang="en-US" sz="2400" dirty="0"/>
              <a:t>Married, $870,000,000 income, $50,000 in property taxes = $26,448,000 higher</a:t>
            </a:r>
          </a:p>
        </p:txBody>
      </p:sp>
    </p:spTree>
    <p:extLst>
      <p:ext uri="{BB962C8B-B14F-4D97-AF65-F5344CB8AC3E}">
        <p14:creationId xmlns:p14="http://schemas.microsoft.com/office/powerpoint/2010/main" val="1098704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9F62C70-5163-4A8D-A4E4-6E9AC8565E06}"/>
              </a:ext>
            </a:extLst>
          </p:cNvPr>
          <p:cNvSpPr/>
          <p:nvPr/>
        </p:nvSpPr>
        <p:spPr>
          <a:xfrm>
            <a:off x="0" y="1"/>
            <a:ext cx="12192000" cy="609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r>
              <a:rPr lang="en-US" sz="2400" dirty="0"/>
              <a:t>Arguments</a:t>
            </a:r>
          </a:p>
          <a:p>
            <a:pPr algn="ctr"/>
            <a:endParaRPr lang="en-US" sz="2400" dirty="0"/>
          </a:p>
        </p:txBody>
      </p:sp>
      <p:sp>
        <p:nvSpPr>
          <p:cNvPr id="7" name="Slide Number Placeholder 6">
            <a:extLst>
              <a:ext uri="{FF2B5EF4-FFF2-40B4-BE49-F238E27FC236}">
                <a16:creationId xmlns="" xmlns:a16="http://schemas.microsoft.com/office/drawing/2014/main" id="{E3423A7F-8965-431F-9689-900AEFD543BF}"/>
              </a:ext>
            </a:extLst>
          </p:cNvPr>
          <p:cNvSpPr>
            <a:spLocks noGrp="1"/>
          </p:cNvSpPr>
          <p:nvPr>
            <p:ph type="sldNum" sz="quarter" idx="12"/>
          </p:nvPr>
        </p:nvSpPr>
        <p:spPr>
          <a:xfrm>
            <a:off x="9457426" y="6483081"/>
            <a:ext cx="2743200" cy="365125"/>
          </a:xfrm>
        </p:spPr>
        <p:txBody>
          <a:bodyPr/>
          <a:lstStyle/>
          <a:p>
            <a:fld id="{A5ABBA13-5101-492E-8EF0-2A135518BDD4}" type="slidenum">
              <a:rPr lang="en-US" smtClean="0"/>
              <a:t>21</a:t>
            </a:fld>
            <a:endParaRPr lang="en-US" dirty="0"/>
          </a:p>
        </p:txBody>
      </p:sp>
      <p:graphicFrame>
        <p:nvGraphicFramePr>
          <p:cNvPr id="4" name="Table 4">
            <a:extLst>
              <a:ext uri="{FF2B5EF4-FFF2-40B4-BE49-F238E27FC236}">
                <a16:creationId xmlns="" xmlns:a16="http://schemas.microsoft.com/office/drawing/2014/main" id="{DC0218E7-A81C-469B-85F0-D33896A74D57}"/>
              </a:ext>
            </a:extLst>
          </p:cNvPr>
          <p:cNvGraphicFramePr>
            <a:graphicFrameLocks noGrp="1"/>
          </p:cNvGraphicFramePr>
          <p:nvPr>
            <p:extLst>
              <p:ext uri="{D42A27DB-BD31-4B8C-83A1-F6EECF244321}">
                <p14:modId xmlns:p14="http://schemas.microsoft.com/office/powerpoint/2010/main" val="1739095899"/>
              </p:ext>
            </p:extLst>
          </p:nvPr>
        </p:nvGraphicFramePr>
        <p:xfrm>
          <a:off x="301811" y="826238"/>
          <a:ext cx="11648142" cy="4577080"/>
        </p:xfrm>
        <a:graphic>
          <a:graphicData uri="http://schemas.openxmlformats.org/drawingml/2006/table">
            <a:tbl>
              <a:tblPr firstRow="1" bandRow="1">
                <a:tableStyleId>{5C22544A-7EE6-4342-B048-85BDC9FD1C3A}</a:tableStyleId>
              </a:tblPr>
              <a:tblGrid>
                <a:gridCol w="3033060">
                  <a:extLst>
                    <a:ext uri="{9D8B030D-6E8A-4147-A177-3AD203B41FA5}">
                      <a16:colId xmlns="" xmlns:a16="http://schemas.microsoft.com/office/drawing/2014/main" val="2284801322"/>
                    </a:ext>
                  </a:extLst>
                </a:gridCol>
                <a:gridCol w="8615082">
                  <a:extLst>
                    <a:ext uri="{9D8B030D-6E8A-4147-A177-3AD203B41FA5}">
                      <a16:colId xmlns="" xmlns:a16="http://schemas.microsoft.com/office/drawing/2014/main" val="705153852"/>
                    </a:ext>
                  </a:extLst>
                </a:gridCol>
              </a:tblGrid>
              <a:tr h="370840">
                <a:tc>
                  <a:txBody>
                    <a:bodyPr/>
                    <a:lstStyle/>
                    <a:p>
                      <a:pPr algn="ctr"/>
                      <a:r>
                        <a:rPr lang="en-US" dirty="0"/>
                        <a:t>Argument Against Fair Tax</a:t>
                      </a:r>
                    </a:p>
                  </a:txBody>
                  <a:tcPr/>
                </a:tc>
                <a:tc>
                  <a:txBody>
                    <a:bodyPr/>
                    <a:lstStyle/>
                    <a:p>
                      <a:pPr algn="ctr"/>
                      <a:r>
                        <a:rPr lang="en-US" dirty="0"/>
                        <a:t>Response</a:t>
                      </a:r>
                    </a:p>
                  </a:txBody>
                  <a:tcPr/>
                </a:tc>
                <a:extLst>
                  <a:ext uri="{0D108BD9-81ED-4DB2-BD59-A6C34878D82A}">
                    <a16:rowId xmlns="" xmlns:a16="http://schemas.microsoft.com/office/drawing/2014/main" val="3067742963"/>
                  </a:ext>
                </a:extLst>
              </a:tr>
              <a:tr h="370840">
                <a:tc>
                  <a:txBody>
                    <a:bodyPr/>
                    <a:lstStyle/>
                    <a:p>
                      <a:r>
                        <a:rPr lang="en-US" sz="1200" dirty="0"/>
                        <a:t>1. Ransom Demands:  </a:t>
                      </a:r>
                    </a:p>
                    <a:p>
                      <a:pPr marL="171450" indent="-171450">
                        <a:buFont typeface="Wingdings" panose="05000000000000000000" pitchFamily="2" charset="2"/>
                        <a:buChar char="§"/>
                      </a:pPr>
                      <a:r>
                        <a:rPr lang="en-US" sz="1200" dirty="0"/>
                        <a:t>“I won’t support the Fair Tax Amendment until IL does X”</a:t>
                      </a:r>
                    </a:p>
                    <a:p>
                      <a:pPr marL="171450" indent="-171450">
                        <a:buFont typeface="Wingdings" panose="05000000000000000000" pitchFamily="2" charset="2"/>
                        <a:buChar char="§"/>
                      </a:pPr>
                      <a:r>
                        <a:rPr lang="en-US" sz="1200" dirty="0"/>
                        <a:t>X = “Fixes its pension system” or “Non-partisan political map making” or “Term limits” or “Reduction in local govt. units.”</a:t>
                      </a:r>
                    </a:p>
                  </a:txBody>
                  <a:tcPr/>
                </a:tc>
                <a:tc>
                  <a:txBody>
                    <a:bodyPr/>
                    <a:lstStyle/>
                    <a:p>
                      <a:pPr marL="171450" indent="-171450">
                        <a:buFont typeface="Wingdings" panose="05000000000000000000" pitchFamily="2" charset="2"/>
                        <a:buChar char="§"/>
                      </a:pPr>
                      <a:r>
                        <a:rPr lang="en-US" sz="1200" b="0" i="0" kern="1200" dirty="0">
                          <a:solidFill>
                            <a:schemeClr val="dk1"/>
                          </a:solidFill>
                          <a:effectLst/>
                          <a:latin typeface="+mn-lt"/>
                          <a:ea typeface="+mn-ea"/>
                          <a:cs typeface="+mn-cs"/>
                        </a:rPr>
                        <a:t>Ransom demands can be used for any negotiation and are not specific arguments about the best method of levying taxes.  </a:t>
                      </a:r>
                    </a:p>
                    <a:p>
                      <a:pPr marL="171450" indent="-171450">
                        <a:buFont typeface="Wingdings" panose="05000000000000000000" pitchFamily="2" charset="2"/>
                        <a:buChar char="§"/>
                      </a:pPr>
                      <a:r>
                        <a:rPr lang="en-US" sz="1200" b="0" i="0" kern="1200" dirty="0">
                          <a:solidFill>
                            <a:schemeClr val="dk1"/>
                          </a:solidFill>
                          <a:effectLst/>
                          <a:latin typeface="+mn-lt"/>
                          <a:ea typeface="+mn-ea"/>
                          <a:cs typeface="+mn-cs"/>
                        </a:rPr>
                        <a:t>“I don’t want you to tax the rich more until you fix X, Y or Z” is a weak argument for the status quo.</a:t>
                      </a:r>
                    </a:p>
                    <a:p>
                      <a:pPr marL="171450" indent="-171450">
                        <a:buFont typeface="Wingdings" panose="05000000000000000000" pitchFamily="2" charset="2"/>
                        <a:buChar char="§"/>
                      </a:pPr>
                      <a:r>
                        <a:rPr lang="en-US" sz="1200" b="0" i="0" kern="1200" dirty="0">
                          <a:solidFill>
                            <a:schemeClr val="dk1"/>
                          </a:solidFill>
                          <a:effectLst/>
                          <a:latin typeface="+mn-lt"/>
                          <a:ea typeface="+mn-ea"/>
                          <a:cs typeface="+mn-cs"/>
                        </a:rPr>
                        <a:t>CT/Eric Zorn:  “Even amending the constitution wouldn’t allow us to clear the many legal and political hurdles that are in the way of significantly trimming benefits now promised to public-sector retirees.”</a:t>
                      </a:r>
                      <a:endParaRPr lang="en-US" sz="1200" dirty="0"/>
                    </a:p>
                  </a:txBody>
                  <a:tcPr/>
                </a:tc>
                <a:extLst>
                  <a:ext uri="{0D108BD9-81ED-4DB2-BD59-A6C34878D82A}">
                    <a16:rowId xmlns="" xmlns:a16="http://schemas.microsoft.com/office/drawing/2014/main" val="3444704099"/>
                  </a:ext>
                </a:extLst>
              </a:tr>
              <a:tr h="370840">
                <a:tc>
                  <a:txBody>
                    <a:bodyPr/>
                    <a:lstStyle/>
                    <a:p>
                      <a:pPr marL="0" indent="0">
                        <a:buFont typeface="Wingdings" panose="05000000000000000000" pitchFamily="2" charset="2"/>
                        <a:buNone/>
                      </a:pPr>
                      <a:r>
                        <a:rPr lang="en-US" sz="1200" dirty="0"/>
                        <a:t>2. “I want government to cut spending.  Fair tax will encourage government to tax and spend more.”</a:t>
                      </a:r>
                    </a:p>
                    <a:p>
                      <a:pPr marL="171450" indent="-171450">
                        <a:buFont typeface="Wingdings" panose="05000000000000000000" pitchFamily="2" charset="2"/>
                        <a:buChar char="§"/>
                      </a:pPr>
                      <a:endParaRPr lang="en-US" sz="12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t>State will require significantly more spending to address impact of COVID-19.</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t>CT -  Ralph Martire: </a:t>
                      </a:r>
                      <a:r>
                        <a:rPr lang="en-US" sz="1200" b="0" i="0" kern="1200" dirty="0">
                          <a:solidFill>
                            <a:schemeClr val="dk1"/>
                          </a:solidFill>
                          <a:effectLst/>
                          <a:latin typeface="+mn-lt"/>
                          <a:ea typeface="+mn-ea"/>
                          <a:cs typeface="+mn-cs"/>
                        </a:rPr>
                        <a:t>“State General Fund spending on services for the current fiscal year is $400 million less in non-inflation adjusted dollars than it was in fiscal 2009 at the end of the Great Recession…Illinois has the fifth largest economy and sixth largest population among the states, but ranks in the bottom third in spending on services per capita because of these consistent cuts.”</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t>The “starve the beast” idea is a myth at the federal level. Research shows increasing taxes may actually result in lower spending, as people “feel the pain” of higher taxes, in this case rich people.  Clinton balanced the budget 1998-2001 after his tax hikes on the rich, and Obama had the deficit below historical average as % GDP in 2014-2015 after his tax hikes on the rich.</a:t>
                      </a:r>
                    </a:p>
                  </a:txBody>
                  <a:tcPr/>
                </a:tc>
                <a:extLst>
                  <a:ext uri="{0D108BD9-81ED-4DB2-BD59-A6C34878D82A}">
                    <a16:rowId xmlns="" xmlns:a16="http://schemas.microsoft.com/office/drawing/2014/main" val="1043183890"/>
                  </a:ext>
                </a:extLst>
              </a:tr>
              <a:tr h="370840">
                <a:tc>
                  <a:txBody>
                    <a:bodyPr/>
                    <a:lstStyle/>
                    <a:p>
                      <a:pPr marL="0" indent="0">
                        <a:buFont typeface="Wingdings" panose="05000000000000000000" pitchFamily="2" charset="2"/>
                        <a:buNone/>
                      </a:pPr>
                      <a:r>
                        <a:rPr lang="en-US" sz="1200" dirty="0"/>
                        <a:t>3.  “Rich people will just leave the state”</a:t>
                      </a:r>
                    </a:p>
                    <a:p>
                      <a:pPr marL="171450" indent="-171450">
                        <a:buFont typeface="Wingdings" panose="05000000000000000000" pitchFamily="2" charset="2"/>
                        <a:buChar char="§"/>
                      </a:pPr>
                      <a:endParaRPr lang="en-US" sz="1200" dirty="0"/>
                    </a:p>
                  </a:txBody>
                  <a:tcPr/>
                </a:tc>
                <a:tc>
                  <a:txBody>
                    <a:bodyPr/>
                    <a:lstStyle/>
                    <a:p>
                      <a:pPr marL="285750" lvl="0" indent="-285750">
                        <a:buFont typeface="Wingdings" panose="05000000000000000000" pitchFamily="2" charset="2"/>
                        <a:buChar char="§"/>
                      </a:pPr>
                      <a:r>
                        <a:rPr lang="en-US" sz="1200" dirty="0"/>
                        <a:t>Tax flight is minimal; no evidence of flight from graduated tax states</a:t>
                      </a:r>
                    </a:p>
                    <a:p>
                      <a:pPr marL="285750" lvl="0" indent="-285750">
                        <a:buFont typeface="Wingdings" panose="05000000000000000000" pitchFamily="2" charset="2"/>
                        <a:buChar char="§"/>
                      </a:pPr>
                      <a:r>
                        <a:rPr lang="en-US" sz="1200" dirty="0"/>
                        <a:t>People generally don’t leave their friends, family, and jobs behind because of moderate tax hikes</a:t>
                      </a:r>
                    </a:p>
                    <a:p>
                      <a:pPr marL="285750" lvl="0" indent="-285750">
                        <a:buFont typeface="Wingdings" panose="05000000000000000000" pitchFamily="2" charset="2"/>
                        <a:buChar char="§"/>
                      </a:pPr>
                      <a:r>
                        <a:rPr lang="en-US" sz="1200" b="0" i="0" kern="1200" dirty="0">
                          <a:solidFill>
                            <a:schemeClr val="dk1"/>
                          </a:solidFill>
                          <a:effectLst/>
                          <a:latin typeface="+mn-lt"/>
                          <a:ea typeface="+mn-ea"/>
                          <a:cs typeface="+mn-cs"/>
                        </a:rPr>
                        <a:t>Middle- and lower-income persons more likely to leave a state that can’t provide them benefits</a:t>
                      </a:r>
                    </a:p>
                    <a:p>
                      <a:pPr marL="285750" lvl="0" indent="-285750">
                        <a:buFont typeface="Wingdings" panose="05000000000000000000" pitchFamily="2" charset="2"/>
                        <a:buChar char="§"/>
                      </a:pPr>
                      <a:r>
                        <a:rPr lang="en-US" sz="1200" b="0" i="0" kern="1200" dirty="0">
                          <a:solidFill>
                            <a:schemeClr val="dk1"/>
                          </a:solidFill>
                          <a:effectLst/>
                          <a:latin typeface="+mn-lt"/>
                          <a:ea typeface="+mn-ea"/>
                          <a:cs typeface="+mn-cs"/>
                        </a:rPr>
                        <a:t>Why is the bottom 98% worried about moderate tax hikes on the rich, which give those in need more benefits?</a:t>
                      </a:r>
                      <a:endParaRPr lang="en-US" sz="1200" dirty="0"/>
                    </a:p>
                  </a:txBody>
                  <a:tcPr/>
                </a:tc>
                <a:extLst>
                  <a:ext uri="{0D108BD9-81ED-4DB2-BD59-A6C34878D82A}">
                    <a16:rowId xmlns="" xmlns:a16="http://schemas.microsoft.com/office/drawing/2014/main" val="19649274"/>
                  </a:ext>
                </a:extLst>
              </a:tr>
              <a:tr h="370840">
                <a:tc>
                  <a:txBody>
                    <a:bodyPr/>
                    <a:lstStyle/>
                    <a:p>
                      <a:pPr marL="0" indent="0">
                        <a:buFont typeface="Wingdings" panose="05000000000000000000" pitchFamily="2" charset="2"/>
                        <a:buNone/>
                      </a:pPr>
                      <a:r>
                        <a:rPr lang="en-US" sz="1200" dirty="0"/>
                        <a:t>4.  “If we have graduated rates, legislature can raises taxes on us, one bracket at a time.”</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t>Not happening in 32 other states with graduated systems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t>CT:  “</a:t>
                      </a:r>
                      <a:r>
                        <a:rPr lang="en-US" sz="1200" b="0" i="0" kern="1200" dirty="0">
                          <a:solidFill>
                            <a:schemeClr val="dk1"/>
                          </a:solidFill>
                          <a:effectLst/>
                          <a:latin typeface="+mn-lt"/>
                          <a:ea typeface="+mn-ea"/>
                          <a:cs typeface="+mn-cs"/>
                        </a:rPr>
                        <a:t> </a:t>
                      </a:r>
                      <a:r>
                        <a:rPr lang="en-US" sz="1200" b="1" u="none" strike="noStrike" kern="1200" dirty="0">
                          <a:solidFill>
                            <a:schemeClr val="dk1"/>
                          </a:solidFill>
                          <a:effectLst/>
                          <a:latin typeface="+mn-lt"/>
                          <a:ea typeface="+mn-ea"/>
                          <a:cs typeface="+mn-cs"/>
                          <a:hlinkClick r:id="rId2"/>
                        </a:rPr>
                        <a:t>A similar analysis</a:t>
                      </a:r>
                      <a:r>
                        <a:rPr lang="en-US" sz="1200" b="0" i="0" kern="1200" dirty="0">
                          <a:solidFill>
                            <a:schemeClr val="dk1"/>
                          </a:solidFill>
                          <a:effectLst/>
                          <a:latin typeface="+mn-lt"/>
                          <a:ea typeface="+mn-ea"/>
                          <a:cs typeface="+mn-cs"/>
                        </a:rPr>
                        <a:t> from the Center for Tax and Budget Accountability concluded that “states with graduated income taxes are more than twice as likely to cut taxes on the middle class as to raise them, (and have) cut taxes nearly two-and-a-half times more often than they have raised them on the middle class.”</a:t>
                      </a:r>
                      <a:endParaRPr lang="en-US" sz="1200" dirty="0"/>
                    </a:p>
                  </a:txBody>
                  <a:tcPr/>
                </a:tc>
                <a:extLst>
                  <a:ext uri="{0D108BD9-81ED-4DB2-BD59-A6C34878D82A}">
                    <a16:rowId xmlns="" xmlns:a16="http://schemas.microsoft.com/office/drawing/2014/main" val="4076783921"/>
                  </a:ext>
                </a:extLst>
              </a:tr>
            </a:tbl>
          </a:graphicData>
        </a:graphic>
      </p:graphicFrame>
      <p:sp>
        <p:nvSpPr>
          <p:cNvPr id="9" name="TextBox 8">
            <a:extLst>
              <a:ext uri="{FF2B5EF4-FFF2-40B4-BE49-F238E27FC236}">
                <a16:creationId xmlns="" xmlns:a16="http://schemas.microsoft.com/office/drawing/2014/main" id="{CF2AAE30-176C-4479-B7D4-4202A1E5A4BD}"/>
              </a:ext>
            </a:extLst>
          </p:cNvPr>
          <p:cNvSpPr txBox="1"/>
          <p:nvPr/>
        </p:nvSpPr>
        <p:spPr>
          <a:xfrm>
            <a:off x="423243" y="6031762"/>
            <a:ext cx="10405783" cy="276999"/>
          </a:xfrm>
          <a:prstGeom prst="rect">
            <a:avLst/>
          </a:prstGeom>
          <a:noFill/>
        </p:spPr>
        <p:txBody>
          <a:bodyPr wrap="square">
            <a:spAutoFit/>
          </a:bodyPr>
          <a:lstStyle/>
          <a:p>
            <a:pPr algn="l"/>
            <a:r>
              <a:rPr lang="en-US" sz="1200" b="0" dirty="0">
                <a:solidFill>
                  <a:srgbClr val="000000"/>
                </a:solidFill>
                <a:effectLst/>
                <a:latin typeface="Spectral"/>
              </a:rPr>
              <a:t>Chicago Tribune:  Eric Zorn “The top four arguments against the ‘fair tax’ and why they fail” (April 24, 2020)</a:t>
            </a:r>
          </a:p>
        </p:txBody>
      </p:sp>
    </p:spTree>
    <p:extLst>
      <p:ext uri="{BB962C8B-B14F-4D97-AF65-F5344CB8AC3E}">
        <p14:creationId xmlns:p14="http://schemas.microsoft.com/office/powerpoint/2010/main" val="290576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Slide Number Placeholder 6">
            <a:extLst>
              <a:ext uri="{FF2B5EF4-FFF2-40B4-BE49-F238E27FC236}">
                <a16:creationId xmlns="" xmlns:a16="http://schemas.microsoft.com/office/drawing/2014/main" id="{E3423A7F-8965-431F-9689-900AEFD543BF}"/>
              </a:ext>
            </a:extLst>
          </p:cNvPr>
          <p:cNvSpPr>
            <a:spLocks noGrp="1"/>
          </p:cNvSpPr>
          <p:nvPr>
            <p:ph type="sldNum" sz="quarter" idx="12"/>
          </p:nvPr>
        </p:nvSpPr>
        <p:spPr>
          <a:xfrm>
            <a:off x="9457426" y="6483081"/>
            <a:ext cx="2743200" cy="365125"/>
          </a:xfrm>
        </p:spPr>
        <p:txBody>
          <a:bodyPr/>
          <a:lstStyle/>
          <a:p>
            <a:fld id="{A5ABBA13-5101-492E-8EF0-2A135518BDD4}" type="slidenum">
              <a:rPr lang="en-US" smtClean="0"/>
              <a:t>22</a:t>
            </a:fld>
            <a:endParaRPr lang="en-US" dirty="0"/>
          </a:p>
        </p:txBody>
      </p:sp>
      <p:pic>
        <p:nvPicPr>
          <p:cNvPr id="2" name="Picture 1"/>
          <p:cNvPicPr>
            <a:picLocks noChangeAspect="1"/>
          </p:cNvPicPr>
          <p:nvPr/>
        </p:nvPicPr>
        <p:blipFill rotWithShape="1">
          <a:blip r:embed="rId2"/>
          <a:srcRect l="17803" t="26292" r="29977" b="22866"/>
          <a:stretch/>
        </p:blipFill>
        <p:spPr>
          <a:xfrm>
            <a:off x="1421618" y="880217"/>
            <a:ext cx="10230720" cy="5602864"/>
          </a:xfrm>
          <a:prstGeom prst="rect">
            <a:avLst/>
          </a:prstGeom>
        </p:spPr>
      </p:pic>
      <p:sp>
        <p:nvSpPr>
          <p:cNvPr id="4" name="TextBox 3"/>
          <p:cNvSpPr txBox="1"/>
          <p:nvPr/>
        </p:nvSpPr>
        <p:spPr>
          <a:xfrm>
            <a:off x="3358497" y="121571"/>
            <a:ext cx="6178610" cy="369332"/>
          </a:xfrm>
          <a:prstGeom prst="rect">
            <a:avLst/>
          </a:prstGeom>
          <a:noFill/>
        </p:spPr>
        <p:txBody>
          <a:bodyPr wrap="square" rtlCol="0">
            <a:spAutoFit/>
          </a:bodyPr>
          <a:lstStyle/>
          <a:p>
            <a:r>
              <a:rPr lang="en-US" dirty="0" smtClean="0">
                <a:solidFill>
                  <a:schemeClr val="bg1"/>
                </a:solidFill>
              </a:rPr>
              <a:t>Why a Pension Amendment Wouldn’t Lower Spending Much</a:t>
            </a:r>
            <a:endParaRPr lang="en-US" dirty="0">
              <a:solidFill>
                <a:schemeClr val="bg1"/>
              </a:solidFill>
            </a:endParaRPr>
          </a:p>
        </p:txBody>
      </p:sp>
    </p:spTree>
    <p:extLst>
      <p:ext uri="{BB962C8B-B14F-4D97-AF65-F5344CB8AC3E}">
        <p14:creationId xmlns:p14="http://schemas.microsoft.com/office/powerpoint/2010/main" val="4040750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Topics</a:t>
            </a:r>
          </a:p>
        </p:txBody>
      </p:sp>
      <p:sp>
        <p:nvSpPr>
          <p:cNvPr id="7" name="Slide Number Placeholder 6">
            <a:extLst>
              <a:ext uri="{FF2B5EF4-FFF2-40B4-BE49-F238E27FC236}">
                <a16:creationId xmlns="" xmlns:a16="http://schemas.microsoft.com/office/drawing/2014/main" id="{E3423A7F-8965-431F-9689-900AEFD543BF}"/>
              </a:ext>
            </a:extLst>
          </p:cNvPr>
          <p:cNvSpPr>
            <a:spLocks noGrp="1"/>
          </p:cNvSpPr>
          <p:nvPr>
            <p:ph type="sldNum" sz="quarter" idx="12"/>
          </p:nvPr>
        </p:nvSpPr>
        <p:spPr>
          <a:xfrm>
            <a:off x="9457426" y="6483081"/>
            <a:ext cx="2743200" cy="365125"/>
          </a:xfrm>
        </p:spPr>
        <p:txBody>
          <a:bodyPr/>
          <a:lstStyle/>
          <a:p>
            <a:fld id="{A5ABBA13-5101-492E-8EF0-2A135518BDD4}" type="slidenum">
              <a:rPr lang="en-US" smtClean="0"/>
              <a:t>23</a:t>
            </a:fld>
            <a:endParaRPr lang="en-US" dirty="0"/>
          </a:p>
        </p:txBody>
      </p:sp>
      <p:sp>
        <p:nvSpPr>
          <p:cNvPr id="3" name="TextBox 2">
            <a:extLst>
              <a:ext uri="{FF2B5EF4-FFF2-40B4-BE49-F238E27FC236}">
                <a16:creationId xmlns="" xmlns:a16="http://schemas.microsoft.com/office/drawing/2014/main" id="{E3B09FF8-1C83-4FA6-9D53-962F552B2489}"/>
              </a:ext>
            </a:extLst>
          </p:cNvPr>
          <p:cNvSpPr txBox="1"/>
          <p:nvPr/>
        </p:nvSpPr>
        <p:spPr>
          <a:xfrm>
            <a:off x="526212" y="942387"/>
            <a:ext cx="3585084" cy="5632311"/>
          </a:xfrm>
          <a:prstGeom prst="rect">
            <a:avLst/>
          </a:prstGeom>
          <a:noFill/>
        </p:spPr>
        <p:txBody>
          <a:bodyPr wrap="none" rtlCol="0">
            <a:spAutoFit/>
          </a:bodyPr>
          <a:lstStyle/>
          <a:p>
            <a:pPr marL="342900" indent="-342900">
              <a:buAutoNum type="arabicPeriod"/>
            </a:pPr>
            <a:r>
              <a:rPr lang="en-US" sz="2400" dirty="0"/>
              <a:t>Labor Market </a:t>
            </a:r>
          </a:p>
          <a:p>
            <a:pPr marL="342900" indent="-342900">
              <a:buAutoNum type="arabicPeriod"/>
            </a:pPr>
            <a:endParaRPr lang="en-US" sz="2400" dirty="0"/>
          </a:p>
          <a:p>
            <a:pPr marL="342900" indent="-342900">
              <a:buFontTx/>
              <a:buAutoNum type="arabicPeriod"/>
            </a:pPr>
            <a:r>
              <a:rPr lang="en-US" sz="2400" dirty="0"/>
              <a:t>Economic Statistics</a:t>
            </a:r>
          </a:p>
          <a:p>
            <a:pPr marL="342900" indent="-342900">
              <a:buFontTx/>
              <a:buAutoNum type="arabicPeriod"/>
            </a:pPr>
            <a:endParaRPr lang="en-US" sz="2400" dirty="0"/>
          </a:p>
          <a:p>
            <a:pPr marL="342900" indent="-342900">
              <a:buAutoNum type="arabicPeriod"/>
            </a:pPr>
            <a:r>
              <a:rPr lang="en-US" sz="2400" dirty="0"/>
              <a:t>Budget Deficit &amp; Debt</a:t>
            </a:r>
          </a:p>
          <a:p>
            <a:pPr marL="342900" indent="-342900">
              <a:buAutoNum type="arabicPeriod"/>
            </a:pPr>
            <a:endParaRPr lang="en-US" sz="2400" dirty="0"/>
          </a:p>
          <a:p>
            <a:pPr marL="342900" indent="-342900">
              <a:buAutoNum type="arabicPeriod"/>
            </a:pPr>
            <a:r>
              <a:rPr lang="en-US" sz="2400" dirty="0"/>
              <a:t>Illinois Fair Tax</a:t>
            </a:r>
          </a:p>
          <a:p>
            <a:pPr marL="342900" indent="-342900">
              <a:buAutoNum type="arabicPeriod"/>
            </a:pPr>
            <a:endParaRPr lang="en-US" sz="2400" dirty="0"/>
          </a:p>
          <a:p>
            <a:pPr marL="342900" indent="-342900">
              <a:buAutoNum type="arabicPeriod"/>
            </a:pPr>
            <a:r>
              <a:rPr lang="en-US" sz="2400" dirty="0"/>
              <a:t>Job Growth by President</a:t>
            </a:r>
          </a:p>
          <a:p>
            <a:pPr marL="342900" indent="-342900">
              <a:buAutoNum type="arabicPeriod"/>
            </a:pPr>
            <a:endParaRPr lang="en-US" sz="2400" dirty="0"/>
          </a:p>
          <a:p>
            <a:pPr marL="342900" indent="-342900">
              <a:buAutoNum type="arabicPeriod"/>
            </a:pPr>
            <a:r>
              <a:rPr lang="en-US" sz="2400" dirty="0"/>
              <a:t>Inequality</a:t>
            </a:r>
          </a:p>
          <a:p>
            <a:pPr marL="342900" indent="-342900">
              <a:buAutoNum type="arabicPeriod"/>
            </a:pPr>
            <a:endParaRPr lang="en-US" sz="2400" dirty="0"/>
          </a:p>
          <a:p>
            <a:pPr marL="342900" indent="-342900">
              <a:buAutoNum type="arabicPeriod"/>
            </a:pPr>
            <a:r>
              <a:rPr lang="en-US" sz="2400" dirty="0"/>
              <a:t>Biden’s Plans</a:t>
            </a:r>
          </a:p>
          <a:p>
            <a:pPr marL="342900" indent="-342900">
              <a:buAutoNum type="arabicPeriod"/>
            </a:pPr>
            <a:endParaRPr lang="en-US" sz="2400" dirty="0"/>
          </a:p>
          <a:p>
            <a:pPr marL="342900" indent="-342900">
              <a:buAutoNum type="arabicPeriod"/>
            </a:pPr>
            <a:r>
              <a:rPr lang="en-US" sz="2400" dirty="0"/>
              <a:t>Take Action</a:t>
            </a:r>
          </a:p>
        </p:txBody>
      </p:sp>
      <p:sp>
        <p:nvSpPr>
          <p:cNvPr id="6" name="Rectangle 5">
            <a:extLst>
              <a:ext uri="{FF2B5EF4-FFF2-40B4-BE49-F238E27FC236}">
                <a16:creationId xmlns="" xmlns:a16="http://schemas.microsoft.com/office/drawing/2014/main" id="{11CDCF25-CAA8-42A7-A9CB-D7A2C6539EF1}"/>
              </a:ext>
            </a:extLst>
          </p:cNvPr>
          <p:cNvSpPr/>
          <p:nvPr/>
        </p:nvSpPr>
        <p:spPr>
          <a:xfrm>
            <a:off x="457200" y="3872184"/>
            <a:ext cx="5900468" cy="4399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0380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9F62C70-5163-4A8D-A4E4-6E9AC8565E06}"/>
              </a:ext>
            </a:extLst>
          </p:cNvPr>
          <p:cNvSpPr/>
          <p:nvPr/>
        </p:nvSpPr>
        <p:spPr>
          <a:xfrm>
            <a:off x="0" y="1"/>
            <a:ext cx="12192000" cy="46245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Job Creation by President:  Totals</a:t>
            </a:r>
          </a:p>
        </p:txBody>
      </p:sp>
      <p:sp>
        <p:nvSpPr>
          <p:cNvPr id="7" name="Slide Number Placeholder 6">
            <a:extLst>
              <a:ext uri="{FF2B5EF4-FFF2-40B4-BE49-F238E27FC236}">
                <a16:creationId xmlns="" xmlns:a16="http://schemas.microsoft.com/office/drawing/2014/main" id="{E3423A7F-8965-431F-9689-900AEFD543BF}"/>
              </a:ext>
            </a:extLst>
          </p:cNvPr>
          <p:cNvSpPr>
            <a:spLocks noGrp="1"/>
          </p:cNvSpPr>
          <p:nvPr>
            <p:ph type="sldNum" sz="quarter" idx="12"/>
          </p:nvPr>
        </p:nvSpPr>
        <p:spPr>
          <a:xfrm>
            <a:off x="9457426" y="6491707"/>
            <a:ext cx="2743200" cy="365125"/>
          </a:xfrm>
        </p:spPr>
        <p:txBody>
          <a:bodyPr/>
          <a:lstStyle/>
          <a:p>
            <a:fld id="{A5ABBA13-5101-492E-8EF0-2A135518BDD4}" type="slidenum">
              <a:rPr lang="en-US" smtClean="0"/>
              <a:t>24</a:t>
            </a:fld>
            <a:endParaRPr lang="en-US" dirty="0"/>
          </a:p>
        </p:txBody>
      </p:sp>
      <p:pic>
        <p:nvPicPr>
          <p:cNvPr id="1026" name="Picture 2" descr="Image may contain: 11 people, text that says '20 MILLION Job growth by president CAP ACTION Job growth: 10 MILLION 9M 4M 4M Truman 12M Eisenhower Kennedy 9M 2M Johnson Nixon 10M 3M Ford 16M Carter 1 23M 1M Reagan -10 MILLION H.W. Bush 12M Clinton W. Bush Source: Federal Reserve Bank St. Louis, Trump Obama -4M Employees, Total Nonfarm&quot; (2020).'">
            <a:extLst>
              <a:ext uri="{FF2B5EF4-FFF2-40B4-BE49-F238E27FC236}">
                <a16:creationId xmlns="" xmlns:a16="http://schemas.microsoft.com/office/drawing/2014/main" id="{7DC81F12-6DFE-4C97-9EE4-227B67A98F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423" y="678562"/>
            <a:ext cx="10659035" cy="59957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4673AA97-780F-4CA4-946A-96EC69317095}"/>
              </a:ext>
            </a:extLst>
          </p:cNvPr>
          <p:cNvSpPr txBox="1"/>
          <p:nvPr/>
        </p:nvSpPr>
        <p:spPr>
          <a:xfrm>
            <a:off x="5701553" y="6122375"/>
            <a:ext cx="3902479" cy="369332"/>
          </a:xfrm>
          <a:prstGeom prst="rect">
            <a:avLst/>
          </a:prstGeom>
          <a:noFill/>
        </p:spPr>
        <p:txBody>
          <a:bodyPr wrap="none" rtlCol="0">
            <a:spAutoFit/>
          </a:bodyPr>
          <a:lstStyle/>
          <a:p>
            <a:r>
              <a:rPr lang="en-US" i="1" dirty="0"/>
              <a:t>President Obama shared this on Twitter</a:t>
            </a:r>
          </a:p>
        </p:txBody>
      </p:sp>
    </p:spTree>
    <p:extLst>
      <p:ext uri="{BB962C8B-B14F-4D97-AF65-F5344CB8AC3E}">
        <p14:creationId xmlns:p14="http://schemas.microsoft.com/office/powerpoint/2010/main" val="2337055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9F62C70-5163-4A8D-A4E4-6E9AC8565E06}"/>
              </a:ext>
            </a:extLst>
          </p:cNvPr>
          <p:cNvSpPr/>
          <p:nvPr/>
        </p:nvSpPr>
        <p:spPr>
          <a:xfrm>
            <a:off x="0" y="1"/>
            <a:ext cx="12192000" cy="46245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Job Creation by President:  Monthly Average</a:t>
            </a:r>
          </a:p>
        </p:txBody>
      </p:sp>
      <p:sp>
        <p:nvSpPr>
          <p:cNvPr id="7" name="Slide Number Placeholder 6">
            <a:extLst>
              <a:ext uri="{FF2B5EF4-FFF2-40B4-BE49-F238E27FC236}">
                <a16:creationId xmlns="" xmlns:a16="http://schemas.microsoft.com/office/drawing/2014/main" id="{E3423A7F-8965-431F-9689-900AEFD543BF}"/>
              </a:ext>
            </a:extLst>
          </p:cNvPr>
          <p:cNvSpPr>
            <a:spLocks noGrp="1"/>
          </p:cNvSpPr>
          <p:nvPr>
            <p:ph type="sldNum" sz="quarter" idx="12"/>
          </p:nvPr>
        </p:nvSpPr>
        <p:spPr>
          <a:xfrm>
            <a:off x="9457426" y="6491707"/>
            <a:ext cx="2743200" cy="365125"/>
          </a:xfrm>
        </p:spPr>
        <p:txBody>
          <a:bodyPr/>
          <a:lstStyle/>
          <a:p>
            <a:fld id="{A5ABBA13-5101-492E-8EF0-2A135518BDD4}" type="slidenum">
              <a:rPr lang="en-US" smtClean="0"/>
              <a:t>25</a:t>
            </a:fld>
            <a:endParaRPr lang="en-US" dirty="0"/>
          </a:p>
        </p:txBody>
      </p:sp>
      <p:pic>
        <p:nvPicPr>
          <p:cNvPr id="2" name="Picture 2" descr="Image may contain: text that says 'Average Monthly Job Growth by President 300 200 100 0 -100 200 T r u m a n E i S e n h F o r d N i x o n K e n n e d y J o h n S o n C I B u S h C a r t e r R e a g a n B u S h o b a m a w e n t 0 r t m p'">
            <a:extLst>
              <a:ext uri="{FF2B5EF4-FFF2-40B4-BE49-F238E27FC236}">
                <a16:creationId xmlns="" xmlns:a16="http://schemas.microsoft.com/office/drawing/2014/main" id="{6F69956E-DCFC-4E86-854E-6DBF041D9C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923" y="838357"/>
            <a:ext cx="9740153" cy="5389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409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9F62C70-5163-4A8D-A4E4-6E9AC8565E06}"/>
              </a:ext>
            </a:extLst>
          </p:cNvPr>
          <p:cNvSpPr/>
          <p:nvPr/>
        </p:nvSpPr>
        <p:spPr>
          <a:xfrm>
            <a:off x="0" y="0"/>
            <a:ext cx="12192000" cy="5827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Job Creation is 2.4x Faster Under Democratic Presidents (Truman to Trump)</a:t>
            </a:r>
          </a:p>
        </p:txBody>
      </p:sp>
      <p:sp>
        <p:nvSpPr>
          <p:cNvPr id="7" name="Slide Number Placeholder 6">
            <a:extLst>
              <a:ext uri="{FF2B5EF4-FFF2-40B4-BE49-F238E27FC236}">
                <a16:creationId xmlns="" xmlns:a16="http://schemas.microsoft.com/office/drawing/2014/main" id="{E3423A7F-8965-431F-9689-900AEFD543BF}"/>
              </a:ext>
            </a:extLst>
          </p:cNvPr>
          <p:cNvSpPr>
            <a:spLocks noGrp="1"/>
          </p:cNvSpPr>
          <p:nvPr>
            <p:ph type="sldNum" sz="quarter" idx="12"/>
          </p:nvPr>
        </p:nvSpPr>
        <p:spPr>
          <a:xfrm>
            <a:off x="9457426" y="6483081"/>
            <a:ext cx="2743200" cy="365125"/>
          </a:xfrm>
        </p:spPr>
        <p:txBody>
          <a:bodyPr/>
          <a:lstStyle/>
          <a:p>
            <a:fld id="{A5ABBA13-5101-492E-8EF0-2A135518BDD4}" type="slidenum">
              <a:rPr lang="en-US" smtClean="0"/>
              <a:t>26</a:t>
            </a:fld>
            <a:endParaRPr lang="en-US" dirty="0"/>
          </a:p>
        </p:txBody>
      </p:sp>
      <p:sp>
        <p:nvSpPr>
          <p:cNvPr id="6" name="TextBox 5">
            <a:extLst>
              <a:ext uri="{FF2B5EF4-FFF2-40B4-BE49-F238E27FC236}">
                <a16:creationId xmlns="" xmlns:a16="http://schemas.microsoft.com/office/drawing/2014/main" id="{6785EA58-8186-4D12-AEC8-0A8156E3734D}"/>
              </a:ext>
            </a:extLst>
          </p:cNvPr>
          <p:cNvSpPr txBox="1"/>
          <p:nvPr/>
        </p:nvSpPr>
        <p:spPr>
          <a:xfrm>
            <a:off x="744070" y="6203978"/>
            <a:ext cx="4787153" cy="461665"/>
          </a:xfrm>
          <a:prstGeom prst="rect">
            <a:avLst/>
          </a:prstGeom>
          <a:noFill/>
        </p:spPr>
        <p:txBody>
          <a:bodyPr wrap="square" rtlCol="0">
            <a:spAutoFit/>
          </a:bodyPr>
          <a:lstStyle/>
          <a:p>
            <a:r>
              <a:rPr lang="en-US" sz="1200" i="0" dirty="0">
                <a:solidFill>
                  <a:srgbClr val="2A2A2A"/>
                </a:solidFill>
                <a:effectLst/>
                <a:latin typeface="Postoni"/>
              </a:rPr>
              <a:t>Source:  Washington Post:  “Biden’s claim that Trump will be the first president with a negative jobs record” (October 2020)</a:t>
            </a:r>
            <a:endParaRPr lang="en-US" dirty="0"/>
          </a:p>
        </p:txBody>
      </p:sp>
      <p:graphicFrame>
        <p:nvGraphicFramePr>
          <p:cNvPr id="9" name="Chart 8">
            <a:extLst>
              <a:ext uri="{FF2B5EF4-FFF2-40B4-BE49-F238E27FC236}">
                <a16:creationId xmlns="" xmlns:a16="http://schemas.microsoft.com/office/drawing/2014/main" id="{1300A069-26F9-45DD-B1A1-3A47D4469BDC}"/>
              </a:ext>
            </a:extLst>
          </p:cNvPr>
          <p:cNvGraphicFramePr>
            <a:graphicFrameLocks/>
          </p:cNvGraphicFramePr>
          <p:nvPr>
            <p:extLst>
              <p:ext uri="{D42A27DB-BD31-4B8C-83A1-F6EECF244321}">
                <p14:modId xmlns:p14="http://schemas.microsoft.com/office/powerpoint/2010/main" val="1322784326"/>
              </p:ext>
            </p:extLst>
          </p:nvPr>
        </p:nvGraphicFramePr>
        <p:xfrm>
          <a:off x="744070" y="175195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 xmlns:a16="http://schemas.microsoft.com/office/drawing/2014/main" id="{C347C44D-1B5E-432A-8457-870743BEC650}"/>
              </a:ext>
            </a:extLst>
          </p:cNvPr>
          <p:cNvGraphicFramePr>
            <a:graphicFrameLocks/>
          </p:cNvGraphicFramePr>
          <p:nvPr>
            <p:extLst>
              <p:ext uri="{D42A27DB-BD31-4B8C-83A1-F6EECF244321}">
                <p14:modId xmlns:p14="http://schemas.microsoft.com/office/powerpoint/2010/main" val="890008946"/>
              </p:ext>
            </p:extLst>
          </p:nvPr>
        </p:nvGraphicFramePr>
        <p:xfrm>
          <a:off x="6553200" y="1770527"/>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 xmlns:a16="http://schemas.microsoft.com/office/drawing/2014/main" id="{80122D7A-266E-4215-A73F-8C446A055FDB}"/>
              </a:ext>
            </a:extLst>
          </p:cNvPr>
          <p:cNvSpPr txBox="1"/>
          <p:nvPr/>
        </p:nvSpPr>
        <p:spPr>
          <a:xfrm>
            <a:off x="1488430" y="991489"/>
            <a:ext cx="3083280" cy="400110"/>
          </a:xfrm>
          <a:prstGeom prst="rect">
            <a:avLst/>
          </a:prstGeom>
          <a:noFill/>
        </p:spPr>
        <p:txBody>
          <a:bodyPr wrap="none" rtlCol="0">
            <a:spAutoFit/>
          </a:bodyPr>
          <a:lstStyle/>
          <a:p>
            <a:r>
              <a:rPr lang="en-US" sz="2000" u="sng" dirty="0"/>
              <a:t>Total Job Creation (Millions)</a:t>
            </a:r>
          </a:p>
        </p:txBody>
      </p:sp>
      <p:sp>
        <p:nvSpPr>
          <p:cNvPr id="11" name="TextBox 10">
            <a:extLst>
              <a:ext uri="{FF2B5EF4-FFF2-40B4-BE49-F238E27FC236}">
                <a16:creationId xmlns="" xmlns:a16="http://schemas.microsoft.com/office/drawing/2014/main" id="{C1433103-9BDD-465B-BF86-40538DFE7945}"/>
              </a:ext>
            </a:extLst>
          </p:cNvPr>
          <p:cNvSpPr txBox="1"/>
          <p:nvPr/>
        </p:nvSpPr>
        <p:spPr>
          <a:xfrm>
            <a:off x="7002800" y="991489"/>
            <a:ext cx="3672800" cy="400110"/>
          </a:xfrm>
          <a:prstGeom prst="rect">
            <a:avLst/>
          </a:prstGeom>
          <a:noFill/>
        </p:spPr>
        <p:txBody>
          <a:bodyPr wrap="none" rtlCol="0">
            <a:spAutoFit/>
          </a:bodyPr>
          <a:lstStyle/>
          <a:p>
            <a:r>
              <a:rPr lang="en-US" sz="2000" u="sng" dirty="0"/>
              <a:t>Monthly Avg. Job Creation (000’s)</a:t>
            </a:r>
          </a:p>
        </p:txBody>
      </p:sp>
      <p:sp>
        <p:nvSpPr>
          <p:cNvPr id="12" name="TextBox 11">
            <a:extLst>
              <a:ext uri="{FF2B5EF4-FFF2-40B4-BE49-F238E27FC236}">
                <a16:creationId xmlns="" xmlns:a16="http://schemas.microsoft.com/office/drawing/2014/main" id="{AD2DE4FF-82E2-4330-A7AD-554ABC092DAF}"/>
              </a:ext>
            </a:extLst>
          </p:cNvPr>
          <p:cNvSpPr txBox="1"/>
          <p:nvPr/>
        </p:nvSpPr>
        <p:spPr>
          <a:xfrm>
            <a:off x="815788" y="4810955"/>
            <a:ext cx="3660874" cy="1077218"/>
          </a:xfrm>
          <a:prstGeom prst="rect">
            <a:avLst/>
          </a:prstGeom>
          <a:noFill/>
        </p:spPr>
        <p:txBody>
          <a:bodyPr wrap="none" rtlCol="0">
            <a:spAutoFit/>
          </a:bodyPr>
          <a:lstStyle/>
          <a:p>
            <a:r>
              <a:rPr lang="en-US" sz="1600" u="sng" dirty="0"/>
              <a:t>Notes</a:t>
            </a:r>
          </a:p>
          <a:p>
            <a:pPr marL="285750" indent="-285750">
              <a:buFont typeface="Wingdings" panose="05000000000000000000" pitchFamily="2" charset="2"/>
              <a:buChar char="§"/>
            </a:pPr>
            <a:r>
              <a:rPr lang="en-US" sz="1600" dirty="0"/>
              <a:t>6 Democrats in office for 429 months</a:t>
            </a:r>
          </a:p>
          <a:p>
            <a:pPr marL="285750" indent="-285750">
              <a:buFont typeface="Wingdings" panose="05000000000000000000" pitchFamily="2" charset="2"/>
              <a:buChar char="§"/>
            </a:pPr>
            <a:r>
              <a:rPr lang="en-US" sz="1600" dirty="0"/>
              <a:t>7 Republicans in office for 475 months</a:t>
            </a:r>
          </a:p>
          <a:p>
            <a:pPr marL="285750" indent="-285750">
              <a:buFont typeface="Wingdings" panose="05000000000000000000" pitchFamily="2" charset="2"/>
              <a:buChar char="§"/>
            </a:pPr>
            <a:r>
              <a:rPr lang="en-US" sz="1600" dirty="0"/>
              <a:t>Data through September 2020</a:t>
            </a:r>
          </a:p>
        </p:txBody>
      </p:sp>
    </p:spTree>
    <p:extLst>
      <p:ext uri="{BB962C8B-B14F-4D97-AF65-F5344CB8AC3E}">
        <p14:creationId xmlns:p14="http://schemas.microsoft.com/office/powerpoint/2010/main" val="193510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4FA592B6-6C6F-4C1F-96D4-F47726BB8B29}"/>
              </a:ext>
            </a:extLst>
          </p:cNvPr>
          <p:cNvPicPr>
            <a:picLocks noChangeAspect="1"/>
          </p:cNvPicPr>
          <p:nvPr/>
        </p:nvPicPr>
        <p:blipFill>
          <a:blip r:embed="rId2"/>
          <a:stretch>
            <a:fillRect/>
          </a:stretch>
        </p:blipFill>
        <p:spPr>
          <a:xfrm>
            <a:off x="1017798" y="598671"/>
            <a:ext cx="8897168" cy="5580661"/>
          </a:xfrm>
          <a:prstGeom prst="rect">
            <a:avLst/>
          </a:prstGeom>
        </p:spPr>
      </p:pic>
      <p:sp>
        <p:nvSpPr>
          <p:cNvPr id="8" name="Rectangle 7">
            <a:extLst>
              <a:ext uri="{FF2B5EF4-FFF2-40B4-BE49-F238E27FC236}">
                <a16:creationId xmlns="" xmlns:a16="http://schemas.microsoft.com/office/drawing/2014/main" id="{D9F62C70-5163-4A8D-A4E4-6E9AC8565E06}"/>
              </a:ext>
            </a:extLst>
          </p:cNvPr>
          <p:cNvSpPr/>
          <p:nvPr/>
        </p:nvSpPr>
        <p:spPr>
          <a:xfrm>
            <a:off x="0" y="1"/>
            <a:ext cx="12192000" cy="46245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Job Creation by President:  Cumulative % Increase</a:t>
            </a:r>
          </a:p>
        </p:txBody>
      </p:sp>
      <p:sp>
        <p:nvSpPr>
          <p:cNvPr id="7" name="Slide Number Placeholder 6">
            <a:extLst>
              <a:ext uri="{FF2B5EF4-FFF2-40B4-BE49-F238E27FC236}">
                <a16:creationId xmlns="" xmlns:a16="http://schemas.microsoft.com/office/drawing/2014/main" id="{E3423A7F-8965-431F-9689-900AEFD543BF}"/>
              </a:ext>
            </a:extLst>
          </p:cNvPr>
          <p:cNvSpPr>
            <a:spLocks noGrp="1"/>
          </p:cNvSpPr>
          <p:nvPr>
            <p:ph type="sldNum" sz="quarter" idx="12"/>
          </p:nvPr>
        </p:nvSpPr>
        <p:spPr>
          <a:xfrm>
            <a:off x="9457426" y="6491707"/>
            <a:ext cx="2743200" cy="365125"/>
          </a:xfrm>
        </p:spPr>
        <p:txBody>
          <a:bodyPr/>
          <a:lstStyle/>
          <a:p>
            <a:fld id="{A5ABBA13-5101-492E-8EF0-2A135518BDD4}" type="slidenum">
              <a:rPr lang="en-US" smtClean="0"/>
              <a:t>27</a:t>
            </a:fld>
            <a:endParaRPr lang="en-US" dirty="0"/>
          </a:p>
        </p:txBody>
      </p:sp>
      <p:sp>
        <p:nvSpPr>
          <p:cNvPr id="2" name="TextBox 1">
            <a:extLst>
              <a:ext uri="{FF2B5EF4-FFF2-40B4-BE49-F238E27FC236}">
                <a16:creationId xmlns="" xmlns:a16="http://schemas.microsoft.com/office/drawing/2014/main" id="{91A12B4C-50EA-4C16-A8F6-D518A6065319}"/>
              </a:ext>
            </a:extLst>
          </p:cNvPr>
          <p:cNvSpPr txBox="1"/>
          <p:nvPr/>
        </p:nvSpPr>
        <p:spPr>
          <a:xfrm>
            <a:off x="2565829" y="6216768"/>
            <a:ext cx="4005455" cy="400110"/>
          </a:xfrm>
          <a:prstGeom prst="rect">
            <a:avLst/>
          </a:prstGeom>
          <a:noFill/>
        </p:spPr>
        <p:txBody>
          <a:bodyPr wrap="none" rtlCol="0">
            <a:spAutoFit/>
          </a:bodyPr>
          <a:lstStyle/>
          <a:p>
            <a:r>
              <a:rPr lang="en-US" sz="2000" b="1" dirty="0"/>
              <a:t>Months in Office Since Inauguration</a:t>
            </a:r>
          </a:p>
        </p:txBody>
      </p:sp>
      <p:sp>
        <p:nvSpPr>
          <p:cNvPr id="13" name="TextBox 12">
            <a:extLst>
              <a:ext uri="{FF2B5EF4-FFF2-40B4-BE49-F238E27FC236}">
                <a16:creationId xmlns="" xmlns:a16="http://schemas.microsoft.com/office/drawing/2014/main" id="{7F3140E1-30D1-465C-8B0B-B36C1CE142E6}"/>
              </a:ext>
            </a:extLst>
          </p:cNvPr>
          <p:cNvSpPr txBox="1"/>
          <p:nvPr/>
        </p:nvSpPr>
        <p:spPr>
          <a:xfrm>
            <a:off x="681437" y="533952"/>
            <a:ext cx="372218" cy="400110"/>
          </a:xfrm>
          <a:prstGeom prst="rect">
            <a:avLst/>
          </a:prstGeom>
          <a:noFill/>
        </p:spPr>
        <p:txBody>
          <a:bodyPr wrap="none" rtlCol="0">
            <a:spAutoFit/>
          </a:bodyPr>
          <a:lstStyle/>
          <a:p>
            <a:r>
              <a:rPr lang="en-US" sz="2000" b="1" dirty="0"/>
              <a:t>%</a:t>
            </a:r>
          </a:p>
        </p:txBody>
      </p:sp>
      <p:sp>
        <p:nvSpPr>
          <p:cNvPr id="3" name="TextBox 2">
            <a:extLst>
              <a:ext uri="{FF2B5EF4-FFF2-40B4-BE49-F238E27FC236}">
                <a16:creationId xmlns="" xmlns:a16="http://schemas.microsoft.com/office/drawing/2014/main" id="{0DB04DCF-B5C9-42C6-B5DB-A42D4186FDAC}"/>
              </a:ext>
            </a:extLst>
          </p:cNvPr>
          <p:cNvSpPr txBox="1"/>
          <p:nvPr/>
        </p:nvSpPr>
        <p:spPr>
          <a:xfrm>
            <a:off x="3002775" y="6518602"/>
            <a:ext cx="3131563" cy="276999"/>
          </a:xfrm>
          <a:prstGeom prst="rect">
            <a:avLst/>
          </a:prstGeom>
          <a:noFill/>
        </p:spPr>
        <p:txBody>
          <a:bodyPr wrap="none" rtlCol="0">
            <a:spAutoFit/>
          </a:bodyPr>
          <a:lstStyle/>
          <a:p>
            <a:r>
              <a:rPr lang="en-US" sz="1200" dirty="0"/>
              <a:t>Source:  Federal Reserve Economic Data (FRED)</a:t>
            </a:r>
          </a:p>
        </p:txBody>
      </p:sp>
      <p:sp>
        <p:nvSpPr>
          <p:cNvPr id="10" name="TextBox 9">
            <a:extLst>
              <a:ext uri="{FF2B5EF4-FFF2-40B4-BE49-F238E27FC236}">
                <a16:creationId xmlns="" xmlns:a16="http://schemas.microsoft.com/office/drawing/2014/main" id="{30302ED0-337B-442D-82E7-50428D7A4623}"/>
              </a:ext>
            </a:extLst>
          </p:cNvPr>
          <p:cNvSpPr txBox="1"/>
          <p:nvPr/>
        </p:nvSpPr>
        <p:spPr>
          <a:xfrm>
            <a:off x="5344783" y="4540297"/>
            <a:ext cx="5383956" cy="1200329"/>
          </a:xfrm>
          <a:prstGeom prst="rect">
            <a:avLst/>
          </a:prstGeom>
          <a:solidFill>
            <a:schemeClr val="bg1"/>
          </a:solidFill>
        </p:spPr>
        <p:txBody>
          <a:bodyPr wrap="square" rtlCol="0">
            <a:spAutoFit/>
          </a:bodyPr>
          <a:lstStyle/>
          <a:p>
            <a:r>
              <a:rPr lang="en-US" u="sng" dirty="0"/>
              <a:t>As of Sept 2020</a:t>
            </a:r>
          </a:p>
          <a:p>
            <a:pPr marL="285750" indent="-285750">
              <a:buFont typeface="Wingdings" panose="05000000000000000000" pitchFamily="2" charset="2"/>
              <a:buChar char="§"/>
            </a:pPr>
            <a:r>
              <a:rPr lang="en-US" dirty="0"/>
              <a:t>3.9 million jobs (2.7%) below January 2017 level</a:t>
            </a:r>
          </a:p>
          <a:p>
            <a:pPr marL="285750" indent="-285750">
              <a:buFont typeface="Wingdings" panose="05000000000000000000" pitchFamily="2" charset="2"/>
              <a:buChar char="§"/>
            </a:pPr>
            <a:r>
              <a:rPr lang="en-US" dirty="0"/>
              <a:t>10.7 million jobs (7.0%) below Feb 2020 peak</a:t>
            </a:r>
          </a:p>
          <a:p>
            <a:pPr marL="285750" indent="-285750">
              <a:buFont typeface="Wingdings" panose="05000000000000000000" pitchFamily="2" charset="2"/>
              <a:buChar char="§"/>
            </a:pPr>
            <a:r>
              <a:rPr lang="en-US" dirty="0"/>
              <a:t>About 52% of lost jobs peak-trough regained</a:t>
            </a:r>
          </a:p>
        </p:txBody>
      </p:sp>
    </p:spTree>
    <p:extLst>
      <p:ext uri="{BB962C8B-B14F-4D97-AF65-F5344CB8AC3E}">
        <p14:creationId xmlns:p14="http://schemas.microsoft.com/office/powerpoint/2010/main" val="2081178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Employment Level:  Recession Recoveries</a:t>
            </a:r>
          </a:p>
        </p:txBody>
      </p:sp>
      <p:sp>
        <p:nvSpPr>
          <p:cNvPr id="7" name="Slide Number Placeholder 6">
            <a:extLst>
              <a:ext uri="{FF2B5EF4-FFF2-40B4-BE49-F238E27FC236}">
                <a16:creationId xmlns="" xmlns:a16="http://schemas.microsoft.com/office/drawing/2014/main" id="{E3423A7F-8965-431F-9689-900AEFD543BF}"/>
              </a:ext>
            </a:extLst>
          </p:cNvPr>
          <p:cNvSpPr>
            <a:spLocks noGrp="1"/>
          </p:cNvSpPr>
          <p:nvPr>
            <p:ph type="sldNum" sz="quarter" idx="12"/>
          </p:nvPr>
        </p:nvSpPr>
        <p:spPr>
          <a:xfrm>
            <a:off x="9457426" y="6483081"/>
            <a:ext cx="2743200" cy="365125"/>
          </a:xfrm>
        </p:spPr>
        <p:txBody>
          <a:bodyPr/>
          <a:lstStyle/>
          <a:p>
            <a:fld id="{A5ABBA13-5101-492E-8EF0-2A135518BDD4}" type="slidenum">
              <a:rPr lang="en-US" smtClean="0"/>
              <a:t>28</a:t>
            </a:fld>
            <a:endParaRPr lang="en-US" dirty="0"/>
          </a:p>
        </p:txBody>
      </p:sp>
      <p:pic>
        <p:nvPicPr>
          <p:cNvPr id="4" name="Picture 3">
            <a:extLst>
              <a:ext uri="{FF2B5EF4-FFF2-40B4-BE49-F238E27FC236}">
                <a16:creationId xmlns="" xmlns:a16="http://schemas.microsoft.com/office/drawing/2014/main" id="{85084F6F-C5C2-4488-B9BF-E4BD49A43F38}"/>
              </a:ext>
            </a:extLst>
          </p:cNvPr>
          <p:cNvPicPr>
            <a:picLocks noChangeAspect="1"/>
          </p:cNvPicPr>
          <p:nvPr/>
        </p:nvPicPr>
        <p:blipFill>
          <a:blip r:embed="rId2"/>
          <a:stretch>
            <a:fillRect/>
          </a:stretch>
        </p:blipFill>
        <p:spPr>
          <a:xfrm>
            <a:off x="1443669" y="792883"/>
            <a:ext cx="9304661" cy="5975470"/>
          </a:xfrm>
          <a:prstGeom prst="rect">
            <a:avLst/>
          </a:prstGeom>
        </p:spPr>
      </p:pic>
    </p:spTree>
    <p:extLst>
      <p:ext uri="{BB962C8B-B14F-4D97-AF65-F5344CB8AC3E}">
        <p14:creationId xmlns:p14="http://schemas.microsoft.com/office/powerpoint/2010/main" val="1063909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 xmlns:a16="http://schemas.microsoft.com/office/drawing/2014/main" id="{B745A48F-9915-46D8-9F5C-90B648DF7959}"/>
              </a:ext>
            </a:extLst>
          </p:cNvPr>
          <p:cNvCxnSpPr/>
          <p:nvPr/>
        </p:nvCxnSpPr>
        <p:spPr>
          <a:xfrm>
            <a:off x="0" y="3429000"/>
            <a:ext cx="121920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 xmlns:a16="http://schemas.microsoft.com/office/drawing/2014/main" id="{C5D8BA70-CED0-4763-ACEF-5710F6914725}"/>
              </a:ext>
            </a:extLst>
          </p:cNvPr>
          <p:cNvCxnSpPr/>
          <p:nvPr/>
        </p:nvCxnSpPr>
        <p:spPr>
          <a:xfrm>
            <a:off x="3988526" y="0"/>
            <a:ext cx="0" cy="6858000"/>
          </a:xfrm>
          <a:prstGeom prst="line">
            <a:avLst/>
          </a:prstGeom>
          <a:ln w="1905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 xmlns:a16="http://schemas.microsoft.com/office/drawing/2014/main" id="{660F3FFE-55D9-4A41-B8C7-B02D5617E0C3}"/>
              </a:ext>
            </a:extLst>
          </p:cNvPr>
          <p:cNvCxnSpPr/>
          <p:nvPr/>
        </p:nvCxnSpPr>
        <p:spPr>
          <a:xfrm>
            <a:off x="8225239" y="0"/>
            <a:ext cx="0" cy="6858000"/>
          </a:xfrm>
          <a:prstGeom prst="line">
            <a:avLst/>
          </a:prstGeom>
          <a:ln w="19050"/>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 xmlns:a16="http://schemas.microsoft.com/office/drawing/2014/main" id="{7887951D-C686-456C-8288-943864197463}"/>
              </a:ext>
            </a:extLst>
          </p:cNvPr>
          <p:cNvSpPr txBox="1"/>
          <p:nvPr/>
        </p:nvSpPr>
        <p:spPr>
          <a:xfrm>
            <a:off x="118804" y="11158"/>
            <a:ext cx="3678384" cy="830997"/>
          </a:xfrm>
          <a:prstGeom prst="rect">
            <a:avLst/>
          </a:prstGeom>
          <a:noFill/>
        </p:spPr>
        <p:txBody>
          <a:bodyPr wrap="square" rtlCol="0">
            <a:spAutoFit/>
          </a:bodyPr>
          <a:lstStyle/>
          <a:p>
            <a:pPr algn="ctr"/>
            <a:r>
              <a:rPr lang="en-US" sz="2000" b="1" dirty="0"/>
              <a:t>1. Job Creation (Millions)</a:t>
            </a:r>
          </a:p>
          <a:p>
            <a:pPr algn="ctr"/>
            <a:r>
              <a:rPr lang="en-US" sz="1400" b="1" dirty="0"/>
              <a:t>Obama’s Last 36 Months vs. </a:t>
            </a:r>
          </a:p>
          <a:p>
            <a:pPr algn="ctr"/>
            <a:r>
              <a:rPr lang="en-US" sz="1400" b="1" dirty="0"/>
              <a:t>Trump’s First 36 (Jan 2020)</a:t>
            </a:r>
            <a:endParaRPr lang="en-US" dirty="0"/>
          </a:p>
        </p:txBody>
      </p:sp>
      <p:sp>
        <p:nvSpPr>
          <p:cNvPr id="23" name="TextBox 22">
            <a:extLst>
              <a:ext uri="{FF2B5EF4-FFF2-40B4-BE49-F238E27FC236}">
                <a16:creationId xmlns="" xmlns:a16="http://schemas.microsoft.com/office/drawing/2014/main" id="{E0CD5E87-CFBE-4B75-B3FE-C2FD87425F1C}"/>
              </a:ext>
            </a:extLst>
          </p:cNvPr>
          <p:cNvSpPr txBox="1"/>
          <p:nvPr/>
        </p:nvSpPr>
        <p:spPr>
          <a:xfrm>
            <a:off x="4286125" y="11158"/>
            <a:ext cx="3678384" cy="400110"/>
          </a:xfrm>
          <a:prstGeom prst="rect">
            <a:avLst/>
          </a:prstGeom>
          <a:noFill/>
        </p:spPr>
        <p:txBody>
          <a:bodyPr wrap="square" rtlCol="0">
            <a:spAutoFit/>
          </a:bodyPr>
          <a:lstStyle/>
          <a:p>
            <a:pPr algn="ctr"/>
            <a:r>
              <a:rPr lang="en-US" sz="2000" b="1" dirty="0"/>
              <a:t>2. Unemployment Rate %</a:t>
            </a:r>
            <a:endParaRPr lang="en-US" dirty="0"/>
          </a:p>
        </p:txBody>
      </p:sp>
      <p:sp>
        <p:nvSpPr>
          <p:cNvPr id="28" name="TextBox 27">
            <a:extLst>
              <a:ext uri="{FF2B5EF4-FFF2-40B4-BE49-F238E27FC236}">
                <a16:creationId xmlns="" xmlns:a16="http://schemas.microsoft.com/office/drawing/2014/main" id="{0EA6A099-A447-4515-B62F-B1C5A14FEFA1}"/>
              </a:ext>
            </a:extLst>
          </p:cNvPr>
          <p:cNvSpPr txBox="1"/>
          <p:nvPr/>
        </p:nvSpPr>
        <p:spPr>
          <a:xfrm>
            <a:off x="8342535" y="11158"/>
            <a:ext cx="3678384" cy="400110"/>
          </a:xfrm>
          <a:prstGeom prst="rect">
            <a:avLst/>
          </a:prstGeom>
          <a:noFill/>
        </p:spPr>
        <p:txBody>
          <a:bodyPr wrap="square" rtlCol="0">
            <a:spAutoFit/>
          </a:bodyPr>
          <a:lstStyle/>
          <a:p>
            <a:pPr algn="ctr"/>
            <a:r>
              <a:rPr lang="en-US" sz="2000" b="1" dirty="0"/>
              <a:t>3. Federal Budget Deficit</a:t>
            </a:r>
          </a:p>
        </p:txBody>
      </p:sp>
      <p:graphicFrame>
        <p:nvGraphicFramePr>
          <p:cNvPr id="27" name="Table 26">
            <a:extLst>
              <a:ext uri="{FF2B5EF4-FFF2-40B4-BE49-F238E27FC236}">
                <a16:creationId xmlns="" xmlns:a16="http://schemas.microsoft.com/office/drawing/2014/main" id="{AC0D95C3-98DE-4BE3-B9C1-3B087A83BE0D}"/>
              </a:ext>
            </a:extLst>
          </p:cNvPr>
          <p:cNvGraphicFramePr>
            <a:graphicFrameLocks noGrp="1"/>
          </p:cNvGraphicFramePr>
          <p:nvPr/>
        </p:nvGraphicFramePr>
        <p:xfrm>
          <a:off x="8441465" y="811008"/>
          <a:ext cx="3480525" cy="1772920"/>
        </p:xfrm>
        <a:graphic>
          <a:graphicData uri="http://schemas.openxmlformats.org/drawingml/2006/table">
            <a:tbl>
              <a:tblPr firstRow="1" bandRow="1">
                <a:tableStyleId>{073A0DAA-6AF3-43AB-8588-CEC1D06C72B9}</a:tableStyleId>
              </a:tblPr>
              <a:tblGrid>
                <a:gridCol w="1160175">
                  <a:extLst>
                    <a:ext uri="{9D8B030D-6E8A-4147-A177-3AD203B41FA5}">
                      <a16:colId xmlns="" xmlns:a16="http://schemas.microsoft.com/office/drawing/2014/main" val="4116189616"/>
                    </a:ext>
                  </a:extLst>
                </a:gridCol>
                <a:gridCol w="1160175">
                  <a:extLst>
                    <a:ext uri="{9D8B030D-6E8A-4147-A177-3AD203B41FA5}">
                      <a16:colId xmlns="" xmlns:a16="http://schemas.microsoft.com/office/drawing/2014/main" val="2688207360"/>
                    </a:ext>
                  </a:extLst>
                </a:gridCol>
                <a:gridCol w="1160175">
                  <a:extLst>
                    <a:ext uri="{9D8B030D-6E8A-4147-A177-3AD203B41FA5}">
                      <a16:colId xmlns="" xmlns:a16="http://schemas.microsoft.com/office/drawing/2014/main" val="1870232615"/>
                    </a:ext>
                  </a:extLst>
                </a:gridCol>
              </a:tblGrid>
              <a:tr h="370840">
                <a:tc>
                  <a:txBody>
                    <a:bodyPr/>
                    <a:lstStyle/>
                    <a:p>
                      <a:pPr algn="ctr"/>
                      <a:r>
                        <a:rPr lang="en-US" dirty="0"/>
                        <a:t>Fiscal Year</a:t>
                      </a:r>
                    </a:p>
                  </a:txBody>
                  <a:tcPr/>
                </a:tc>
                <a:tc>
                  <a:txBody>
                    <a:bodyPr/>
                    <a:lstStyle/>
                    <a:p>
                      <a:pPr algn="ctr"/>
                      <a:r>
                        <a:rPr lang="en-US" dirty="0"/>
                        <a:t>$ Billion</a:t>
                      </a:r>
                    </a:p>
                  </a:txBody>
                  <a:tcPr/>
                </a:tc>
                <a:tc>
                  <a:txBody>
                    <a:bodyPr/>
                    <a:lstStyle/>
                    <a:p>
                      <a:pPr algn="ctr"/>
                      <a:r>
                        <a:rPr lang="en-US" dirty="0"/>
                        <a:t>% GDP</a:t>
                      </a:r>
                    </a:p>
                  </a:txBody>
                  <a:tcPr/>
                </a:tc>
                <a:extLst>
                  <a:ext uri="{0D108BD9-81ED-4DB2-BD59-A6C34878D82A}">
                    <a16:rowId xmlns="" xmlns:a16="http://schemas.microsoft.com/office/drawing/2014/main" val="1974468060"/>
                  </a:ext>
                </a:extLst>
              </a:tr>
              <a:tr h="370840">
                <a:tc>
                  <a:txBody>
                    <a:bodyPr/>
                    <a:lstStyle/>
                    <a:p>
                      <a:pPr algn="ctr"/>
                      <a:r>
                        <a:rPr lang="en-US" sz="2000" dirty="0">
                          <a:solidFill>
                            <a:srgbClr val="C00000"/>
                          </a:solidFill>
                        </a:rPr>
                        <a:t>Trump</a:t>
                      </a:r>
                    </a:p>
                    <a:p>
                      <a:pPr algn="ctr"/>
                      <a:r>
                        <a:rPr lang="en-US" sz="2000" dirty="0">
                          <a:solidFill>
                            <a:srgbClr val="C00000"/>
                          </a:solidFill>
                        </a:rPr>
                        <a:t>2019</a:t>
                      </a:r>
                    </a:p>
                  </a:txBody>
                  <a:tcPr/>
                </a:tc>
                <a:tc>
                  <a:txBody>
                    <a:bodyPr/>
                    <a:lstStyle/>
                    <a:p>
                      <a:pPr algn="ctr"/>
                      <a:r>
                        <a:rPr lang="en-US" sz="2000" dirty="0">
                          <a:solidFill>
                            <a:srgbClr val="C00000"/>
                          </a:solidFill>
                        </a:rPr>
                        <a:t>$984</a:t>
                      </a:r>
                    </a:p>
                  </a:txBody>
                  <a:tcPr anchor="ctr"/>
                </a:tc>
                <a:tc>
                  <a:txBody>
                    <a:bodyPr/>
                    <a:lstStyle/>
                    <a:p>
                      <a:pPr algn="ctr"/>
                      <a:r>
                        <a:rPr lang="en-US" sz="2000" dirty="0">
                          <a:solidFill>
                            <a:srgbClr val="C00000"/>
                          </a:solidFill>
                        </a:rPr>
                        <a:t>4.7%</a:t>
                      </a:r>
                    </a:p>
                  </a:txBody>
                  <a:tcPr anchor="ctr"/>
                </a:tc>
                <a:extLst>
                  <a:ext uri="{0D108BD9-81ED-4DB2-BD59-A6C34878D82A}">
                    <a16:rowId xmlns="" xmlns:a16="http://schemas.microsoft.com/office/drawing/2014/main" val="1736033526"/>
                  </a:ext>
                </a:extLst>
              </a:tr>
              <a:tr h="370840">
                <a:tc>
                  <a:txBody>
                    <a:bodyPr/>
                    <a:lstStyle/>
                    <a:p>
                      <a:pPr algn="ctr"/>
                      <a:r>
                        <a:rPr lang="en-US" sz="2000" dirty="0">
                          <a:solidFill>
                            <a:srgbClr val="0070C0"/>
                          </a:solidFill>
                        </a:rPr>
                        <a:t>Obama 2016</a:t>
                      </a:r>
                    </a:p>
                  </a:txBody>
                  <a:tcPr/>
                </a:tc>
                <a:tc>
                  <a:txBody>
                    <a:bodyPr/>
                    <a:lstStyle/>
                    <a:p>
                      <a:pPr algn="ctr"/>
                      <a:r>
                        <a:rPr lang="en-US" sz="2000" dirty="0">
                          <a:solidFill>
                            <a:srgbClr val="0070C0"/>
                          </a:solidFill>
                        </a:rPr>
                        <a:t>$585</a:t>
                      </a:r>
                    </a:p>
                  </a:txBody>
                  <a:tcPr anchor="ctr"/>
                </a:tc>
                <a:tc>
                  <a:txBody>
                    <a:bodyPr/>
                    <a:lstStyle/>
                    <a:p>
                      <a:pPr algn="ctr"/>
                      <a:r>
                        <a:rPr lang="en-US" sz="2000" dirty="0">
                          <a:solidFill>
                            <a:srgbClr val="0070C0"/>
                          </a:solidFill>
                        </a:rPr>
                        <a:t>3.2%</a:t>
                      </a:r>
                    </a:p>
                  </a:txBody>
                  <a:tcPr anchor="ctr"/>
                </a:tc>
                <a:extLst>
                  <a:ext uri="{0D108BD9-81ED-4DB2-BD59-A6C34878D82A}">
                    <a16:rowId xmlns="" xmlns:a16="http://schemas.microsoft.com/office/drawing/2014/main" val="2251615678"/>
                  </a:ext>
                </a:extLst>
              </a:tr>
            </a:tbl>
          </a:graphicData>
        </a:graphic>
      </p:graphicFrame>
      <p:sp>
        <p:nvSpPr>
          <p:cNvPr id="32" name="TextBox 31">
            <a:extLst>
              <a:ext uri="{FF2B5EF4-FFF2-40B4-BE49-F238E27FC236}">
                <a16:creationId xmlns="" xmlns:a16="http://schemas.microsoft.com/office/drawing/2014/main" id="{4B19B0BC-0818-4324-9342-592D08E01F37}"/>
              </a:ext>
            </a:extLst>
          </p:cNvPr>
          <p:cNvSpPr txBox="1"/>
          <p:nvPr/>
        </p:nvSpPr>
        <p:spPr>
          <a:xfrm>
            <a:off x="85666" y="3489400"/>
            <a:ext cx="3848475" cy="400110"/>
          </a:xfrm>
          <a:prstGeom prst="rect">
            <a:avLst/>
          </a:prstGeom>
          <a:noFill/>
        </p:spPr>
        <p:txBody>
          <a:bodyPr wrap="square" rtlCol="0">
            <a:spAutoFit/>
          </a:bodyPr>
          <a:lstStyle/>
          <a:p>
            <a:pPr algn="ctr"/>
            <a:r>
              <a:rPr lang="en-US" sz="2000" b="1" dirty="0"/>
              <a:t>4. Number of Uninsured (Millions)</a:t>
            </a:r>
          </a:p>
        </p:txBody>
      </p:sp>
      <p:sp>
        <p:nvSpPr>
          <p:cNvPr id="44" name="TextBox 43">
            <a:extLst>
              <a:ext uri="{FF2B5EF4-FFF2-40B4-BE49-F238E27FC236}">
                <a16:creationId xmlns="" xmlns:a16="http://schemas.microsoft.com/office/drawing/2014/main" id="{4828A83A-7CCC-4373-B649-F46FC568C316}"/>
              </a:ext>
            </a:extLst>
          </p:cNvPr>
          <p:cNvSpPr txBox="1"/>
          <p:nvPr/>
        </p:nvSpPr>
        <p:spPr>
          <a:xfrm>
            <a:off x="8342535" y="3469733"/>
            <a:ext cx="3678384" cy="400110"/>
          </a:xfrm>
          <a:prstGeom prst="rect">
            <a:avLst/>
          </a:prstGeom>
          <a:noFill/>
        </p:spPr>
        <p:txBody>
          <a:bodyPr wrap="square" rtlCol="0">
            <a:spAutoFit/>
          </a:bodyPr>
          <a:lstStyle/>
          <a:p>
            <a:pPr algn="ctr"/>
            <a:r>
              <a:rPr lang="en-US" sz="2000" b="1" dirty="0"/>
              <a:t>6. Real Wage Growth (Annual %)</a:t>
            </a:r>
          </a:p>
        </p:txBody>
      </p:sp>
      <p:pic>
        <p:nvPicPr>
          <p:cNvPr id="20" name="Picture 19">
            <a:extLst>
              <a:ext uri="{FF2B5EF4-FFF2-40B4-BE49-F238E27FC236}">
                <a16:creationId xmlns="" xmlns:a16="http://schemas.microsoft.com/office/drawing/2014/main" id="{8C26CA9A-D5C7-449D-9482-F340BCE6F81E}"/>
              </a:ext>
            </a:extLst>
          </p:cNvPr>
          <p:cNvPicPr>
            <a:picLocks noChangeAspect="1"/>
          </p:cNvPicPr>
          <p:nvPr/>
        </p:nvPicPr>
        <p:blipFill>
          <a:blip r:embed="rId2"/>
          <a:stretch>
            <a:fillRect/>
          </a:stretch>
        </p:blipFill>
        <p:spPr>
          <a:xfrm>
            <a:off x="4318198" y="4291976"/>
            <a:ext cx="3681850" cy="2252267"/>
          </a:xfrm>
          <a:prstGeom prst="rect">
            <a:avLst/>
          </a:prstGeom>
        </p:spPr>
      </p:pic>
      <p:sp>
        <p:nvSpPr>
          <p:cNvPr id="21" name="TextBox 20">
            <a:extLst>
              <a:ext uri="{FF2B5EF4-FFF2-40B4-BE49-F238E27FC236}">
                <a16:creationId xmlns="" xmlns:a16="http://schemas.microsoft.com/office/drawing/2014/main" id="{A4EA807B-BF2F-4DD8-AFA1-CEE38391D5D0}"/>
              </a:ext>
            </a:extLst>
          </p:cNvPr>
          <p:cNvSpPr txBox="1"/>
          <p:nvPr/>
        </p:nvSpPr>
        <p:spPr>
          <a:xfrm>
            <a:off x="4139483" y="4408096"/>
            <a:ext cx="627416" cy="276999"/>
          </a:xfrm>
          <a:prstGeom prst="rect">
            <a:avLst/>
          </a:prstGeom>
          <a:noFill/>
        </p:spPr>
        <p:txBody>
          <a:bodyPr wrap="none" rtlCol="0">
            <a:spAutoFit/>
          </a:bodyPr>
          <a:lstStyle/>
          <a:p>
            <a:r>
              <a:rPr lang="en-US" sz="1200" dirty="0"/>
              <a:t>Clinton</a:t>
            </a:r>
          </a:p>
        </p:txBody>
      </p:sp>
      <p:sp>
        <p:nvSpPr>
          <p:cNvPr id="46" name="TextBox 45">
            <a:extLst>
              <a:ext uri="{FF2B5EF4-FFF2-40B4-BE49-F238E27FC236}">
                <a16:creationId xmlns="" xmlns:a16="http://schemas.microsoft.com/office/drawing/2014/main" id="{E4F170BF-157E-478C-AF7C-AEB2379D0E6C}"/>
              </a:ext>
            </a:extLst>
          </p:cNvPr>
          <p:cNvSpPr txBox="1"/>
          <p:nvPr/>
        </p:nvSpPr>
        <p:spPr>
          <a:xfrm>
            <a:off x="4139483" y="4771893"/>
            <a:ext cx="638316" cy="276999"/>
          </a:xfrm>
          <a:prstGeom prst="rect">
            <a:avLst/>
          </a:prstGeom>
          <a:noFill/>
        </p:spPr>
        <p:txBody>
          <a:bodyPr wrap="none" rtlCol="0">
            <a:spAutoFit/>
          </a:bodyPr>
          <a:lstStyle/>
          <a:p>
            <a:r>
              <a:rPr lang="en-US" sz="1200" dirty="0"/>
              <a:t>Obama</a:t>
            </a:r>
          </a:p>
        </p:txBody>
      </p:sp>
      <p:sp>
        <p:nvSpPr>
          <p:cNvPr id="47" name="TextBox 46">
            <a:extLst>
              <a:ext uri="{FF2B5EF4-FFF2-40B4-BE49-F238E27FC236}">
                <a16:creationId xmlns="" xmlns:a16="http://schemas.microsoft.com/office/drawing/2014/main" id="{80A5EFF7-55AF-46A7-AE86-58C76E8EFFD9}"/>
              </a:ext>
            </a:extLst>
          </p:cNvPr>
          <p:cNvSpPr txBox="1"/>
          <p:nvPr/>
        </p:nvSpPr>
        <p:spPr>
          <a:xfrm>
            <a:off x="4139483" y="5135690"/>
            <a:ext cx="587084" cy="276999"/>
          </a:xfrm>
          <a:prstGeom prst="rect">
            <a:avLst/>
          </a:prstGeom>
          <a:noFill/>
        </p:spPr>
        <p:txBody>
          <a:bodyPr wrap="none" rtlCol="0">
            <a:spAutoFit/>
          </a:bodyPr>
          <a:lstStyle/>
          <a:p>
            <a:r>
              <a:rPr lang="en-US" sz="1200" dirty="0"/>
              <a:t>Trump</a:t>
            </a:r>
          </a:p>
        </p:txBody>
      </p:sp>
      <p:sp>
        <p:nvSpPr>
          <p:cNvPr id="48" name="TextBox 47">
            <a:extLst>
              <a:ext uri="{FF2B5EF4-FFF2-40B4-BE49-F238E27FC236}">
                <a16:creationId xmlns="" xmlns:a16="http://schemas.microsoft.com/office/drawing/2014/main" id="{6C7C4F9F-704C-4695-8850-2008E9D99417}"/>
              </a:ext>
            </a:extLst>
          </p:cNvPr>
          <p:cNvSpPr txBox="1"/>
          <p:nvPr/>
        </p:nvSpPr>
        <p:spPr>
          <a:xfrm>
            <a:off x="4139483" y="5499487"/>
            <a:ext cx="670953" cy="276999"/>
          </a:xfrm>
          <a:prstGeom prst="rect">
            <a:avLst/>
          </a:prstGeom>
          <a:noFill/>
        </p:spPr>
        <p:txBody>
          <a:bodyPr wrap="none" rtlCol="0">
            <a:spAutoFit/>
          </a:bodyPr>
          <a:lstStyle/>
          <a:p>
            <a:r>
              <a:rPr lang="en-US" sz="1200" dirty="0"/>
              <a:t>Bush Sr.</a:t>
            </a:r>
          </a:p>
        </p:txBody>
      </p:sp>
      <p:sp>
        <p:nvSpPr>
          <p:cNvPr id="49" name="TextBox 48">
            <a:extLst>
              <a:ext uri="{FF2B5EF4-FFF2-40B4-BE49-F238E27FC236}">
                <a16:creationId xmlns="" xmlns:a16="http://schemas.microsoft.com/office/drawing/2014/main" id="{35FC19EA-EFD6-477E-92C4-2B43EE76316E}"/>
              </a:ext>
            </a:extLst>
          </p:cNvPr>
          <p:cNvSpPr txBox="1"/>
          <p:nvPr/>
        </p:nvSpPr>
        <p:spPr>
          <a:xfrm>
            <a:off x="4139483" y="5863282"/>
            <a:ext cx="639149" cy="276999"/>
          </a:xfrm>
          <a:prstGeom prst="rect">
            <a:avLst/>
          </a:prstGeom>
          <a:noFill/>
        </p:spPr>
        <p:txBody>
          <a:bodyPr wrap="none" rtlCol="0">
            <a:spAutoFit/>
          </a:bodyPr>
          <a:lstStyle/>
          <a:p>
            <a:r>
              <a:rPr lang="en-US" sz="1200" dirty="0"/>
              <a:t>Reagan</a:t>
            </a:r>
          </a:p>
        </p:txBody>
      </p:sp>
      <p:sp>
        <p:nvSpPr>
          <p:cNvPr id="50" name="TextBox 49">
            <a:extLst>
              <a:ext uri="{FF2B5EF4-FFF2-40B4-BE49-F238E27FC236}">
                <a16:creationId xmlns="" xmlns:a16="http://schemas.microsoft.com/office/drawing/2014/main" id="{9BEFFD31-CE43-4259-B4AD-DC46341BD172}"/>
              </a:ext>
            </a:extLst>
          </p:cNvPr>
          <p:cNvSpPr txBox="1"/>
          <p:nvPr/>
        </p:nvSpPr>
        <p:spPr>
          <a:xfrm>
            <a:off x="4920426" y="6241972"/>
            <a:ext cx="650114" cy="276999"/>
          </a:xfrm>
          <a:prstGeom prst="rect">
            <a:avLst/>
          </a:prstGeom>
          <a:noFill/>
        </p:spPr>
        <p:txBody>
          <a:bodyPr wrap="none" rtlCol="0">
            <a:spAutoFit/>
          </a:bodyPr>
          <a:lstStyle/>
          <a:p>
            <a:r>
              <a:rPr lang="en-US" sz="1200" dirty="0"/>
              <a:t>Bush Jr.</a:t>
            </a:r>
          </a:p>
        </p:txBody>
      </p:sp>
      <p:cxnSp>
        <p:nvCxnSpPr>
          <p:cNvPr id="34" name="Straight Connector 33">
            <a:extLst>
              <a:ext uri="{FF2B5EF4-FFF2-40B4-BE49-F238E27FC236}">
                <a16:creationId xmlns="" xmlns:a16="http://schemas.microsoft.com/office/drawing/2014/main" id="{10993D92-6693-434E-96B2-EB6027961B19}"/>
              </a:ext>
            </a:extLst>
          </p:cNvPr>
          <p:cNvCxnSpPr/>
          <p:nvPr/>
        </p:nvCxnSpPr>
        <p:spPr>
          <a:xfrm>
            <a:off x="4875694" y="4283350"/>
            <a:ext cx="0" cy="22522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 xmlns:a16="http://schemas.microsoft.com/office/drawing/2014/main" id="{6AAE25D0-BD6D-45FA-A396-D45CBF4F8F28}"/>
              </a:ext>
            </a:extLst>
          </p:cNvPr>
          <p:cNvPicPr>
            <a:picLocks noChangeAspect="1"/>
          </p:cNvPicPr>
          <p:nvPr/>
        </p:nvPicPr>
        <p:blipFill>
          <a:blip r:embed="rId3"/>
          <a:stretch>
            <a:fillRect/>
          </a:stretch>
        </p:blipFill>
        <p:spPr>
          <a:xfrm>
            <a:off x="8673106" y="3897318"/>
            <a:ext cx="3174743" cy="2638061"/>
          </a:xfrm>
          <a:prstGeom prst="rect">
            <a:avLst/>
          </a:prstGeom>
        </p:spPr>
      </p:pic>
      <p:sp>
        <p:nvSpPr>
          <p:cNvPr id="29" name="TextBox 28">
            <a:extLst>
              <a:ext uri="{FF2B5EF4-FFF2-40B4-BE49-F238E27FC236}">
                <a16:creationId xmlns="" xmlns:a16="http://schemas.microsoft.com/office/drawing/2014/main" id="{146FAC23-3600-4394-A41E-56273AF2791B}"/>
              </a:ext>
            </a:extLst>
          </p:cNvPr>
          <p:cNvSpPr txBox="1"/>
          <p:nvPr/>
        </p:nvSpPr>
        <p:spPr>
          <a:xfrm>
            <a:off x="5125623" y="347277"/>
            <a:ext cx="2191626" cy="246221"/>
          </a:xfrm>
          <a:prstGeom prst="rect">
            <a:avLst/>
          </a:prstGeom>
          <a:noFill/>
        </p:spPr>
        <p:txBody>
          <a:bodyPr wrap="none" rtlCol="0">
            <a:spAutoFit/>
          </a:bodyPr>
          <a:lstStyle/>
          <a:p>
            <a:r>
              <a:rPr lang="en-US" sz="1000" dirty="0"/>
              <a:t>Source:  U.S. Bureau of Labor Statistics</a:t>
            </a:r>
          </a:p>
        </p:txBody>
      </p:sp>
      <p:sp>
        <p:nvSpPr>
          <p:cNvPr id="30" name="TextBox 29">
            <a:extLst>
              <a:ext uri="{FF2B5EF4-FFF2-40B4-BE49-F238E27FC236}">
                <a16:creationId xmlns="" xmlns:a16="http://schemas.microsoft.com/office/drawing/2014/main" id="{E73FCC7A-A42A-4A30-880A-04FDE19F4488}"/>
              </a:ext>
            </a:extLst>
          </p:cNvPr>
          <p:cNvSpPr txBox="1"/>
          <p:nvPr/>
        </p:nvSpPr>
        <p:spPr>
          <a:xfrm>
            <a:off x="9210349" y="2682285"/>
            <a:ext cx="2100255" cy="246221"/>
          </a:xfrm>
          <a:prstGeom prst="rect">
            <a:avLst/>
          </a:prstGeom>
          <a:noFill/>
        </p:spPr>
        <p:txBody>
          <a:bodyPr wrap="none" rtlCol="0">
            <a:spAutoFit/>
          </a:bodyPr>
          <a:lstStyle/>
          <a:p>
            <a:r>
              <a:rPr lang="en-US" sz="1000" dirty="0"/>
              <a:t>Source:  Congressional Budget Office</a:t>
            </a:r>
          </a:p>
        </p:txBody>
      </p:sp>
      <p:sp>
        <p:nvSpPr>
          <p:cNvPr id="31" name="TextBox 30">
            <a:extLst>
              <a:ext uri="{FF2B5EF4-FFF2-40B4-BE49-F238E27FC236}">
                <a16:creationId xmlns="" xmlns:a16="http://schemas.microsoft.com/office/drawing/2014/main" id="{64A05AE6-9219-44FB-A649-6A046D7C5B65}"/>
              </a:ext>
            </a:extLst>
          </p:cNvPr>
          <p:cNvSpPr txBox="1"/>
          <p:nvPr/>
        </p:nvSpPr>
        <p:spPr>
          <a:xfrm>
            <a:off x="8948682" y="6590039"/>
            <a:ext cx="2646878" cy="246221"/>
          </a:xfrm>
          <a:prstGeom prst="rect">
            <a:avLst/>
          </a:prstGeom>
          <a:noFill/>
        </p:spPr>
        <p:txBody>
          <a:bodyPr wrap="none" rtlCol="0">
            <a:spAutoFit/>
          </a:bodyPr>
          <a:lstStyle/>
          <a:p>
            <a:r>
              <a:rPr lang="en-US" sz="1000" dirty="0"/>
              <a:t>Source:  Federal Reserve Economic Data (FRED)</a:t>
            </a:r>
          </a:p>
        </p:txBody>
      </p:sp>
      <p:sp>
        <p:nvSpPr>
          <p:cNvPr id="33" name="TextBox 32">
            <a:extLst>
              <a:ext uri="{FF2B5EF4-FFF2-40B4-BE49-F238E27FC236}">
                <a16:creationId xmlns="" xmlns:a16="http://schemas.microsoft.com/office/drawing/2014/main" id="{75EA1107-2A0D-4294-BABD-C1DEB3BCD99B}"/>
              </a:ext>
            </a:extLst>
          </p:cNvPr>
          <p:cNvSpPr txBox="1"/>
          <p:nvPr/>
        </p:nvSpPr>
        <p:spPr>
          <a:xfrm>
            <a:off x="5245483" y="6590039"/>
            <a:ext cx="1515158" cy="246221"/>
          </a:xfrm>
          <a:prstGeom prst="rect">
            <a:avLst/>
          </a:prstGeom>
          <a:noFill/>
        </p:spPr>
        <p:txBody>
          <a:bodyPr wrap="none" rtlCol="0">
            <a:spAutoFit/>
          </a:bodyPr>
          <a:lstStyle/>
          <a:p>
            <a:r>
              <a:rPr lang="en-US" sz="1000" dirty="0"/>
              <a:t>Source:  Washington Post</a:t>
            </a:r>
          </a:p>
        </p:txBody>
      </p:sp>
      <p:sp>
        <p:nvSpPr>
          <p:cNvPr id="35" name="TextBox 34">
            <a:extLst>
              <a:ext uri="{FF2B5EF4-FFF2-40B4-BE49-F238E27FC236}">
                <a16:creationId xmlns="" xmlns:a16="http://schemas.microsoft.com/office/drawing/2014/main" id="{481731BE-A85B-4313-8655-0C764A8E46E9}"/>
              </a:ext>
            </a:extLst>
          </p:cNvPr>
          <p:cNvSpPr txBox="1"/>
          <p:nvPr/>
        </p:nvSpPr>
        <p:spPr>
          <a:xfrm>
            <a:off x="511508" y="6590039"/>
            <a:ext cx="3300904" cy="246221"/>
          </a:xfrm>
          <a:prstGeom prst="rect">
            <a:avLst/>
          </a:prstGeom>
          <a:noFill/>
        </p:spPr>
        <p:txBody>
          <a:bodyPr wrap="none" rtlCol="0">
            <a:spAutoFit/>
          </a:bodyPr>
          <a:lstStyle/>
          <a:p>
            <a:r>
              <a:rPr lang="en-US" sz="1000" dirty="0"/>
              <a:t>Source:  U.S. Centers for Disease Control &amp; Prevention (CDC)</a:t>
            </a:r>
          </a:p>
        </p:txBody>
      </p:sp>
      <p:cxnSp>
        <p:nvCxnSpPr>
          <p:cNvPr id="36" name="Straight Connector 35">
            <a:extLst>
              <a:ext uri="{FF2B5EF4-FFF2-40B4-BE49-F238E27FC236}">
                <a16:creationId xmlns="" xmlns:a16="http://schemas.microsoft.com/office/drawing/2014/main" id="{DE84B060-C408-49FD-86BF-FBA6973E88AA}"/>
              </a:ext>
            </a:extLst>
          </p:cNvPr>
          <p:cNvCxnSpPr>
            <a:cxnSpLocks/>
          </p:cNvCxnSpPr>
          <p:nvPr/>
        </p:nvCxnSpPr>
        <p:spPr>
          <a:xfrm>
            <a:off x="8673106" y="5871908"/>
            <a:ext cx="31747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 xmlns:a16="http://schemas.microsoft.com/office/drawing/2014/main" id="{B7EFAAE4-CD32-44FD-A5D0-BC391BE2B9BA}"/>
              </a:ext>
            </a:extLst>
          </p:cNvPr>
          <p:cNvPicPr>
            <a:picLocks noChangeAspect="1"/>
          </p:cNvPicPr>
          <p:nvPr/>
        </p:nvPicPr>
        <p:blipFill>
          <a:blip r:embed="rId4"/>
          <a:stretch>
            <a:fillRect/>
          </a:stretch>
        </p:blipFill>
        <p:spPr>
          <a:xfrm>
            <a:off x="568691" y="870843"/>
            <a:ext cx="2778609" cy="2267982"/>
          </a:xfrm>
          <a:prstGeom prst="rect">
            <a:avLst/>
          </a:prstGeom>
        </p:spPr>
      </p:pic>
      <p:pic>
        <p:nvPicPr>
          <p:cNvPr id="9" name="Picture 8">
            <a:extLst>
              <a:ext uri="{FF2B5EF4-FFF2-40B4-BE49-F238E27FC236}">
                <a16:creationId xmlns="" xmlns:a16="http://schemas.microsoft.com/office/drawing/2014/main" id="{AF8E3EB5-2B44-4702-8B24-F6EBB73137B0}"/>
              </a:ext>
            </a:extLst>
          </p:cNvPr>
          <p:cNvPicPr>
            <a:picLocks noChangeAspect="1"/>
          </p:cNvPicPr>
          <p:nvPr/>
        </p:nvPicPr>
        <p:blipFill>
          <a:blip r:embed="rId5"/>
          <a:stretch>
            <a:fillRect/>
          </a:stretch>
        </p:blipFill>
        <p:spPr>
          <a:xfrm>
            <a:off x="4162564" y="554060"/>
            <a:ext cx="3856890" cy="2809942"/>
          </a:xfrm>
          <a:prstGeom prst="rect">
            <a:avLst/>
          </a:prstGeom>
        </p:spPr>
      </p:pic>
      <p:sp>
        <p:nvSpPr>
          <p:cNvPr id="2" name="TextBox 1">
            <a:extLst>
              <a:ext uri="{FF2B5EF4-FFF2-40B4-BE49-F238E27FC236}">
                <a16:creationId xmlns="" xmlns:a16="http://schemas.microsoft.com/office/drawing/2014/main" id="{BE05A38C-E09F-4B9C-BA97-6DD7D015D58D}"/>
              </a:ext>
            </a:extLst>
          </p:cNvPr>
          <p:cNvSpPr txBox="1"/>
          <p:nvPr/>
        </p:nvSpPr>
        <p:spPr>
          <a:xfrm>
            <a:off x="862183" y="3185191"/>
            <a:ext cx="2191626" cy="246221"/>
          </a:xfrm>
          <a:prstGeom prst="rect">
            <a:avLst/>
          </a:prstGeom>
          <a:noFill/>
        </p:spPr>
        <p:txBody>
          <a:bodyPr wrap="none" rtlCol="0">
            <a:spAutoFit/>
          </a:bodyPr>
          <a:lstStyle/>
          <a:p>
            <a:r>
              <a:rPr lang="en-US" sz="1000" dirty="0"/>
              <a:t>Source:  U.S. Bureau of Labor Statistics</a:t>
            </a:r>
          </a:p>
        </p:txBody>
      </p:sp>
      <p:sp>
        <p:nvSpPr>
          <p:cNvPr id="22" name="TextBox 21">
            <a:extLst>
              <a:ext uri="{FF2B5EF4-FFF2-40B4-BE49-F238E27FC236}">
                <a16:creationId xmlns="" xmlns:a16="http://schemas.microsoft.com/office/drawing/2014/main" id="{E04E09DB-446D-4EF5-A0FF-EDCFE7EEBA11}"/>
              </a:ext>
            </a:extLst>
          </p:cNvPr>
          <p:cNvSpPr txBox="1"/>
          <p:nvPr/>
        </p:nvSpPr>
        <p:spPr>
          <a:xfrm>
            <a:off x="5220512" y="2135863"/>
            <a:ext cx="949379" cy="338554"/>
          </a:xfrm>
          <a:prstGeom prst="rect">
            <a:avLst/>
          </a:prstGeom>
          <a:noFill/>
        </p:spPr>
        <p:txBody>
          <a:bodyPr wrap="square" rtlCol="0">
            <a:spAutoFit/>
          </a:bodyPr>
          <a:lstStyle/>
          <a:p>
            <a:r>
              <a:rPr lang="en-US" sz="1600" dirty="0">
                <a:solidFill>
                  <a:schemeClr val="bg1"/>
                </a:solidFill>
              </a:rPr>
              <a:t>Obama</a:t>
            </a:r>
          </a:p>
        </p:txBody>
      </p:sp>
      <p:sp>
        <p:nvSpPr>
          <p:cNvPr id="25" name="TextBox 24">
            <a:extLst>
              <a:ext uri="{FF2B5EF4-FFF2-40B4-BE49-F238E27FC236}">
                <a16:creationId xmlns="" xmlns:a16="http://schemas.microsoft.com/office/drawing/2014/main" id="{DCB4AC50-9C83-47E0-8ACE-ABD3EC19C125}"/>
              </a:ext>
            </a:extLst>
          </p:cNvPr>
          <p:cNvSpPr txBox="1"/>
          <p:nvPr/>
        </p:nvSpPr>
        <p:spPr>
          <a:xfrm>
            <a:off x="6714573" y="2450293"/>
            <a:ext cx="1393371" cy="338554"/>
          </a:xfrm>
          <a:prstGeom prst="rect">
            <a:avLst/>
          </a:prstGeom>
          <a:noFill/>
        </p:spPr>
        <p:txBody>
          <a:bodyPr wrap="square" rtlCol="0">
            <a:spAutoFit/>
          </a:bodyPr>
          <a:lstStyle/>
          <a:p>
            <a:pPr algn="ctr"/>
            <a:r>
              <a:rPr lang="en-US" sz="1600" dirty="0">
                <a:solidFill>
                  <a:schemeClr val="bg1"/>
                </a:solidFill>
              </a:rPr>
              <a:t>Trump</a:t>
            </a:r>
          </a:p>
        </p:txBody>
      </p:sp>
      <p:cxnSp>
        <p:nvCxnSpPr>
          <p:cNvPr id="40" name="Straight Connector 39">
            <a:extLst>
              <a:ext uri="{FF2B5EF4-FFF2-40B4-BE49-F238E27FC236}">
                <a16:creationId xmlns="" xmlns:a16="http://schemas.microsoft.com/office/drawing/2014/main" id="{5C1F8E82-02DF-4BCC-A156-A9F5910A19D4}"/>
              </a:ext>
            </a:extLst>
          </p:cNvPr>
          <p:cNvCxnSpPr>
            <a:cxnSpLocks/>
          </p:cNvCxnSpPr>
          <p:nvPr/>
        </p:nvCxnSpPr>
        <p:spPr>
          <a:xfrm>
            <a:off x="346595" y="2745737"/>
            <a:ext cx="31747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9E79E90F-7568-45DF-8ACE-016D23C3601A}"/>
              </a:ext>
            </a:extLst>
          </p:cNvPr>
          <p:cNvCxnSpPr>
            <a:cxnSpLocks/>
          </p:cNvCxnSpPr>
          <p:nvPr/>
        </p:nvCxnSpPr>
        <p:spPr>
          <a:xfrm>
            <a:off x="6915281" y="1999150"/>
            <a:ext cx="0" cy="11396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TextBox 37">
            <a:extLst>
              <a:ext uri="{FF2B5EF4-FFF2-40B4-BE49-F238E27FC236}">
                <a16:creationId xmlns="" xmlns:a16="http://schemas.microsoft.com/office/drawing/2014/main" id="{7C94D1CD-14A3-4163-90F0-784B3BCF0E6B}"/>
              </a:ext>
            </a:extLst>
          </p:cNvPr>
          <p:cNvSpPr txBox="1"/>
          <p:nvPr/>
        </p:nvSpPr>
        <p:spPr>
          <a:xfrm>
            <a:off x="3997288" y="3462978"/>
            <a:ext cx="4197424"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t>5. Cumulative Stock Market Return % S&amp;P 500 Through Year 3</a:t>
            </a:r>
          </a:p>
        </p:txBody>
      </p:sp>
      <p:pic>
        <p:nvPicPr>
          <p:cNvPr id="4" name="Picture 3">
            <a:extLst>
              <a:ext uri="{FF2B5EF4-FFF2-40B4-BE49-F238E27FC236}">
                <a16:creationId xmlns="" xmlns:a16="http://schemas.microsoft.com/office/drawing/2014/main" id="{728AB3AD-EE5E-4490-AFAB-EF6925ED8D1D}"/>
              </a:ext>
            </a:extLst>
          </p:cNvPr>
          <p:cNvPicPr>
            <a:picLocks noChangeAspect="1"/>
          </p:cNvPicPr>
          <p:nvPr/>
        </p:nvPicPr>
        <p:blipFill>
          <a:blip r:embed="rId6"/>
          <a:stretch>
            <a:fillRect/>
          </a:stretch>
        </p:blipFill>
        <p:spPr>
          <a:xfrm>
            <a:off x="77662" y="3998294"/>
            <a:ext cx="3849305" cy="2385253"/>
          </a:xfrm>
          <a:prstGeom prst="rect">
            <a:avLst/>
          </a:prstGeom>
        </p:spPr>
      </p:pic>
      <p:sp>
        <p:nvSpPr>
          <p:cNvPr id="42" name="TextBox 41">
            <a:extLst>
              <a:ext uri="{FF2B5EF4-FFF2-40B4-BE49-F238E27FC236}">
                <a16:creationId xmlns="" xmlns:a16="http://schemas.microsoft.com/office/drawing/2014/main" id="{57B23EC8-5760-4CCA-981E-095EF4562931}"/>
              </a:ext>
            </a:extLst>
          </p:cNvPr>
          <p:cNvSpPr txBox="1"/>
          <p:nvPr/>
        </p:nvSpPr>
        <p:spPr>
          <a:xfrm>
            <a:off x="1568528" y="5341398"/>
            <a:ext cx="593432" cy="369332"/>
          </a:xfrm>
          <a:prstGeom prst="rect">
            <a:avLst/>
          </a:prstGeom>
          <a:noFill/>
        </p:spPr>
        <p:txBody>
          <a:bodyPr wrap="none" rtlCol="0">
            <a:spAutoFit/>
          </a:bodyPr>
          <a:lstStyle/>
          <a:p>
            <a:r>
              <a:rPr lang="en-US" dirty="0">
                <a:solidFill>
                  <a:srgbClr val="0070C0"/>
                </a:solidFill>
              </a:rPr>
              <a:t>28.2</a:t>
            </a:r>
          </a:p>
        </p:txBody>
      </p:sp>
      <p:sp>
        <p:nvSpPr>
          <p:cNvPr id="43" name="TextBox 42">
            <a:extLst>
              <a:ext uri="{FF2B5EF4-FFF2-40B4-BE49-F238E27FC236}">
                <a16:creationId xmlns="" xmlns:a16="http://schemas.microsoft.com/office/drawing/2014/main" id="{A00376E2-75D5-4C1C-A781-5116EB87DD80}"/>
              </a:ext>
            </a:extLst>
          </p:cNvPr>
          <p:cNvSpPr txBox="1"/>
          <p:nvPr/>
        </p:nvSpPr>
        <p:spPr>
          <a:xfrm>
            <a:off x="3196449" y="4541060"/>
            <a:ext cx="593432" cy="369332"/>
          </a:xfrm>
          <a:prstGeom prst="rect">
            <a:avLst/>
          </a:prstGeom>
          <a:noFill/>
        </p:spPr>
        <p:txBody>
          <a:bodyPr wrap="none" rtlCol="0">
            <a:spAutoFit/>
          </a:bodyPr>
          <a:lstStyle/>
          <a:p>
            <a:r>
              <a:rPr lang="en-US" dirty="0">
                <a:solidFill>
                  <a:srgbClr val="C00000"/>
                </a:solidFill>
              </a:rPr>
              <a:t>32.8</a:t>
            </a:r>
          </a:p>
        </p:txBody>
      </p:sp>
    </p:spTree>
    <p:extLst>
      <p:ext uri="{BB962C8B-B14F-4D97-AF65-F5344CB8AC3E}">
        <p14:creationId xmlns:p14="http://schemas.microsoft.com/office/powerpoint/2010/main" val="1548699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Topics</a:t>
            </a:r>
          </a:p>
        </p:txBody>
      </p:sp>
      <p:sp>
        <p:nvSpPr>
          <p:cNvPr id="7" name="Slide Number Placeholder 6">
            <a:extLst>
              <a:ext uri="{FF2B5EF4-FFF2-40B4-BE49-F238E27FC236}">
                <a16:creationId xmlns="" xmlns:a16="http://schemas.microsoft.com/office/drawing/2014/main" id="{E3423A7F-8965-431F-9689-900AEFD543BF}"/>
              </a:ext>
            </a:extLst>
          </p:cNvPr>
          <p:cNvSpPr>
            <a:spLocks noGrp="1"/>
          </p:cNvSpPr>
          <p:nvPr>
            <p:ph type="sldNum" sz="quarter" idx="12"/>
          </p:nvPr>
        </p:nvSpPr>
        <p:spPr>
          <a:xfrm>
            <a:off x="9457426" y="6483081"/>
            <a:ext cx="2743200" cy="365125"/>
          </a:xfrm>
        </p:spPr>
        <p:txBody>
          <a:bodyPr/>
          <a:lstStyle/>
          <a:p>
            <a:fld id="{A5ABBA13-5101-492E-8EF0-2A135518BDD4}" type="slidenum">
              <a:rPr lang="en-US" smtClean="0"/>
              <a:t>3</a:t>
            </a:fld>
            <a:endParaRPr lang="en-US" dirty="0"/>
          </a:p>
        </p:txBody>
      </p:sp>
      <p:sp>
        <p:nvSpPr>
          <p:cNvPr id="3" name="TextBox 2">
            <a:extLst>
              <a:ext uri="{FF2B5EF4-FFF2-40B4-BE49-F238E27FC236}">
                <a16:creationId xmlns="" xmlns:a16="http://schemas.microsoft.com/office/drawing/2014/main" id="{E3B09FF8-1C83-4FA6-9D53-962F552B2489}"/>
              </a:ext>
            </a:extLst>
          </p:cNvPr>
          <p:cNvSpPr txBox="1"/>
          <p:nvPr/>
        </p:nvSpPr>
        <p:spPr>
          <a:xfrm>
            <a:off x="526212" y="942387"/>
            <a:ext cx="3585084" cy="5632311"/>
          </a:xfrm>
          <a:prstGeom prst="rect">
            <a:avLst/>
          </a:prstGeom>
          <a:noFill/>
        </p:spPr>
        <p:txBody>
          <a:bodyPr wrap="none" rtlCol="0">
            <a:spAutoFit/>
          </a:bodyPr>
          <a:lstStyle/>
          <a:p>
            <a:pPr marL="342900" indent="-342900">
              <a:buAutoNum type="arabicPeriod"/>
            </a:pPr>
            <a:r>
              <a:rPr lang="en-US" sz="2400" dirty="0"/>
              <a:t>Labor Market </a:t>
            </a:r>
          </a:p>
          <a:p>
            <a:pPr marL="342900" indent="-342900">
              <a:buAutoNum type="arabicPeriod"/>
            </a:pPr>
            <a:endParaRPr lang="en-US" sz="2400" dirty="0"/>
          </a:p>
          <a:p>
            <a:pPr marL="342900" indent="-342900">
              <a:buFontTx/>
              <a:buAutoNum type="arabicPeriod"/>
            </a:pPr>
            <a:r>
              <a:rPr lang="en-US" sz="2400" dirty="0"/>
              <a:t>Economic Statistics</a:t>
            </a:r>
          </a:p>
          <a:p>
            <a:pPr marL="342900" indent="-342900">
              <a:buFontTx/>
              <a:buAutoNum type="arabicPeriod"/>
            </a:pPr>
            <a:endParaRPr lang="en-US" sz="2400" dirty="0"/>
          </a:p>
          <a:p>
            <a:pPr marL="342900" indent="-342900">
              <a:buAutoNum type="arabicPeriod"/>
            </a:pPr>
            <a:r>
              <a:rPr lang="en-US" sz="2400" dirty="0"/>
              <a:t>Budget Deficit &amp; Debt</a:t>
            </a:r>
          </a:p>
          <a:p>
            <a:pPr marL="342900" indent="-342900">
              <a:buAutoNum type="arabicPeriod"/>
            </a:pPr>
            <a:endParaRPr lang="en-US" sz="2400" dirty="0"/>
          </a:p>
          <a:p>
            <a:pPr marL="342900" indent="-342900">
              <a:buAutoNum type="arabicPeriod"/>
            </a:pPr>
            <a:r>
              <a:rPr lang="en-US" sz="2400" dirty="0"/>
              <a:t>Illinois Fair Tax</a:t>
            </a:r>
          </a:p>
          <a:p>
            <a:pPr marL="342900" indent="-342900">
              <a:buAutoNum type="arabicPeriod"/>
            </a:pPr>
            <a:endParaRPr lang="en-US" sz="2400" dirty="0"/>
          </a:p>
          <a:p>
            <a:pPr marL="342900" indent="-342900">
              <a:buAutoNum type="arabicPeriod"/>
            </a:pPr>
            <a:r>
              <a:rPr lang="en-US" sz="2400" dirty="0"/>
              <a:t>Job Growth by President</a:t>
            </a:r>
          </a:p>
          <a:p>
            <a:pPr marL="342900" indent="-342900">
              <a:buAutoNum type="arabicPeriod"/>
            </a:pPr>
            <a:endParaRPr lang="en-US" sz="2400" dirty="0"/>
          </a:p>
          <a:p>
            <a:pPr marL="342900" indent="-342900">
              <a:buAutoNum type="arabicPeriod"/>
            </a:pPr>
            <a:r>
              <a:rPr lang="en-US" sz="2400" dirty="0"/>
              <a:t>Inequality</a:t>
            </a:r>
          </a:p>
          <a:p>
            <a:pPr marL="342900" indent="-342900">
              <a:buAutoNum type="arabicPeriod"/>
            </a:pPr>
            <a:endParaRPr lang="en-US" sz="2400" dirty="0"/>
          </a:p>
          <a:p>
            <a:pPr marL="342900" indent="-342900">
              <a:buAutoNum type="arabicPeriod"/>
            </a:pPr>
            <a:r>
              <a:rPr lang="en-US" sz="2400" dirty="0"/>
              <a:t>Biden’s Plans</a:t>
            </a:r>
          </a:p>
          <a:p>
            <a:pPr marL="342900" indent="-342900">
              <a:buAutoNum type="arabicPeriod"/>
            </a:pPr>
            <a:endParaRPr lang="en-US" sz="2400" dirty="0"/>
          </a:p>
          <a:p>
            <a:pPr marL="342900" indent="-342900">
              <a:buAutoNum type="arabicPeriod"/>
            </a:pPr>
            <a:r>
              <a:rPr lang="en-US" sz="2400" dirty="0"/>
              <a:t>Take Action</a:t>
            </a:r>
          </a:p>
        </p:txBody>
      </p:sp>
      <p:sp>
        <p:nvSpPr>
          <p:cNvPr id="6" name="Rectangle 5">
            <a:extLst>
              <a:ext uri="{FF2B5EF4-FFF2-40B4-BE49-F238E27FC236}">
                <a16:creationId xmlns="" xmlns:a16="http://schemas.microsoft.com/office/drawing/2014/main" id="{11CDCF25-CAA8-42A7-A9CB-D7A2C6539EF1}"/>
              </a:ext>
            </a:extLst>
          </p:cNvPr>
          <p:cNvSpPr/>
          <p:nvPr/>
        </p:nvSpPr>
        <p:spPr>
          <a:xfrm>
            <a:off x="457200" y="958654"/>
            <a:ext cx="5900468" cy="4399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802353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Topics</a:t>
            </a:r>
          </a:p>
        </p:txBody>
      </p:sp>
      <p:sp>
        <p:nvSpPr>
          <p:cNvPr id="7" name="Slide Number Placeholder 6">
            <a:extLst>
              <a:ext uri="{FF2B5EF4-FFF2-40B4-BE49-F238E27FC236}">
                <a16:creationId xmlns="" xmlns:a16="http://schemas.microsoft.com/office/drawing/2014/main" id="{E3423A7F-8965-431F-9689-900AEFD543BF}"/>
              </a:ext>
            </a:extLst>
          </p:cNvPr>
          <p:cNvSpPr>
            <a:spLocks noGrp="1"/>
          </p:cNvSpPr>
          <p:nvPr>
            <p:ph type="sldNum" sz="quarter" idx="12"/>
          </p:nvPr>
        </p:nvSpPr>
        <p:spPr>
          <a:xfrm>
            <a:off x="9457426" y="6483081"/>
            <a:ext cx="2743200" cy="365125"/>
          </a:xfrm>
        </p:spPr>
        <p:txBody>
          <a:bodyPr/>
          <a:lstStyle/>
          <a:p>
            <a:fld id="{A5ABBA13-5101-492E-8EF0-2A135518BDD4}" type="slidenum">
              <a:rPr lang="en-US" smtClean="0"/>
              <a:t>30</a:t>
            </a:fld>
            <a:endParaRPr lang="en-US" dirty="0"/>
          </a:p>
        </p:txBody>
      </p:sp>
      <p:sp>
        <p:nvSpPr>
          <p:cNvPr id="3" name="TextBox 2">
            <a:extLst>
              <a:ext uri="{FF2B5EF4-FFF2-40B4-BE49-F238E27FC236}">
                <a16:creationId xmlns="" xmlns:a16="http://schemas.microsoft.com/office/drawing/2014/main" id="{E3B09FF8-1C83-4FA6-9D53-962F552B2489}"/>
              </a:ext>
            </a:extLst>
          </p:cNvPr>
          <p:cNvSpPr txBox="1"/>
          <p:nvPr/>
        </p:nvSpPr>
        <p:spPr>
          <a:xfrm>
            <a:off x="526212" y="942387"/>
            <a:ext cx="3585084" cy="5632311"/>
          </a:xfrm>
          <a:prstGeom prst="rect">
            <a:avLst/>
          </a:prstGeom>
          <a:noFill/>
        </p:spPr>
        <p:txBody>
          <a:bodyPr wrap="none" rtlCol="0">
            <a:spAutoFit/>
          </a:bodyPr>
          <a:lstStyle/>
          <a:p>
            <a:pPr marL="342900" indent="-342900">
              <a:buAutoNum type="arabicPeriod"/>
            </a:pPr>
            <a:r>
              <a:rPr lang="en-US" sz="2400" dirty="0"/>
              <a:t>Labor Market </a:t>
            </a:r>
          </a:p>
          <a:p>
            <a:pPr marL="342900" indent="-342900">
              <a:buAutoNum type="arabicPeriod"/>
            </a:pPr>
            <a:endParaRPr lang="en-US" sz="2400" dirty="0"/>
          </a:p>
          <a:p>
            <a:pPr marL="342900" indent="-342900">
              <a:buFontTx/>
              <a:buAutoNum type="arabicPeriod"/>
            </a:pPr>
            <a:r>
              <a:rPr lang="en-US" sz="2400" dirty="0"/>
              <a:t>Economic Statistics</a:t>
            </a:r>
          </a:p>
          <a:p>
            <a:pPr marL="342900" indent="-342900">
              <a:buFontTx/>
              <a:buAutoNum type="arabicPeriod"/>
            </a:pPr>
            <a:endParaRPr lang="en-US" sz="2400" dirty="0"/>
          </a:p>
          <a:p>
            <a:pPr marL="342900" indent="-342900">
              <a:buAutoNum type="arabicPeriod"/>
            </a:pPr>
            <a:r>
              <a:rPr lang="en-US" sz="2400" dirty="0"/>
              <a:t>Budget Deficit &amp; Debt</a:t>
            </a:r>
          </a:p>
          <a:p>
            <a:pPr marL="342900" indent="-342900">
              <a:buAutoNum type="arabicPeriod"/>
            </a:pPr>
            <a:endParaRPr lang="en-US" sz="2400" dirty="0"/>
          </a:p>
          <a:p>
            <a:pPr marL="342900" indent="-342900">
              <a:buAutoNum type="arabicPeriod"/>
            </a:pPr>
            <a:r>
              <a:rPr lang="en-US" sz="2400" dirty="0"/>
              <a:t>Illinois Fair Tax</a:t>
            </a:r>
          </a:p>
          <a:p>
            <a:pPr marL="342900" indent="-342900">
              <a:buAutoNum type="arabicPeriod"/>
            </a:pPr>
            <a:endParaRPr lang="en-US" sz="2400" dirty="0"/>
          </a:p>
          <a:p>
            <a:pPr marL="342900" indent="-342900">
              <a:buAutoNum type="arabicPeriod"/>
            </a:pPr>
            <a:r>
              <a:rPr lang="en-US" sz="2400" dirty="0"/>
              <a:t>Job Growth by President</a:t>
            </a:r>
          </a:p>
          <a:p>
            <a:pPr marL="342900" indent="-342900">
              <a:buAutoNum type="arabicPeriod"/>
            </a:pPr>
            <a:endParaRPr lang="en-US" sz="2400" dirty="0"/>
          </a:p>
          <a:p>
            <a:pPr marL="342900" indent="-342900">
              <a:buAutoNum type="arabicPeriod"/>
            </a:pPr>
            <a:r>
              <a:rPr lang="en-US" sz="2400" dirty="0"/>
              <a:t>Inequality</a:t>
            </a:r>
          </a:p>
          <a:p>
            <a:pPr marL="342900" indent="-342900">
              <a:buAutoNum type="arabicPeriod"/>
            </a:pPr>
            <a:endParaRPr lang="en-US" sz="2400" dirty="0"/>
          </a:p>
          <a:p>
            <a:pPr marL="342900" indent="-342900">
              <a:buAutoNum type="arabicPeriod"/>
            </a:pPr>
            <a:r>
              <a:rPr lang="en-US" sz="2400" dirty="0"/>
              <a:t>Biden’s Plans</a:t>
            </a:r>
          </a:p>
          <a:p>
            <a:pPr marL="342900" indent="-342900">
              <a:buAutoNum type="arabicPeriod"/>
            </a:pPr>
            <a:endParaRPr lang="en-US" sz="2400" dirty="0"/>
          </a:p>
          <a:p>
            <a:pPr marL="342900" indent="-342900">
              <a:buAutoNum type="arabicPeriod"/>
            </a:pPr>
            <a:r>
              <a:rPr lang="en-US" sz="2400" dirty="0"/>
              <a:t>Take Action</a:t>
            </a:r>
          </a:p>
        </p:txBody>
      </p:sp>
      <p:sp>
        <p:nvSpPr>
          <p:cNvPr id="6" name="Rectangle 5">
            <a:extLst>
              <a:ext uri="{FF2B5EF4-FFF2-40B4-BE49-F238E27FC236}">
                <a16:creationId xmlns="" xmlns:a16="http://schemas.microsoft.com/office/drawing/2014/main" id="{11CDCF25-CAA8-42A7-A9CB-D7A2C6539EF1}"/>
              </a:ext>
            </a:extLst>
          </p:cNvPr>
          <p:cNvSpPr/>
          <p:nvPr/>
        </p:nvSpPr>
        <p:spPr>
          <a:xfrm>
            <a:off x="457200" y="4643148"/>
            <a:ext cx="5900468" cy="4399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1682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9F62C70-5163-4A8D-A4E4-6E9AC8565E06}"/>
              </a:ext>
            </a:extLst>
          </p:cNvPr>
          <p:cNvSpPr/>
          <p:nvPr/>
        </p:nvSpPr>
        <p:spPr>
          <a:xfrm>
            <a:off x="0" y="0"/>
            <a:ext cx="12192000" cy="4140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Real Median Household Income:  Set Records Annually 2016 to 2019</a:t>
            </a:r>
          </a:p>
        </p:txBody>
      </p:sp>
      <p:sp>
        <p:nvSpPr>
          <p:cNvPr id="4" name="Slide Number Placeholder 3">
            <a:extLst>
              <a:ext uri="{FF2B5EF4-FFF2-40B4-BE49-F238E27FC236}">
                <a16:creationId xmlns="" xmlns:a16="http://schemas.microsoft.com/office/drawing/2014/main" id="{7F6313CA-9B79-4BE4-9D4C-340F45E4064A}"/>
              </a:ext>
            </a:extLst>
          </p:cNvPr>
          <p:cNvSpPr>
            <a:spLocks noGrp="1"/>
          </p:cNvSpPr>
          <p:nvPr>
            <p:ph type="sldNum" sz="quarter" idx="12"/>
          </p:nvPr>
        </p:nvSpPr>
        <p:spPr>
          <a:xfrm>
            <a:off x="9448800" y="6484786"/>
            <a:ext cx="2743200" cy="365125"/>
          </a:xfrm>
        </p:spPr>
        <p:txBody>
          <a:bodyPr/>
          <a:lstStyle/>
          <a:p>
            <a:fld id="{A5ABBA13-5101-492E-8EF0-2A135518BDD4}" type="slidenum">
              <a:rPr lang="en-US" smtClean="0"/>
              <a:t>31</a:t>
            </a:fld>
            <a:endParaRPr lang="en-US" dirty="0"/>
          </a:p>
        </p:txBody>
      </p:sp>
      <p:sp>
        <p:nvSpPr>
          <p:cNvPr id="9" name="TextBox 8">
            <a:extLst>
              <a:ext uri="{FF2B5EF4-FFF2-40B4-BE49-F238E27FC236}">
                <a16:creationId xmlns="" xmlns:a16="http://schemas.microsoft.com/office/drawing/2014/main" id="{AC405724-BEB6-4BED-9A2D-ACF96E86915B}"/>
              </a:ext>
            </a:extLst>
          </p:cNvPr>
          <p:cNvSpPr txBox="1"/>
          <p:nvPr/>
        </p:nvSpPr>
        <p:spPr>
          <a:xfrm>
            <a:off x="961146" y="6100550"/>
            <a:ext cx="6587517" cy="307777"/>
          </a:xfrm>
          <a:prstGeom prst="rect">
            <a:avLst/>
          </a:prstGeom>
          <a:noFill/>
        </p:spPr>
        <p:txBody>
          <a:bodyPr wrap="square" rtlCol="0">
            <a:spAutoFit/>
          </a:bodyPr>
          <a:lstStyle/>
          <a:p>
            <a:r>
              <a:rPr lang="en-US" sz="1400" dirty="0"/>
              <a:t>Source:  Census Bureau  “Income and Poverty in the United States: 2019” Table C-1</a:t>
            </a:r>
          </a:p>
        </p:txBody>
      </p:sp>
      <p:sp>
        <p:nvSpPr>
          <p:cNvPr id="17" name="TextBox 16">
            <a:extLst>
              <a:ext uri="{FF2B5EF4-FFF2-40B4-BE49-F238E27FC236}">
                <a16:creationId xmlns="" xmlns:a16="http://schemas.microsoft.com/office/drawing/2014/main" id="{2C38C086-6D2A-4748-89D1-0B770EBF71E1}"/>
              </a:ext>
            </a:extLst>
          </p:cNvPr>
          <p:cNvSpPr txBox="1"/>
          <p:nvPr/>
        </p:nvSpPr>
        <p:spPr>
          <a:xfrm>
            <a:off x="340466" y="505838"/>
            <a:ext cx="11630620" cy="923330"/>
          </a:xfrm>
          <a:prstGeom prst="rect">
            <a:avLst/>
          </a:prstGeom>
          <a:noFill/>
        </p:spPr>
        <p:txBody>
          <a:bodyPr wrap="none" rtlCol="0">
            <a:spAutoFit/>
          </a:bodyPr>
          <a:lstStyle/>
          <a:p>
            <a:pPr marL="285750" indent="-285750">
              <a:buFont typeface="Wingdings" panose="05000000000000000000" pitchFamily="2" charset="2"/>
              <a:buChar char="§"/>
            </a:pPr>
            <a:r>
              <a:rPr lang="en-US" dirty="0"/>
              <a:t>Real median household income is one of the best measures of middle class prosperity</a:t>
            </a:r>
          </a:p>
          <a:p>
            <a:pPr marL="285750" indent="-285750">
              <a:buFont typeface="Wingdings" panose="05000000000000000000" pitchFamily="2" charset="2"/>
              <a:buChar char="§"/>
            </a:pPr>
            <a:r>
              <a:rPr lang="en-US" dirty="0"/>
              <a:t>“Real” means adjusted for inflation, and “median” indicates half of households have income above and below this level</a:t>
            </a:r>
          </a:p>
          <a:p>
            <a:pPr marL="285750" indent="-285750">
              <a:buFont typeface="Wingdings" panose="05000000000000000000" pitchFamily="2" charset="2"/>
              <a:buChar char="§"/>
            </a:pPr>
            <a:r>
              <a:rPr lang="en-US" dirty="0"/>
              <a:t>By using the median, we adjust for distortions in average (mean) income caused by very high income persons</a:t>
            </a:r>
          </a:p>
        </p:txBody>
      </p:sp>
      <p:pic>
        <p:nvPicPr>
          <p:cNvPr id="3" name="Picture 2">
            <a:extLst>
              <a:ext uri="{FF2B5EF4-FFF2-40B4-BE49-F238E27FC236}">
                <a16:creationId xmlns="" xmlns:a16="http://schemas.microsoft.com/office/drawing/2014/main" id="{4D98E5BE-2EC4-4884-8DF0-94B1068E1BEE}"/>
              </a:ext>
            </a:extLst>
          </p:cNvPr>
          <p:cNvPicPr>
            <a:picLocks noChangeAspect="1"/>
          </p:cNvPicPr>
          <p:nvPr/>
        </p:nvPicPr>
        <p:blipFill>
          <a:blip r:embed="rId2"/>
          <a:stretch>
            <a:fillRect/>
          </a:stretch>
        </p:blipFill>
        <p:spPr>
          <a:xfrm>
            <a:off x="7294311" y="1865041"/>
            <a:ext cx="4676775" cy="2400300"/>
          </a:xfrm>
          <a:prstGeom prst="rect">
            <a:avLst/>
          </a:prstGeom>
        </p:spPr>
      </p:pic>
      <p:graphicFrame>
        <p:nvGraphicFramePr>
          <p:cNvPr id="10" name="Chart 9">
            <a:extLst>
              <a:ext uri="{FF2B5EF4-FFF2-40B4-BE49-F238E27FC236}">
                <a16:creationId xmlns="" xmlns:a16="http://schemas.microsoft.com/office/drawing/2014/main" id="{1A89F541-8C33-4265-A9B1-B8F202115A4F}"/>
              </a:ext>
            </a:extLst>
          </p:cNvPr>
          <p:cNvGraphicFramePr>
            <a:graphicFrameLocks/>
          </p:cNvGraphicFramePr>
          <p:nvPr/>
        </p:nvGraphicFramePr>
        <p:xfrm>
          <a:off x="340466" y="1520938"/>
          <a:ext cx="7056120" cy="43205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3410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FFE42E1-E115-4759-8BDA-6D593084F44D}"/>
              </a:ext>
            </a:extLst>
          </p:cNvPr>
          <p:cNvSpPr/>
          <p:nvPr/>
        </p:nvSpPr>
        <p:spPr>
          <a:xfrm>
            <a:off x="0" y="0"/>
            <a:ext cx="12192000" cy="48409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CBO: Cumulative Growth in Real Average Income, 1979 to 2017 (In 2017 Dollars)</a:t>
            </a:r>
          </a:p>
        </p:txBody>
      </p:sp>
      <p:sp>
        <p:nvSpPr>
          <p:cNvPr id="6" name="TextBox 5">
            <a:extLst>
              <a:ext uri="{FF2B5EF4-FFF2-40B4-BE49-F238E27FC236}">
                <a16:creationId xmlns="" xmlns:a16="http://schemas.microsoft.com/office/drawing/2014/main" id="{4DA8314F-8976-402D-91B0-281BBD5852CF}"/>
              </a:ext>
            </a:extLst>
          </p:cNvPr>
          <p:cNvSpPr txBox="1"/>
          <p:nvPr/>
        </p:nvSpPr>
        <p:spPr>
          <a:xfrm>
            <a:off x="424897" y="6463642"/>
            <a:ext cx="4623382" cy="276999"/>
          </a:xfrm>
          <a:prstGeom prst="rect">
            <a:avLst/>
          </a:prstGeom>
          <a:noFill/>
        </p:spPr>
        <p:txBody>
          <a:bodyPr wrap="none" rtlCol="0">
            <a:spAutoFit/>
          </a:bodyPr>
          <a:lstStyle/>
          <a:p>
            <a:r>
              <a:rPr lang="en-US" sz="1200" dirty="0"/>
              <a:t>Source:  CBO “The Distribution of Household Income, 2017” (Oct 2020)</a:t>
            </a:r>
          </a:p>
        </p:txBody>
      </p:sp>
      <p:sp>
        <p:nvSpPr>
          <p:cNvPr id="2" name="Slide Number Placeholder 1">
            <a:extLst>
              <a:ext uri="{FF2B5EF4-FFF2-40B4-BE49-F238E27FC236}">
                <a16:creationId xmlns="" xmlns:a16="http://schemas.microsoft.com/office/drawing/2014/main" id="{DE8FC323-D434-4EAA-85A9-48C20EA45133}"/>
              </a:ext>
            </a:extLst>
          </p:cNvPr>
          <p:cNvSpPr>
            <a:spLocks noGrp="1"/>
          </p:cNvSpPr>
          <p:nvPr>
            <p:ph type="sldNum" sz="quarter" idx="12"/>
          </p:nvPr>
        </p:nvSpPr>
        <p:spPr>
          <a:xfrm>
            <a:off x="9390348" y="6481533"/>
            <a:ext cx="2743200" cy="365125"/>
          </a:xfrm>
        </p:spPr>
        <p:txBody>
          <a:bodyPr/>
          <a:lstStyle/>
          <a:p>
            <a:fld id="{3BA42986-DDFE-46DC-AA35-4D3C59B4DA3B}" type="slidenum">
              <a:rPr lang="en-US" smtClean="0"/>
              <a:t>32</a:t>
            </a:fld>
            <a:endParaRPr lang="en-US" dirty="0"/>
          </a:p>
        </p:txBody>
      </p:sp>
      <p:graphicFrame>
        <p:nvGraphicFramePr>
          <p:cNvPr id="7" name="Chart 6">
            <a:extLst>
              <a:ext uri="{FF2B5EF4-FFF2-40B4-BE49-F238E27FC236}">
                <a16:creationId xmlns="" xmlns:a16="http://schemas.microsoft.com/office/drawing/2014/main" id="{75230E02-65B2-45D4-8D8E-B331514A6A0D}"/>
              </a:ext>
            </a:extLst>
          </p:cNvPr>
          <p:cNvGraphicFramePr>
            <a:graphicFrameLocks/>
          </p:cNvGraphicFramePr>
          <p:nvPr>
            <p:extLst>
              <p:ext uri="{D42A27DB-BD31-4B8C-83A1-F6EECF244321}">
                <p14:modId xmlns:p14="http://schemas.microsoft.com/office/powerpoint/2010/main" val="221563299"/>
              </p:ext>
            </p:extLst>
          </p:nvPr>
        </p:nvGraphicFramePr>
        <p:xfrm>
          <a:off x="126065" y="1364160"/>
          <a:ext cx="5279653" cy="501871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 xmlns:a16="http://schemas.microsoft.com/office/drawing/2014/main" id="{D53B417C-CAAA-4FEA-AECF-E18D1693F588}"/>
              </a:ext>
            </a:extLst>
          </p:cNvPr>
          <p:cNvSpPr txBox="1"/>
          <p:nvPr/>
        </p:nvSpPr>
        <p:spPr>
          <a:xfrm>
            <a:off x="1864657" y="5477525"/>
            <a:ext cx="1201271" cy="276999"/>
          </a:xfrm>
          <a:prstGeom prst="rect">
            <a:avLst/>
          </a:prstGeom>
          <a:noFill/>
        </p:spPr>
        <p:txBody>
          <a:bodyPr wrap="square" rtlCol="0">
            <a:spAutoFit/>
          </a:bodyPr>
          <a:lstStyle/>
          <a:p>
            <a:r>
              <a:rPr lang="en-US" sz="1200" dirty="0">
                <a:solidFill>
                  <a:srgbClr val="0070C0"/>
                </a:solidFill>
              </a:rPr>
              <a:t>Lowest Quintile</a:t>
            </a:r>
            <a:endParaRPr lang="en-US" dirty="0">
              <a:solidFill>
                <a:srgbClr val="0070C0"/>
              </a:solidFill>
            </a:endParaRPr>
          </a:p>
        </p:txBody>
      </p:sp>
      <p:sp>
        <p:nvSpPr>
          <p:cNvPr id="9" name="TextBox 8">
            <a:extLst>
              <a:ext uri="{FF2B5EF4-FFF2-40B4-BE49-F238E27FC236}">
                <a16:creationId xmlns="" xmlns:a16="http://schemas.microsoft.com/office/drawing/2014/main" id="{0BA603FC-88DA-4F20-8928-7DDC85464D92}"/>
              </a:ext>
            </a:extLst>
          </p:cNvPr>
          <p:cNvSpPr txBox="1"/>
          <p:nvPr/>
        </p:nvSpPr>
        <p:spPr>
          <a:xfrm>
            <a:off x="3719507" y="4747755"/>
            <a:ext cx="1545998" cy="276999"/>
          </a:xfrm>
          <a:prstGeom prst="rect">
            <a:avLst/>
          </a:prstGeom>
          <a:noFill/>
        </p:spPr>
        <p:txBody>
          <a:bodyPr wrap="square" rtlCol="0">
            <a:spAutoFit/>
          </a:bodyPr>
          <a:lstStyle/>
          <a:p>
            <a:r>
              <a:rPr lang="en-US" sz="1200" dirty="0">
                <a:solidFill>
                  <a:schemeClr val="accent2">
                    <a:lumMod val="75000"/>
                  </a:schemeClr>
                </a:solidFill>
              </a:rPr>
              <a:t>Middle 3 Quintiles</a:t>
            </a:r>
            <a:endParaRPr lang="en-US" dirty="0">
              <a:solidFill>
                <a:schemeClr val="accent2">
                  <a:lumMod val="75000"/>
                </a:schemeClr>
              </a:solidFill>
            </a:endParaRPr>
          </a:p>
        </p:txBody>
      </p:sp>
      <p:sp>
        <p:nvSpPr>
          <p:cNvPr id="5" name="TextBox 4">
            <a:extLst>
              <a:ext uri="{FF2B5EF4-FFF2-40B4-BE49-F238E27FC236}">
                <a16:creationId xmlns="" xmlns:a16="http://schemas.microsoft.com/office/drawing/2014/main" id="{E7A683D8-B972-458F-8BA2-5CDA80911A6D}"/>
              </a:ext>
            </a:extLst>
          </p:cNvPr>
          <p:cNvSpPr txBox="1"/>
          <p:nvPr/>
        </p:nvSpPr>
        <p:spPr>
          <a:xfrm>
            <a:off x="3343775" y="1620833"/>
            <a:ext cx="1360822" cy="307777"/>
          </a:xfrm>
          <a:prstGeom prst="rect">
            <a:avLst/>
          </a:prstGeom>
          <a:noFill/>
        </p:spPr>
        <p:txBody>
          <a:bodyPr wrap="none" rtlCol="0">
            <a:spAutoFit/>
          </a:bodyPr>
          <a:lstStyle/>
          <a:p>
            <a:r>
              <a:rPr lang="en-US" sz="1400" dirty="0"/>
              <a:t>Highest Quintile</a:t>
            </a:r>
          </a:p>
        </p:txBody>
      </p:sp>
      <p:sp>
        <p:nvSpPr>
          <p:cNvPr id="10" name="TextBox 9">
            <a:extLst>
              <a:ext uri="{FF2B5EF4-FFF2-40B4-BE49-F238E27FC236}">
                <a16:creationId xmlns="" xmlns:a16="http://schemas.microsoft.com/office/drawing/2014/main" id="{2CDCAC0A-C362-4E98-8442-1ECA8EC5444A}"/>
              </a:ext>
            </a:extLst>
          </p:cNvPr>
          <p:cNvSpPr txBox="1"/>
          <p:nvPr/>
        </p:nvSpPr>
        <p:spPr>
          <a:xfrm>
            <a:off x="4885269" y="3902495"/>
            <a:ext cx="699230" cy="369332"/>
          </a:xfrm>
          <a:prstGeom prst="rect">
            <a:avLst/>
          </a:prstGeom>
          <a:noFill/>
        </p:spPr>
        <p:txBody>
          <a:bodyPr wrap="none" rtlCol="0">
            <a:spAutoFit/>
          </a:bodyPr>
          <a:lstStyle/>
          <a:p>
            <a:r>
              <a:rPr lang="en-US" dirty="0">
                <a:solidFill>
                  <a:srgbClr val="0070C0"/>
                </a:solidFill>
              </a:rPr>
              <a:t>+35%</a:t>
            </a:r>
          </a:p>
        </p:txBody>
      </p:sp>
      <p:sp>
        <p:nvSpPr>
          <p:cNvPr id="11" name="TextBox 10">
            <a:extLst>
              <a:ext uri="{FF2B5EF4-FFF2-40B4-BE49-F238E27FC236}">
                <a16:creationId xmlns="" xmlns:a16="http://schemas.microsoft.com/office/drawing/2014/main" id="{ED289595-8454-4D4F-9128-41BFED0D6E1B}"/>
              </a:ext>
            </a:extLst>
          </p:cNvPr>
          <p:cNvSpPr txBox="1"/>
          <p:nvPr/>
        </p:nvSpPr>
        <p:spPr>
          <a:xfrm>
            <a:off x="4857381" y="1583432"/>
            <a:ext cx="816249" cy="369332"/>
          </a:xfrm>
          <a:prstGeom prst="rect">
            <a:avLst/>
          </a:prstGeom>
          <a:noFill/>
        </p:spPr>
        <p:txBody>
          <a:bodyPr wrap="none" rtlCol="0">
            <a:spAutoFit/>
          </a:bodyPr>
          <a:lstStyle/>
          <a:p>
            <a:r>
              <a:rPr lang="en-US" dirty="0"/>
              <a:t>+108%</a:t>
            </a:r>
          </a:p>
        </p:txBody>
      </p:sp>
      <p:sp>
        <p:nvSpPr>
          <p:cNvPr id="12" name="TextBox 11">
            <a:extLst>
              <a:ext uri="{FF2B5EF4-FFF2-40B4-BE49-F238E27FC236}">
                <a16:creationId xmlns="" xmlns:a16="http://schemas.microsoft.com/office/drawing/2014/main" id="{98542B0A-9980-4064-897D-A9B36129ACF4}"/>
              </a:ext>
            </a:extLst>
          </p:cNvPr>
          <p:cNvSpPr txBox="1"/>
          <p:nvPr/>
        </p:nvSpPr>
        <p:spPr>
          <a:xfrm>
            <a:off x="1437515" y="769776"/>
            <a:ext cx="2656753" cy="369332"/>
          </a:xfrm>
          <a:prstGeom prst="rect">
            <a:avLst/>
          </a:prstGeom>
          <a:noFill/>
        </p:spPr>
        <p:txBody>
          <a:bodyPr wrap="none" rtlCol="0">
            <a:spAutoFit/>
          </a:bodyPr>
          <a:lstStyle/>
          <a:p>
            <a:r>
              <a:rPr lang="en-US" u="sng" dirty="0"/>
              <a:t>Before Taxes and Transfers</a:t>
            </a:r>
          </a:p>
        </p:txBody>
      </p:sp>
      <p:graphicFrame>
        <p:nvGraphicFramePr>
          <p:cNvPr id="13" name="Chart 12">
            <a:extLst>
              <a:ext uri="{FF2B5EF4-FFF2-40B4-BE49-F238E27FC236}">
                <a16:creationId xmlns="" xmlns:a16="http://schemas.microsoft.com/office/drawing/2014/main" id="{E867A9C5-7D76-41E5-A1E3-BAD264F22E23}"/>
              </a:ext>
            </a:extLst>
          </p:cNvPr>
          <p:cNvGraphicFramePr>
            <a:graphicFrameLocks/>
          </p:cNvGraphicFramePr>
          <p:nvPr>
            <p:extLst>
              <p:ext uri="{D42A27DB-BD31-4B8C-83A1-F6EECF244321}">
                <p14:modId xmlns:p14="http://schemas.microsoft.com/office/powerpoint/2010/main" val="4119536314"/>
              </p:ext>
            </p:extLst>
          </p:nvPr>
        </p:nvGraphicFramePr>
        <p:xfrm>
          <a:off x="6096000" y="1364161"/>
          <a:ext cx="5272637" cy="501871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 xmlns:a16="http://schemas.microsoft.com/office/drawing/2014/main" id="{A654CF02-FE61-4669-87B3-C1D7C2834F60}"/>
              </a:ext>
            </a:extLst>
          </p:cNvPr>
          <p:cNvSpPr txBox="1"/>
          <p:nvPr/>
        </p:nvSpPr>
        <p:spPr>
          <a:xfrm>
            <a:off x="11091777" y="3533163"/>
            <a:ext cx="699230" cy="369332"/>
          </a:xfrm>
          <a:prstGeom prst="rect">
            <a:avLst/>
          </a:prstGeom>
          <a:noFill/>
        </p:spPr>
        <p:txBody>
          <a:bodyPr wrap="none" rtlCol="0">
            <a:spAutoFit/>
          </a:bodyPr>
          <a:lstStyle/>
          <a:p>
            <a:r>
              <a:rPr lang="en-US" dirty="0">
                <a:solidFill>
                  <a:schemeClr val="accent2">
                    <a:lumMod val="75000"/>
                  </a:schemeClr>
                </a:solidFill>
              </a:rPr>
              <a:t>+49%</a:t>
            </a:r>
          </a:p>
        </p:txBody>
      </p:sp>
      <p:sp>
        <p:nvSpPr>
          <p:cNvPr id="15" name="TextBox 14">
            <a:extLst>
              <a:ext uri="{FF2B5EF4-FFF2-40B4-BE49-F238E27FC236}">
                <a16:creationId xmlns="" xmlns:a16="http://schemas.microsoft.com/office/drawing/2014/main" id="{83A7123B-66EE-4A63-87CF-2777576DCC64}"/>
              </a:ext>
            </a:extLst>
          </p:cNvPr>
          <p:cNvSpPr txBox="1"/>
          <p:nvPr/>
        </p:nvSpPr>
        <p:spPr>
          <a:xfrm>
            <a:off x="11091777" y="2369818"/>
            <a:ext cx="699230" cy="369332"/>
          </a:xfrm>
          <a:prstGeom prst="rect">
            <a:avLst/>
          </a:prstGeom>
          <a:noFill/>
        </p:spPr>
        <p:txBody>
          <a:bodyPr wrap="none" rtlCol="0">
            <a:spAutoFit/>
          </a:bodyPr>
          <a:lstStyle/>
          <a:p>
            <a:r>
              <a:rPr lang="en-US" dirty="0">
                <a:solidFill>
                  <a:srgbClr val="0070C0"/>
                </a:solidFill>
              </a:rPr>
              <a:t>+86%</a:t>
            </a:r>
          </a:p>
        </p:txBody>
      </p:sp>
      <p:sp>
        <p:nvSpPr>
          <p:cNvPr id="16" name="TextBox 15">
            <a:extLst>
              <a:ext uri="{FF2B5EF4-FFF2-40B4-BE49-F238E27FC236}">
                <a16:creationId xmlns="" xmlns:a16="http://schemas.microsoft.com/office/drawing/2014/main" id="{D0EE69E0-1A43-4BE4-A7C6-18512DE72F9E}"/>
              </a:ext>
            </a:extLst>
          </p:cNvPr>
          <p:cNvSpPr txBox="1"/>
          <p:nvPr/>
        </p:nvSpPr>
        <p:spPr>
          <a:xfrm>
            <a:off x="11161704" y="1583432"/>
            <a:ext cx="816249" cy="369332"/>
          </a:xfrm>
          <a:prstGeom prst="rect">
            <a:avLst/>
          </a:prstGeom>
          <a:noFill/>
        </p:spPr>
        <p:txBody>
          <a:bodyPr wrap="none" rtlCol="0">
            <a:spAutoFit/>
          </a:bodyPr>
          <a:lstStyle/>
          <a:p>
            <a:r>
              <a:rPr lang="en-US" dirty="0"/>
              <a:t>+111%</a:t>
            </a:r>
          </a:p>
        </p:txBody>
      </p:sp>
      <p:sp>
        <p:nvSpPr>
          <p:cNvPr id="17" name="TextBox 16">
            <a:extLst>
              <a:ext uri="{FF2B5EF4-FFF2-40B4-BE49-F238E27FC236}">
                <a16:creationId xmlns="" xmlns:a16="http://schemas.microsoft.com/office/drawing/2014/main" id="{4AAD66B1-7202-4AE4-9A42-E1DF20AF8CD8}"/>
              </a:ext>
            </a:extLst>
          </p:cNvPr>
          <p:cNvSpPr txBox="1"/>
          <p:nvPr/>
        </p:nvSpPr>
        <p:spPr>
          <a:xfrm>
            <a:off x="7449916" y="769776"/>
            <a:ext cx="2564805" cy="369332"/>
          </a:xfrm>
          <a:prstGeom prst="rect">
            <a:avLst/>
          </a:prstGeom>
          <a:noFill/>
        </p:spPr>
        <p:txBody>
          <a:bodyPr wrap="none" rtlCol="0">
            <a:spAutoFit/>
          </a:bodyPr>
          <a:lstStyle/>
          <a:p>
            <a:r>
              <a:rPr lang="en-US" u="sng" dirty="0"/>
              <a:t>After Taxes and Transfers</a:t>
            </a:r>
          </a:p>
        </p:txBody>
      </p:sp>
    </p:spTree>
    <p:extLst>
      <p:ext uri="{BB962C8B-B14F-4D97-AF65-F5344CB8AC3E}">
        <p14:creationId xmlns:p14="http://schemas.microsoft.com/office/powerpoint/2010/main" val="2725922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FFE42E1-E115-4759-8BDA-6D593084F44D}"/>
              </a:ext>
            </a:extLst>
          </p:cNvPr>
          <p:cNvSpPr/>
          <p:nvPr/>
        </p:nvSpPr>
        <p:spPr>
          <a:xfrm>
            <a:off x="0" y="0"/>
            <a:ext cx="12192000" cy="48409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CBO: Which Income Quintile Are You In?  These are the Minimums For Each Group in 2017</a:t>
            </a:r>
          </a:p>
        </p:txBody>
      </p:sp>
      <p:sp>
        <p:nvSpPr>
          <p:cNvPr id="6" name="TextBox 5">
            <a:extLst>
              <a:ext uri="{FF2B5EF4-FFF2-40B4-BE49-F238E27FC236}">
                <a16:creationId xmlns="" xmlns:a16="http://schemas.microsoft.com/office/drawing/2014/main" id="{4DA8314F-8976-402D-91B0-281BBD5852CF}"/>
              </a:ext>
            </a:extLst>
          </p:cNvPr>
          <p:cNvSpPr txBox="1"/>
          <p:nvPr/>
        </p:nvSpPr>
        <p:spPr>
          <a:xfrm>
            <a:off x="424897" y="6463642"/>
            <a:ext cx="4672498" cy="276999"/>
          </a:xfrm>
          <a:prstGeom prst="rect">
            <a:avLst/>
          </a:prstGeom>
          <a:noFill/>
        </p:spPr>
        <p:txBody>
          <a:bodyPr wrap="none" rtlCol="0">
            <a:spAutoFit/>
          </a:bodyPr>
          <a:lstStyle/>
          <a:p>
            <a:r>
              <a:rPr lang="en-US" sz="1200" dirty="0"/>
              <a:t>Source:  CBO “The Distribution of Household Income, 2017” (Oct 2020)</a:t>
            </a:r>
          </a:p>
        </p:txBody>
      </p:sp>
      <p:sp>
        <p:nvSpPr>
          <p:cNvPr id="2" name="Slide Number Placeholder 1">
            <a:extLst>
              <a:ext uri="{FF2B5EF4-FFF2-40B4-BE49-F238E27FC236}">
                <a16:creationId xmlns="" xmlns:a16="http://schemas.microsoft.com/office/drawing/2014/main" id="{DE8FC323-D434-4EAA-85A9-48C20EA45133}"/>
              </a:ext>
            </a:extLst>
          </p:cNvPr>
          <p:cNvSpPr>
            <a:spLocks noGrp="1"/>
          </p:cNvSpPr>
          <p:nvPr>
            <p:ph type="sldNum" sz="quarter" idx="12"/>
          </p:nvPr>
        </p:nvSpPr>
        <p:spPr>
          <a:xfrm>
            <a:off x="9390348" y="6481533"/>
            <a:ext cx="2743200" cy="365125"/>
          </a:xfrm>
        </p:spPr>
        <p:txBody>
          <a:bodyPr/>
          <a:lstStyle/>
          <a:p>
            <a:fld id="{3BA42986-DDFE-46DC-AA35-4D3C59B4DA3B}" type="slidenum">
              <a:rPr lang="en-US" smtClean="0"/>
              <a:t>33</a:t>
            </a:fld>
            <a:endParaRPr lang="en-US" dirty="0"/>
          </a:p>
        </p:txBody>
      </p:sp>
      <p:pic>
        <p:nvPicPr>
          <p:cNvPr id="18" name="Picture 17">
            <a:extLst>
              <a:ext uri="{FF2B5EF4-FFF2-40B4-BE49-F238E27FC236}">
                <a16:creationId xmlns="" xmlns:a16="http://schemas.microsoft.com/office/drawing/2014/main" id="{C608EB33-C28D-42AA-8364-CD3C16C65D27}"/>
              </a:ext>
            </a:extLst>
          </p:cNvPr>
          <p:cNvPicPr>
            <a:picLocks noChangeAspect="1"/>
          </p:cNvPicPr>
          <p:nvPr/>
        </p:nvPicPr>
        <p:blipFill>
          <a:blip r:embed="rId2"/>
          <a:stretch>
            <a:fillRect/>
          </a:stretch>
        </p:blipFill>
        <p:spPr>
          <a:xfrm>
            <a:off x="84239" y="942974"/>
            <a:ext cx="11817156" cy="1755401"/>
          </a:xfrm>
          <a:prstGeom prst="rect">
            <a:avLst/>
          </a:prstGeom>
        </p:spPr>
      </p:pic>
    </p:spTree>
    <p:extLst>
      <p:ext uri="{BB962C8B-B14F-4D97-AF65-F5344CB8AC3E}">
        <p14:creationId xmlns:p14="http://schemas.microsoft.com/office/powerpoint/2010/main" val="428621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FFE42E1-E115-4759-8BDA-6D593084F44D}"/>
              </a:ext>
            </a:extLst>
          </p:cNvPr>
          <p:cNvSpPr/>
          <p:nvPr/>
        </p:nvSpPr>
        <p:spPr>
          <a:xfrm>
            <a:off x="0" y="0"/>
            <a:ext cx="12192000" cy="53122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CBO: Share or Percent of Income Going to Top 1% </a:t>
            </a:r>
          </a:p>
        </p:txBody>
      </p:sp>
      <p:sp>
        <p:nvSpPr>
          <p:cNvPr id="6" name="TextBox 5">
            <a:extLst>
              <a:ext uri="{FF2B5EF4-FFF2-40B4-BE49-F238E27FC236}">
                <a16:creationId xmlns="" xmlns:a16="http://schemas.microsoft.com/office/drawing/2014/main" id="{4DA8314F-8976-402D-91B0-281BBD5852CF}"/>
              </a:ext>
            </a:extLst>
          </p:cNvPr>
          <p:cNvSpPr txBox="1"/>
          <p:nvPr/>
        </p:nvSpPr>
        <p:spPr>
          <a:xfrm>
            <a:off x="900355" y="6315717"/>
            <a:ext cx="4623382" cy="276999"/>
          </a:xfrm>
          <a:prstGeom prst="rect">
            <a:avLst/>
          </a:prstGeom>
          <a:noFill/>
        </p:spPr>
        <p:txBody>
          <a:bodyPr wrap="none" rtlCol="0">
            <a:spAutoFit/>
          </a:bodyPr>
          <a:lstStyle/>
          <a:p>
            <a:r>
              <a:rPr lang="en-US" sz="1200" dirty="0"/>
              <a:t>Source:  CBO “The Distribution of Household Income, 2017” (Oct 2020)</a:t>
            </a:r>
          </a:p>
        </p:txBody>
      </p:sp>
      <p:sp>
        <p:nvSpPr>
          <p:cNvPr id="7" name="TextBox 6">
            <a:extLst>
              <a:ext uri="{FF2B5EF4-FFF2-40B4-BE49-F238E27FC236}">
                <a16:creationId xmlns="" xmlns:a16="http://schemas.microsoft.com/office/drawing/2014/main" id="{5FF8DA06-4ADC-4B07-9321-C3204E6C49E2}"/>
              </a:ext>
            </a:extLst>
          </p:cNvPr>
          <p:cNvSpPr txBox="1"/>
          <p:nvPr/>
        </p:nvSpPr>
        <p:spPr>
          <a:xfrm>
            <a:off x="8079161" y="1743730"/>
            <a:ext cx="3802389" cy="4770537"/>
          </a:xfrm>
          <a:prstGeom prst="rect">
            <a:avLst/>
          </a:prstGeom>
          <a:noFill/>
        </p:spPr>
        <p:txBody>
          <a:bodyPr wrap="square" rtlCol="0">
            <a:spAutoFit/>
          </a:bodyPr>
          <a:lstStyle/>
          <a:p>
            <a:pPr marL="342900" indent="-342900">
              <a:buFont typeface="Wingdings" panose="05000000000000000000" pitchFamily="2" charset="2"/>
              <a:buChar char="§"/>
            </a:pPr>
            <a:r>
              <a:rPr lang="en-US" sz="1600" dirty="0"/>
              <a:t>Market income is from labor, business &amp; capital income before any government transfers</a:t>
            </a:r>
          </a:p>
          <a:p>
            <a:pPr marL="342900" indent="-342900">
              <a:buFont typeface="Wingdings" panose="05000000000000000000" pitchFamily="2" charset="2"/>
              <a:buChar char="§"/>
            </a:pPr>
            <a:endParaRPr lang="en-US" sz="1600" dirty="0"/>
          </a:p>
          <a:p>
            <a:pPr marL="342900" indent="-342900">
              <a:buFont typeface="Wingdings" panose="05000000000000000000" pitchFamily="2" charset="2"/>
              <a:buChar char="§"/>
            </a:pPr>
            <a:r>
              <a:rPr lang="en-US" sz="1600" dirty="0"/>
              <a:t>After-tax &amp; transfer income is market income plus transfers, less taxes</a:t>
            </a:r>
          </a:p>
          <a:p>
            <a:pPr marL="342900" indent="-342900">
              <a:buFont typeface="Wingdings" panose="05000000000000000000" pitchFamily="2" charset="2"/>
              <a:buChar char="§"/>
            </a:pPr>
            <a:endParaRPr lang="en-US" sz="1600" dirty="0"/>
          </a:p>
          <a:p>
            <a:pPr marL="342900" indent="-342900">
              <a:buFont typeface="Wingdings" panose="05000000000000000000" pitchFamily="2" charset="2"/>
              <a:buChar char="§"/>
            </a:pPr>
            <a:r>
              <a:rPr lang="en-US" sz="1600" dirty="0"/>
              <a:t>Transfers include Social Security, Medicare, unemployment insurance, and worker’s comp.</a:t>
            </a:r>
          </a:p>
          <a:p>
            <a:pPr marL="342900" indent="-342900">
              <a:buFont typeface="Wingdings" panose="05000000000000000000" pitchFamily="2" charset="2"/>
              <a:buChar char="§"/>
            </a:pPr>
            <a:endParaRPr lang="en-US" sz="1600" dirty="0"/>
          </a:p>
          <a:p>
            <a:pPr marL="342900" indent="-342900">
              <a:buFont typeface="Wingdings" panose="05000000000000000000" pitchFamily="2" charset="2"/>
              <a:buChar char="§"/>
            </a:pPr>
            <a:r>
              <a:rPr lang="en-US" sz="1600" dirty="0"/>
              <a:t>1979 represents the pre-Reagan era of greater equality</a:t>
            </a:r>
          </a:p>
          <a:p>
            <a:pPr marL="342900" indent="-342900">
              <a:buFont typeface="Wingdings" panose="05000000000000000000" pitchFamily="2" charset="2"/>
              <a:buChar char="§"/>
            </a:pPr>
            <a:endParaRPr lang="en-US" sz="1600" dirty="0"/>
          </a:p>
          <a:p>
            <a:pPr marL="342900" indent="-342900">
              <a:buFont typeface="Wingdings" panose="05000000000000000000" pitchFamily="2" charset="2"/>
              <a:buChar char="§"/>
            </a:pPr>
            <a:r>
              <a:rPr lang="en-US" sz="1600" dirty="0"/>
              <a:t>2007 is the pre-crisis peak</a:t>
            </a:r>
          </a:p>
          <a:p>
            <a:pPr marL="342900" indent="-342900">
              <a:buFont typeface="Wingdings" panose="05000000000000000000" pitchFamily="2" charset="2"/>
              <a:buChar char="§"/>
            </a:pPr>
            <a:endParaRPr lang="en-US" sz="1600" dirty="0"/>
          </a:p>
          <a:p>
            <a:pPr marL="342900" indent="-342900">
              <a:buFont typeface="Wingdings" panose="05000000000000000000" pitchFamily="2" charset="2"/>
              <a:buChar char="§"/>
            </a:pPr>
            <a:r>
              <a:rPr lang="en-US" sz="1600" dirty="0"/>
              <a:t>2016 is last Obama year</a:t>
            </a:r>
          </a:p>
          <a:p>
            <a:pPr marL="342900" indent="-342900">
              <a:buFont typeface="Wingdings" panose="05000000000000000000" pitchFamily="2" charset="2"/>
              <a:buChar char="§"/>
            </a:pPr>
            <a:endParaRPr lang="en-US" sz="1600" dirty="0"/>
          </a:p>
          <a:p>
            <a:pPr marL="342900" indent="-342900">
              <a:buFont typeface="Wingdings" panose="05000000000000000000" pitchFamily="2" charset="2"/>
              <a:buChar char="§"/>
            </a:pPr>
            <a:r>
              <a:rPr lang="en-US" sz="1600" dirty="0"/>
              <a:t>2017 is latest CBO data</a:t>
            </a:r>
          </a:p>
        </p:txBody>
      </p:sp>
      <p:sp>
        <p:nvSpPr>
          <p:cNvPr id="2" name="Slide Number Placeholder 1">
            <a:extLst>
              <a:ext uri="{FF2B5EF4-FFF2-40B4-BE49-F238E27FC236}">
                <a16:creationId xmlns="" xmlns:a16="http://schemas.microsoft.com/office/drawing/2014/main" id="{5E70E5B1-C853-40DB-B3D1-C880E93C18EC}"/>
              </a:ext>
            </a:extLst>
          </p:cNvPr>
          <p:cNvSpPr>
            <a:spLocks noGrp="1"/>
          </p:cNvSpPr>
          <p:nvPr>
            <p:ph type="sldNum" sz="quarter" idx="12"/>
          </p:nvPr>
        </p:nvSpPr>
        <p:spPr>
          <a:xfrm>
            <a:off x="9328570" y="6454217"/>
            <a:ext cx="2743200" cy="365125"/>
          </a:xfrm>
        </p:spPr>
        <p:txBody>
          <a:bodyPr/>
          <a:lstStyle/>
          <a:p>
            <a:fld id="{3BA42986-DDFE-46DC-AA35-4D3C59B4DA3B}" type="slidenum">
              <a:rPr lang="en-US" smtClean="0"/>
              <a:t>34</a:t>
            </a:fld>
            <a:endParaRPr lang="en-US" dirty="0"/>
          </a:p>
        </p:txBody>
      </p:sp>
      <p:graphicFrame>
        <p:nvGraphicFramePr>
          <p:cNvPr id="8" name="Chart 7">
            <a:extLst>
              <a:ext uri="{FF2B5EF4-FFF2-40B4-BE49-F238E27FC236}">
                <a16:creationId xmlns="" xmlns:a16="http://schemas.microsoft.com/office/drawing/2014/main" id="{19D7FB30-6436-4140-9A1E-848CB10EC6DD}"/>
              </a:ext>
            </a:extLst>
          </p:cNvPr>
          <p:cNvGraphicFramePr>
            <a:graphicFrameLocks/>
          </p:cNvGraphicFramePr>
          <p:nvPr>
            <p:extLst>
              <p:ext uri="{D42A27DB-BD31-4B8C-83A1-F6EECF244321}">
                <p14:modId xmlns:p14="http://schemas.microsoft.com/office/powerpoint/2010/main" val="2268930682"/>
              </p:ext>
            </p:extLst>
          </p:nvPr>
        </p:nvGraphicFramePr>
        <p:xfrm>
          <a:off x="266980" y="1743730"/>
          <a:ext cx="7534276" cy="391953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 xmlns:a16="http://schemas.microsoft.com/office/drawing/2014/main" id="{88ED24D4-67E5-4F24-A8F2-CD297501B7A1}"/>
              </a:ext>
            </a:extLst>
          </p:cNvPr>
          <p:cNvSpPr txBox="1"/>
          <p:nvPr/>
        </p:nvSpPr>
        <p:spPr>
          <a:xfrm>
            <a:off x="878541" y="5577218"/>
            <a:ext cx="652743" cy="369332"/>
          </a:xfrm>
          <a:prstGeom prst="rect">
            <a:avLst/>
          </a:prstGeom>
          <a:noFill/>
        </p:spPr>
        <p:txBody>
          <a:bodyPr wrap="none" rtlCol="0">
            <a:spAutoFit/>
          </a:bodyPr>
          <a:lstStyle/>
          <a:p>
            <a:r>
              <a:rPr lang="en-US" dirty="0"/>
              <a:t>1979</a:t>
            </a:r>
          </a:p>
        </p:txBody>
      </p:sp>
      <p:sp>
        <p:nvSpPr>
          <p:cNvPr id="9" name="TextBox 8">
            <a:extLst>
              <a:ext uri="{FF2B5EF4-FFF2-40B4-BE49-F238E27FC236}">
                <a16:creationId xmlns="" xmlns:a16="http://schemas.microsoft.com/office/drawing/2014/main" id="{554B8D90-5F19-47D3-979C-C81AF67CE5DB}"/>
              </a:ext>
            </a:extLst>
          </p:cNvPr>
          <p:cNvSpPr txBox="1"/>
          <p:nvPr/>
        </p:nvSpPr>
        <p:spPr>
          <a:xfrm>
            <a:off x="1538568" y="5577218"/>
            <a:ext cx="652743" cy="369332"/>
          </a:xfrm>
          <a:prstGeom prst="rect">
            <a:avLst/>
          </a:prstGeom>
          <a:noFill/>
        </p:spPr>
        <p:txBody>
          <a:bodyPr wrap="none" rtlCol="0">
            <a:spAutoFit/>
          </a:bodyPr>
          <a:lstStyle/>
          <a:p>
            <a:r>
              <a:rPr lang="en-US" dirty="0"/>
              <a:t>2007</a:t>
            </a:r>
          </a:p>
        </p:txBody>
      </p:sp>
      <p:sp>
        <p:nvSpPr>
          <p:cNvPr id="10" name="TextBox 9">
            <a:extLst>
              <a:ext uri="{FF2B5EF4-FFF2-40B4-BE49-F238E27FC236}">
                <a16:creationId xmlns="" xmlns:a16="http://schemas.microsoft.com/office/drawing/2014/main" id="{B1466331-F4FC-49FD-AC6D-D403A3238134}"/>
              </a:ext>
            </a:extLst>
          </p:cNvPr>
          <p:cNvSpPr txBox="1"/>
          <p:nvPr/>
        </p:nvSpPr>
        <p:spPr>
          <a:xfrm>
            <a:off x="2198595" y="5577218"/>
            <a:ext cx="652743" cy="369332"/>
          </a:xfrm>
          <a:prstGeom prst="rect">
            <a:avLst/>
          </a:prstGeom>
          <a:noFill/>
        </p:spPr>
        <p:txBody>
          <a:bodyPr wrap="none" rtlCol="0">
            <a:spAutoFit/>
          </a:bodyPr>
          <a:lstStyle/>
          <a:p>
            <a:r>
              <a:rPr lang="en-US" dirty="0"/>
              <a:t>2016</a:t>
            </a:r>
          </a:p>
        </p:txBody>
      </p:sp>
      <p:sp>
        <p:nvSpPr>
          <p:cNvPr id="11" name="TextBox 10">
            <a:extLst>
              <a:ext uri="{FF2B5EF4-FFF2-40B4-BE49-F238E27FC236}">
                <a16:creationId xmlns="" xmlns:a16="http://schemas.microsoft.com/office/drawing/2014/main" id="{7A5F9EF9-E1C7-4007-BDA6-C8678EB5CE7C}"/>
              </a:ext>
            </a:extLst>
          </p:cNvPr>
          <p:cNvSpPr txBox="1"/>
          <p:nvPr/>
        </p:nvSpPr>
        <p:spPr>
          <a:xfrm>
            <a:off x="2858622" y="5577218"/>
            <a:ext cx="652743" cy="369332"/>
          </a:xfrm>
          <a:prstGeom prst="rect">
            <a:avLst/>
          </a:prstGeom>
          <a:noFill/>
        </p:spPr>
        <p:txBody>
          <a:bodyPr wrap="none" rtlCol="0">
            <a:spAutoFit/>
          </a:bodyPr>
          <a:lstStyle/>
          <a:p>
            <a:r>
              <a:rPr lang="en-US" dirty="0"/>
              <a:t>2017</a:t>
            </a:r>
          </a:p>
        </p:txBody>
      </p:sp>
      <p:sp>
        <p:nvSpPr>
          <p:cNvPr id="12" name="TextBox 11">
            <a:extLst>
              <a:ext uri="{FF2B5EF4-FFF2-40B4-BE49-F238E27FC236}">
                <a16:creationId xmlns="" xmlns:a16="http://schemas.microsoft.com/office/drawing/2014/main" id="{7D72D1F7-DEEF-4716-B087-D060B64CD179}"/>
              </a:ext>
            </a:extLst>
          </p:cNvPr>
          <p:cNvSpPr txBox="1"/>
          <p:nvPr/>
        </p:nvSpPr>
        <p:spPr>
          <a:xfrm>
            <a:off x="4508405" y="5577218"/>
            <a:ext cx="652743" cy="369332"/>
          </a:xfrm>
          <a:prstGeom prst="rect">
            <a:avLst/>
          </a:prstGeom>
          <a:noFill/>
        </p:spPr>
        <p:txBody>
          <a:bodyPr wrap="none" rtlCol="0">
            <a:spAutoFit/>
          </a:bodyPr>
          <a:lstStyle/>
          <a:p>
            <a:r>
              <a:rPr lang="en-US" dirty="0"/>
              <a:t>1979</a:t>
            </a:r>
          </a:p>
        </p:txBody>
      </p:sp>
      <p:sp>
        <p:nvSpPr>
          <p:cNvPr id="13" name="TextBox 12">
            <a:extLst>
              <a:ext uri="{FF2B5EF4-FFF2-40B4-BE49-F238E27FC236}">
                <a16:creationId xmlns="" xmlns:a16="http://schemas.microsoft.com/office/drawing/2014/main" id="{6A8AE40A-D728-45C8-817D-243FC8D15E43}"/>
              </a:ext>
            </a:extLst>
          </p:cNvPr>
          <p:cNvSpPr txBox="1"/>
          <p:nvPr/>
        </p:nvSpPr>
        <p:spPr>
          <a:xfrm>
            <a:off x="5168432" y="5577218"/>
            <a:ext cx="652743" cy="369332"/>
          </a:xfrm>
          <a:prstGeom prst="rect">
            <a:avLst/>
          </a:prstGeom>
          <a:noFill/>
        </p:spPr>
        <p:txBody>
          <a:bodyPr wrap="none" rtlCol="0">
            <a:spAutoFit/>
          </a:bodyPr>
          <a:lstStyle/>
          <a:p>
            <a:r>
              <a:rPr lang="en-US" dirty="0"/>
              <a:t>2007</a:t>
            </a:r>
          </a:p>
        </p:txBody>
      </p:sp>
      <p:sp>
        <p:nvSpPr>
          <p:cNvPr id="14" name="TextBox 13">
            <a:extLst>
              <a:ext uri="{FF2B5EF4-FFF2-40B4-BE49-F238E27FC236}">
                <a16:creationId xmlns="" xmlns:a16="http://schemas.microsoft.com/office/drawing/2014/main" id="{7F94CA0B-3EE8-4ECB-865A-94C89FEC216A}"/>
              </a:ext>
            </a:extLst>
          </p:cNvPr>
          <p:cNvSpPr txBox="1"/>
          <p:nvPr/>
        </p:nvSpPr>
        <p:spPr>
          <a:xfrm>
            <a:off x="5828459" y="5577218"/>
            <a:ext cx="652743" cy="369332"/>
          </a:xfrm>
          <a:prstGeom prst="rect">
            <a:avLst/>
          </a:prstGeom>
          <a:noFill/>
        </p:spPr>
        <p:txBody>
          <a:bodyPr wrap="none" rtlCol="0">
            <a:spAutoFit/>
          </a:bodyPr>
          <a:lstStyle/>
          <a:p>
            <a:r>
              <a:rPr lang="en-US" dirty="0"/>
              <a:t>2016</a:t>
            </a:r>
          </a:p>
        </p:txBody>
      </p:sp>
      <p:sp>
        <p:nvSpPr>
          <p:cNvPr id="15" name="TextBox 14">
            <a:extLst>
              <a:ext uri="{FF2B5EF4-FFF2-40B4-BE49-F238E27FC236}">
                <a16:creationId xmlns="" xmlns:a16="http://schemas.microsoft.com/office/drawing/2014/main" id="{B7DB54A1-CC4A-4786-906F-A600B73774C1}"/>
              </a:ext>
            </a:extLst>
          </p:cNvPr>
          <p:cNvSpPr txBox="1"/>
          <p:nvPr/>
        </p:nvSpPr>
        <p:spPr>
          <a:xfrm>
            <a:off x="6488486" y="5577218"/>
            <a:ext cx="652743" cy="369332"/>
          </a:xfrm>
          <a:prstGeom prst="rect">
            <a:avLst/>
          </a:prstGeom>
          <a:noFill/>
        </p:spPr>
        <p:txBody>
          <a:bodyPr wrap="none" rtlCol="0">
            <a:spAutoFit/>
          </a:bodyPr>
          <a:lstStyle/>
          <a:p>
            <a:r>
              <a:rPr lang="en-US" dirty="0"/>
              <a:t>2017</a:t>
            </a:r>
          </a:p>
        </p:txBody>
      </p:sp>
      <p:sp>
        <p:nvSpPr>
          <p:cNvPr id="16" name="TextBox 15">
            <a:extLst>
              <a:ext uri="{FF2B5EF4-FFF2-40B4-BE49-F238E27FC236}">
                <a16:creationId xmlns="" xmlns:a16="http://schemas.microsoft.com/office/drawing/2014/main" id="{51124AB5-D88B-4594-9E22-290E7D080C9A}"/>
              </a:ext>
            </a:extLst>
          </p:cNvPr>
          <p:cNvSpPr txBox="1"/>
          <p:nvPr/>
        </p:nvSpPr>
        <p:spPr>
          <a:xfrm>
            <a:off x="1574616" y="1627189"/>
            <a:ext cx="1610377" cy="369332"/>
          </a:xfrm>
          <a:prstGeom prst="rect">
            <a:avLst/>
          </a:prstGeom>
          <a:noFill/>
        </p:spPr>
        <p:txBody>
          <a:bodyPr wrap="none" rtlCol="0">
            <a:spAutoFit/>
          </a:bodyPr>
          <a:lstStyle/>
          <a:p>
            <a:r>
              <a:rPr lang="en-US" u="sng" dirty="0"/>
              <a:t>Market Income</a:t>
            </a:r>
          </a:p>
        </p:txBody>
      </p:sp>
      <p:sp>
        <p:nvSpPr>
          <p:cNvPr id="17" name="TextBox 16">
            <a:extLst>
              <a:ext uri="{FF2B5EF4-FFF2-40B4-BE49-F238E27FC236}">
                <a16:creationId xmlns="" xmlns:a16="http://schemas.microsoft.com/office/drawing/2014/main" id="{CF30C2BE-3C62-490F-AAA1-9381B3E57C76}"/>
              </a:ext>
            </a:extLst>
          </p:cNvPr>
          <p:cNvSpPr txBox="1"/>
          <p:nvPr/>
        </p:nvSpPr>
        <p:spPr>
          <a:xfrm>
            <a:off x="4542579" y="1663593"/>
            <a:ext cx="3064622" cy="369332"/>
          </a:xfrm>
          <a:prstGeom prst="rect">
            <a:avLst/>
          </a:prstGeom>
          <a:noFill/>
        </p:spPr>
        <p:txBody>
          <a:bodyPr wrap="none" rtlCol="0">
            <a:spAutoFit/>
          </a:bodyPr>
          <a:lstStyle/>
          <a:p>
            <a:r>
              <a:rPr lang="en-US" u="sng" dirty="0"/>
              <a:t>Income After Taxes &amp; Transfers</a:t>
            </a:r>
          </a:p>
        </p:txBody>
      </p:sp>
      <p:sp>
        <p:nvSpPr>
          <p:cNvPr id="21" name="TextBox 20">
            <a:extLst>
              <a:ext uri="{FF2B5EF4-FFF2-40B4-BE49-F238E27FC236}">
                <a16:creationId xmlns="" xmlns:a16="http://schemas.microsoft.com/office/drawing/2014/main" id="{16405036-1F49-4C65-88BC-0E635D309517}"/>
              </a:ext>
            </a:extLst>
          </p:cNvPr>
          <p:cNvSpPr txBox="1"/>
          <p:nvPr/>
        </p:nvSpPr>
        <p:spPr>
          <a:xfrm>
            <a:off x="523059" y="719537"/>
            <a:ext cx="9685050" cy="646331"/>
          </a:xfrm>
          <a:prstGeom prst="rect">
            <a:avLst/>
          </a:prstGeom>
          <a:noFill/>
        </p:spPr>
        <p:txBody>
          <a:bodyPr wrap="square" rtlCol="0">
            <a:spAutoFit/>
          </a:bodyPr>
          <a:lstStyle/>
          <a:p>
            <a:pPr marL="285750" indent="-285750">
              <a:buFont typeface="Wingdings" panose="05000000000000000000" pitchFamily="2" charset="2"/>
              <a:buChar char="§"/>
            </a:pPr>
            <a:r>
              <a:rPr lang="en-US" dirty="0"/>
              <a:t>Inequality improved comparing 2007-2016, but began to worsen in 2017</a:t>
            </a:r>
          </a:p>
          <a:p>
            <a:pPr marL="285750" indent="-285750">
              <a:buFont typeface="Wingdings" panose="05000000000000000000" pitchFamily="2" charset="2"/>
              <a:buChar char="§"/>
            </a:pPr>
            <a:r>
              <a:rPr lang="en-US" dirty="0"/>
              <a:t>The Trump Tax cuts should worsen after-tax inequality; effect will be visible in 2018 data</a:t>
            </a:r>
          </a:p>
        </p:txBody>
      </p:sp>
    </p:spTree>
    <p:extLst>
      <p:ext uri="{BB962C8B-B14F-4D97-AF65-F5344CB8AC3E}">
        <p14:creationId xmlns:p14="http://schemas.microsoft.com/office/powerpoint/2010/main" val="13261895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FFE42E1-E115-4759-8BDA-6D593084F44D}"/>
              </a:ext>
            </a:extLst>
          </p:cNvPr>
          <p:cNvSpPr/>
          <p:nvPr/>
        </p:nvSpPr>
        <p:spPr>
          <a:xfrm>
            <a:off x="0" y="0"/>
            <a:ext cx="12192000" cy="53122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ACA Reduced Inequality</a:t>
            </a:r>
          </a:p>
        </p:txBody>
      </p:sp>
      <p:sp>
        <p:nvSpPr>
          <p:cNvPr id="3" name="Slide Number Placeholder 2">
            <a:extLst>
              <a:ext uri="{FF2B5EF4-FFF2-40B4-BE49-F238E27FC236}">
                <a16:creationId xmlns="" xmlns:a16="http://schemas.microsoft.com/office/drawing/2014/main" id="{52C13552-F503-4709-8677-7CFD56FFCFCB}"/>
              </a:ext>
            </a:extLst>
          </p:cNvPr>
          <p:cNvSpPr>
            <a:spLocks noGrp="1"/>
          </p:cNvSpPr>
          <p:nvPr>
            <p:ph type="sldNum" sz="quarter" idx="12"/>
          </p:nvPr>
        </p:nvSpPr>
        <p:spPr>
          <a:xfrm>
            <a:off x="9361099" y="6420129"/>
            <a:ext cx="2743200" cy="365125"/>
          </a:xfrm>
        </p:spPr>
        <p:txBody>
          <a:bodyPr/>
          <a:lstStyle/>
          <a:p>
            <a:fld id="{3BA42986-DDFE-46DC-AA35-4D3C59B4DA3B}" type="slidenum">
              <a:rPr lang="en-US" smtClean="0"/>
              <a:t>35</a:t>
            </a:fld>
            <a:endParaRPr lang="en-US" dirty="0"/>
          </a:p>
        </p:txBody>
      </p:sp>
      <p:pic>
        <p:nvPicPr>
          <p:cNvPr id="6" name="Picture 5">
            <a:extLst>
              <a:ext uri="{FF2B5EF4-FFF2-40B4-BE49-F238E27FC236}">
                <a16:creationId xmlns="" xmlns:a16="http://schemas.microsoft.com/office/drawing/2014/main" id="{7C83AA13-ECFA-44A5-9CFD-A18ACB832B44}"/>
              </a:ext>
            </a:extLst>
          </p:cNvPr>
          <p:cNvPicPr>
            <a:picLocks noChangeAspect="1"/>
          </p:cNvPicPr>
          <p:nvPr/>
        </p:nvPicPr>
        <p:blipFill>
          <a:blip r:embed="rId2"/>
          <a:stretch>
            <a:fillRect/>
          </a:stretch>
        </p:blipFill>
        <p:spPr>
          <a:xfrm>
            <a:off x="376518" y="733149"/>
            <a:ext cx="7817223" cy="5412497"/>
          </a:xfrm>
          <a:prstGeom prst="rect">
            <a:avLst/>
          </a:prstGeom>
        </p:spPr>
      </p:pic>
      <p:sp>
        <p:nvSpPr>
          <p:cNvPr id="7" name="TextBox 6">
            <a:extLst>
              <a:ext uri="{FF2B5EF4-FFF2-40B4-BE49-F238E27FC236}">
                <a16:creationId xmlns="" xmlns:a16="http://schemas.microsoft.com/office/drawing/2014/main" id="{B46F3D54-505A-40FF-9D91-D06B86B9D55A}"/>
              </a:ext>
            </a:extLst>
          </p:cNvPr>
          <p:cNvSpPr txBox="1"/>
          <p:nvPr/>
        </p:nvSpPr>
        <p:spPr>
          <a:xfrm>
            <a:off x="1129553" y="6463551"/>
            <a:ext cx="6781152" cy="276999"/>
          </a:xfrm>
          <a:prstGeom prst="rect">
            <a:avLst/>
          </a:prstGeom>
          <a:noFill/>
        </p:spPr>
        <p:txBody>
          <a:bodyPr wrap="none" rtlCol="0">
            <a:spAutoFit/>
          </a:bodyPr>
          <a:lstStyle/>
          <a:p>
            <a:r>
              <a:rPr lang="en-US" sz="1200" i="0" dirty="0">
                <a:solidFill>
                  <a:srgbClr val="2A2A2A"/>
                </a:solidFill>
                <a:effectLst/>
                <a:latin typeface="Postoni"/>
              </a:rPr>
              <a:t>WaPo:  “Obamacare jacked up taxes on the 1 percent, gave $16 billion annually to poor” (March 28, 2018)</a:t>
            </a:r>
            <a:endParaRPr lang="en-US" dirty="0"/>
          </a:p>
        </p:txBody>
      </p:sp>
      <p:sp>
        <p:nvSpPr>
          <p:cNvPr id="2" name="TextBox 1">
            <a:extLst>
              <a:ext uri="{FF2B5EF4-FFF2-40B4-BE49-F238E27FC236}">
                <a16:creationId xmlns="" xmlns:a16="http://schemas.microsoft.com/office/drawing/2014/main" id="{DF8F26CE-6EB0-427F-B2EF-03B16B0B25B0}"/>
              </a:ext>
            </a:extLst>
          </p:cNvPr>
          <p:cNvSpPr txBox="1"/>
          <p:nvPr/>
        </p:nvSpPr>
        <p:spPr>
          <a:xfrm>
            <a:off x="8435788" y="4392704"/>
            <a:ext cx="2922147" cy="646331"/>
          </a:xfrm>
          <a:prstGeom prst="rect">
            <a:avLst/>
          </a:prstGeom>
          <a:noFill/>
        </p:spPr>
        <p:txBody>
          <a:bodyPr wrap="none" rtlCol="0">
            <a:spAutoFit/>
          </a:bodyPr>
          <a:lstStyle/>
          <a:p>
            <a:r>
              <a:rPr lang="en-US" dirty="0"/>
              <a:t>Avg Income = $281k</a:t>
            </a:r>
          </a:p>
          <a:p>
            <a:r>
              <a:rPr lang="en-US" dirty="0"/>
              <a:t>Mainly 96</a:t>
            </a:r>
            <a:r>
              <a:rPr lang="en-US" baseline="30000" dirty="0"/>
              <a:t>th</a:t>
            </a:r>
            <a:r>
              <a:rPr lang="en-US" dirty="0"/>
              <a:t> to 99</a:t>
            </a:r>
            <a:r>
              <a:rPr lang="en-US" baseline="30000" dirty="0"/>
              <a:t>th</a:t>
            </a:r>
            <a:r>
              <a:rPr lang="en-US" dirty="0"/>
              <a:t> paid more</a:t>
            </a:r>
          </a:p>
        </p:txBody>
      </p:sp>
      <p:sp>
        <p:nvSpPr>
          <p:cNvPr id="8" name="TextBox 7">
            <a:extLst>
              <a:ext uri="{FF2B5EF4-FFF2-40B4-BE49-F238E27FC236}">
                <a16:creationId xmlns="" xmlns:a16="http://schemas.microsoft.com/office/drawing/2014/main" id="{3A24107B-371E-4254-85FC-2640EBDFC4EC}"/>
              </a:ext>
            </a:extLst>
          </p:cNvPr>
          <p:cNvSpPr txBox="1"/>
          <p:nvPr/>
        </p:nvSpPr>
        <p:spPr>
          <a:xfrm>
            <a:off x="8435788" y="5065061"/>
            <a:ext cx="2100511" cy="369332"/>
          </a:xfrm>
          <a:prstGeom prst="rect">
            <a:avLst/>
          </a:prstGeom>
          <a:noFill/>
        </p:spPr>
        <p:txBody>
          <a:bodyPr wrap="none" rtlCol="0">
            <a:spAutoFit/>
          </a:bodyPr>
          <a:lstStyle/>
          <a:p>
            <a:r>
              <a:rPr lang="en-US" dirty="0"/>
              <a:t>Avg Income = $1.7M</a:t>
            </a:r>
          </a:p>
        </p:txBody>
      </p:sp>
    </p:spTree>
    <p:extLst>
      <p:ext uri="{BB962C8B-B14F-4D97-AF65-F5344CB8AC3E}">
        <p14:creationId xmlns:p14="http://schemas.microsoft.com/office/powerpoint/2010/main" val="676111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FFE42E1-E115-4759-8BDA-6D593084F44D}"/>
              </a:ext>
            </a:extLst>
          </p:cNvPr>
          <p:cNvSpPr/>
          <p:nvPr/>
        </p:nvSpPr>
        <p:spPr>
          <a:xfrm>
            <a:off x="0" y="0"/>
            <a:ext cx="12192000" cy="53122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CBO: Share or Percent of Income Going to Middle Quintile (40</a:t>
            </a:r>
            <a:r>
              <a:rPr lang="en-US" sz="2400" baseline="30000" dirty="0"/>
              <a:t>th</a:t>
            </a:r>
            <a:r>
              <a:rPr lang="en-US" sz="2400" dirty="0"/>
              <a:t> to 60</a:t>
            </a:r>
            <a:r>
              <a:rPr lang="en-US" sz="2400" baseline="30000" dirty="0"/>
              <a:t>th</a:t>
            </a:r>
            <a:r>
              <a:rPr lang="en-US" sz="2400" dirty="0"/>
              <a:t> Percentile) </a:t>
            </a:r>
          </a:p>
        </p:txBody>
      </p:sp>
      <p:sp>
        <p:nvSpPr>
          <p:cNvPr id="6" name="TextBox 5">
            <a:extLst>
              <a:ext uri="{FF2B5EF4-FFF2-40B4-BE49-F238E27FC236}">
                <a16:creationId xmlns="" xmlns:a16="http://schemas.microsoft.com/office/drawing/2014/main" id="{4DA8314F-8976-402D-91B0-281BBD5852CF}"/>
              </a:ext>
            </a:extLst>
          </p:cNvPr>
          <p:cNvSpPr txBox="1"/>
          <p:nvPr/>
        </p:nvSpPr>
        <p:spPr>
          <a:xfrm>
            <a:off x="705129" y="6359780"/>
            <a:ext cx="4623382" cy="276999"/>
          </a:xfrm>
          <a:prstGeom prst="rect">
            <a:avLst/>
          </a:prstGeom>
          <a:noFill/>
        </p:spPr>
        <p:txBody>
          <a:bodyPr wrap="none" rtlCol="0">
            <a:spAutoFit/>
          </a:bodyPr>
          <a:lstStyle/>
          <a:p>
            <a:r>
              <a:rPr lang="en-US" sz="1200" dirty="0"/>
              <a:t>Source:  CBO “The Distribution of Household Income, 2017” (Oct 2020)</a:t>
            </a:r>
          </a:p>
        </p:txBody>
      </p:sp>
      <p:sp>
        <p:nvSpPr>
          <p:cNvPr id="2" name="Slide Number Placeholder 1">
            <a:extLst>
              <a:ext uri="{FF2B5EF4-FFF2-40B4-BE49-F238E27FC236}">
                <a16:creationId xmlns="" xmlns:a16="http://schemas.microsoft.com/office/drawing/2014/main" id="{5E70E5B1-C853-40DB-B3D1-C880E93C18EC}"/>
              </a:ext>
            </a:extLst>
          </p:cNvPr>
          <p:cNvSpPr>
            <a:spLocks noGrp="1"/>
          </p:cNvSpPr>
          <p:nvPr>
            <p:ph type="sldNum" sz="quarter" idx="12"/>
          </p:nvPr>
        </p:nvSpPr>
        <p:spPr>
          <a:xfrm>
            <a:off x="9328570" y="6454217"/>
            <a:ext cx="2743200" cy="365125"/>
          </a:xfrm>
        </p:spPr>
        <p:txBody>
          <a:bodyPr/>
          <a:lstStyle/>
          <a:p>
            <a:fld id="{3BA42986-DDFE-46DC-AA35-4D3C59B4DA3B}" type="slidenum">
              <a:rPr lang="en-US" smtClean="0"/>
              <a:t>36</a:t>
            </a:fld>
            <a:endParaRPr lang="en-US" dirty="0"/>
          </a:p>
        </p:txBody>
      </p:sp>
      <p:sp>
        <p:nvSpPr>
          <p:cNvPr id="3" name="TextBox 2">
            <a:extLst>
              <a:ext uri="{FF2B5EF4-FFF2-40B4-BE49-F238E27FC236}">
                <a16:creationId xmlns="" xmlns:a16="http://schemas.microsoft.com/office/drawing/2014/main" id="{88ED24D4-67E5-4F24-A8F2-CD297501B7A1}"/>
              </a:ext>
            </a:extLst>
          </p:cNvPr>
          <p:cNvSpPr txBox="1"/>
          <p:nvPr/>
        </p:nvSpPr>
        <p:spPr>
          <a:xfrm>
            <a:off x="699246" y="5120016"/>
            <a:ext cx="652743" cy="369332"/>
          </a:xfrm>
          <a:prstGeom prst="rect">
            <a:avLst/>
          </a:prstGeom>
          <a:noFill/>
        </p:spPr>
        <p:txBody>
          <a:bodyPr wrap="none" rtlCol="0">
            <a:spAutoFit/>
          </a:bodyPr>
          <a:lstStyle/>
          <a:p>
            <a:r>
              <a:rPr lang="en-US" dirty="0"/>
              <a:t>1979</a:t>
            </a:r>
          </a:p>
        </p:txBody>
      </p:sp>
      <p:sp>
        <p:nvSpPr>
          <p:cNvPr id="9" name="TextBox 8">
            <a:extLst>
              <a:ext uri="{FF2B5EF4-FFF2-40B4-BE49-F238E27FC236}">
                <a16:creationId xmlns="" xmlns:a16="http://schemas.microsoft.com/office/drawing/2014/main" id="{554B8D90-5F19-47D3-979C-C81AF67CE5DB}"/>
              </a:ext>
            </a:extLst>
          </p:cNvPr>
          <p:cNvSpPr txBox="1"/>
          <p:nvPr/>
        </p:nvSpPr>
        <p:spPr>
          <a:xfrm>
            <a:off x="1359273" y="5120016"/>
            <a:ext cx="652743" cy="369332"/>
          </a:xfrm>
          <a:prstGeom prst="rect">
            <a:avLst/>
          </a:prstGeom>
          <a:noFill/>
        </p:spPr>
        <p:txBody>
          <a:bodyPr wrap="none" rtlCol="0">
            <a:spAutoFit/>
          </a:bodyPr>
          <a:lstStyle/>
          <a:p>
            <a:r>
              <a:rPr lang="en-US" dirty="0"/>
              <a:t>2007</a:t>
            </a:r>
          </a:p>
        </p:txBody>
      </p:sp>
      <p:sp>
        <p:nvSpPr>
          <p:cNvPr id="10" name="TextBox 9">
            <a:extLst>
              <a:ext uri="{FF2B5EF4-FFF2-40B4-BE49-F238E27FC236}">
                <a16:creationId xmlns="" xmlns:a16="http://schemas.microsoft.com/office/drawing/2014/main" id="{B1466331-F4FC-49FD-AC6D-D403A3238134}"/>
              </a:ext>
            </a:extLst>
          </p:cNvPr>
          <p:cNvSpPr txBox="1"/>
          <p:nvPr/>
        </p:nvSpPr>
        <p:spPr>
          <a:xfrm>
            <a:off x="2019300" y="5120016"/>
            <a:ext cx="652743" cy="369332"/>
          </a:xfrm>
          <a:prstGeom prst="rect">
            <a:avLst/>
          </a:prstGeom>
          <a:noFill/>
        </p:spPr>
        <p:txBody>
          <a:bodyPr wrap="none" rtlCol="0">
            <a:spAutoFit/>
          </a:bodyPr>
          <a:lstStyle/>
          <a:p>
            <a:r>
              <a:rPr lang="en-US" dirty="0"/>
              <a:t>2016</a:t>
            </a:r>
          </a:p>
        </p:txBody>
      </p:sp>
      <p:sp>
        <p:nvSpPr>
          <p:cNvPr id="11" name="TextBox 10">
            <a:extLst>
              <a:ext uri="{FF2B5EF4-FFF2-40B4-BE49-F238E27FC236}">
                <a16:creationId xmlns="" xmlns:a16="http://schemas.microsoft.com/office/drawing/2014/main" id="{7A5F9EF9-E1C7-4007-BDA6-C8678EB5CE7C}"/>
              </a:ext>
            </a:extLst>
          </p:cNvPr>
          <p:cNvSpPr txBox="1"/>
          <p:nvPr/>
        </p:nvSpPr>
        <p:spPr>
          <a:xfrm>
            <a:off x="2679327" y="5120016"/>
            <a:ext cx="652743" cy="369332"/>
          </a:xfrm>
          <a:prstGeom prst="rect">
            <a:avLst/>
          </a:prstGeom>
          <a:noFill/>
        </p:spPr>
        <p:txBody>
          <a:bodyPr wrap="none" rtlCol="0">
            <a:spAutoFit/>
          </a:bodyPr>
          <a:lstStyle/>
          <a:p>
            <a:r>
              <a:rPr lang="en-US" dirty="0"/>
              <a:t>2017</a:t>
            </a:r>
          </a:p>
        </p:txBody>
      </p:sp>
      <p:sp>
        <p:nvSpPr>
          <p:cNvPr id="12" name="TextBox 11">
            <a:extLst>
              <a:ext uri="{FF2B5EF4-FFF2-40B4-BE49-F238E27FC236}">
                <a16:creationId xmlns="" xmlns:a16="http://schemas.microsoft.com/office/drawing/2014/main" id="{7D72D1F7-DEEF-4716-B087-D060B64CD179}"/>
              </a:ext>
            </a:extLst>
          </p:cNvPr>
          <p:cNvSpPr txBox="1"/>
          <p:nvPr/>
        </p:nvSpPr>
        <p:spPr>
          <a:xfrm>
            <a:off x="4329110" y="5120016"/>
            <a:ext cx="652743" cy="369332"/>
          </a:xfrm>
          <a:prstGeom prst="rect">
            <a:avLst/>
          </a:prstGeom>
          <a:noFill/>
        </p:spPr>
        <p:txBody>
          <a:bodyPr wrap="none" rtlCol="0">
            <a:spAutoFit/>
          </a:bodyPr>
          <a:lstStyle/>
          <a:p>
            <a:r>
              <a:rPr lang="en-US" dirty="0"/>
              <a:t>1979</a:t>
            </a:r>
          </a:p>
        </p:txBody>
      </p:sp>
      <p:sp>
        <p:nvSpPr>
          <p:cNvPr id="13" name="TextBox 12">
            <a:extLst>
              <a:ext uri="{FF2B5EF4-FFF2-40B4-BE49-F238E27FC236}">
                <a16:creationId xmlns="" xmlns:a16="http://schemas.microsoft.com/office/drawing/2014/main" id="{6A8AE40A-D728-45C8-817D-243FC8D15E43}"/>
              </a:ext>
            </a:extLst>
          </p:cNvPr>
          <p:cNvSpPr txBox="1"/>
          <p:nvPr/>
        </p:nvSpPr>
        <p:spPr>
          <a:xfrm>
            <a:off x="4989137" y="5120016"/>
            <a:ext cx="652743" cy="369332"/>
          </a:xfrm>
          <a:prstGeom prst="rect">
            <a:avLst/>
          </a:prstGeom>
          <a:noFill/>
        </p:spPr>
        <p:txBody>
          <a:bodyPr wrap="none" rtlCol="0">
            <a:spAutoFit/>
          </a:bodyPr>
          <a:lstStyle/>
          <a:p>
            <a:r>
              <a:rPr lang="en-US" dirty="0"/>
              <a:t>2007</a:t>
            </a:r>
          </a:p>
        </p:txBody>
      </p:sp>
      <p:sp>
        <p:nvSpPr>
          <p:cNvPr id="14" name="TextBox 13">
            <a:extLst>
              <a:ext uri="{FF2B5EF4-FFF2-40B4-BE49-F238E27FC236}">
                <a16:creationId xmlns="" xmlns:a16="http://schemas.microsoft.com/office/drawing/2014/main" id="{7F94CA0B-3EE8-4ECB-865A-94C89FEC216A}"/>
              </a:ext>
            </a:extLst>
          </p:cNvPr>
          <p:cNvSpPr txBox="1"/>
          <p:nvPr/>
        </p:nvSpPr>
        <p:spPr>
          <a:xfrm>
            <a:off x="5649164" y="5120016"/>
            <a:ext cx="652743" cy="369332"/>
          </a:xfrm>
          <a:prstGeom prst="rect">
            <a:avLst/>
          </a:prstGeom>
          <a:noFill/>
        </p:spPr>
        <p:txBody>
          <a:bodyPr wrap="none" rtlCol="0">
            <a:spAutoFit/>
          </a:bodyPr>
          <a:lstStyle/>
          <a:p>
            <a:r>
              <a:rPr lang="en-US" dirty="0"/>
              <a:t>2016</a:t>
            </a:r>
          </a:p>
        </p:txBody>
      </p:sp>
      <p:sp>
        <p:nvSpPr>
          <p:cNvPr id="15" name="TextBox 14">
            <a:extLst>
              <a:ext uri="{FF2B5EF4-FFF2-40B4-BE49-F238E27FC236}">
                <a16:creationId xmlns="" xmlns:a16="http://schemas.microsoft.com/office/drawing/2014/main" id="{B7DB54A1-CC4A-4786-906F-A600B73774C1}"/>
              </a:ext>
            </a:extLst>
          </p:cNvPr>
          <p:cNvSpPr txBox="1"/>
          <p:nvPr/>
        </p:nvSpPr>
        <p:spPr>
          <a:xfrm>
            <a:off x="6309191" y="5120016"/>
            <a:ext cx="652743" cy="369332"/>
          </a:xfrm>
          <a:prstGeom prst="rect">
            <a:avLst/>
          </a:prstGeom>
          <a:noFill/>
        </p:spPr>
        <p:txBody>
          <a:bodyPr wrap="none" rtlCol="0">
            <a:spAutoFit/>
          </a:bodyPr>
          <a:lstStyle/>
          <a:p>
            <a:r>
              <a:rPr lang="en-US" dirty="0"/>
              <a:t>2017</a:t>
            </a:r>
          </a:p>
        </p:txBody>
      </p:sp>
      <p:sp>
        <p:nvSpPr>
          <p:cNvPr id="16" name="TextBox 15">
            <a:extLst>
              <a:ext uri="{FF2B5EF4-FFF2-40B4-BE49-F238E27FC236}">
                <a16:creationId xmlns="" xmlns:a16="http://schemas.microsoft.com/office/drawing/2014/main" id="{51124AB5-D88B-4594-9E22-290E7D080C9A}"/>
              </a:ext>
            </a:extLst>
          </p:cNvPr>
          <p:cNvSpPr txBox="1"/>
          <p:nvPr/>
        </p:nvSpPr>
        <p:spPr>
          <a:xfrm>
            <a:off x="1395321" y="927941"/>
            <a:ext cx="1610377" cy="369332"/>
          </a:xfrm>
          <a:prstGeom prst="rect">
            <a:avLst/>
          </a:prstGeom>
          <a:noFill/>
        </p:spPr>
        <p:txBody>
          <a:bodyPr wrap="none" rtlCol="0">
            <a:spAutoFit/>
          </a:bodyPr>
          <a:lstStyle/>
          <a:p>
            <a:r>
              <a:rPr lang="en-US" u="sng" dirty="0"/>
              <a:t>Market Income</a:t>
            </a:r>
          </a:p>
        </p:txBody>
      </p:sp>
      <p:sp>
        <p:nvSpPr>
          <p:cNvPr id="17" name="TextBox 16">
            <a:extLst>
              <a:ext uri="{FF2B5EF4-FFF2-40B4-BE49-F238E27FC236}">
                <a16:creationId xmlns="" xmlns:a16="http://schemas.microsoft.com/office/drawing/2014/main" id="{CF30C2BE-3C62-490F-AAA1-9381B3E57C76}"/>
              </a:ext>
            </a:extLst>
          </p:cNvPr>
          <p:cNvSpPr txBox="1"/>
          <p:nvPr/>
        </p:nvSpPr>
        <p:spPr>
          <a:xfrm>
            <a:off x="4255709" y="960364"/>
            <a:ext cx="3064622" cy="369332"/>
          </a:xfrm>
          <a:prstGeom prst="rect">
            <a:avLst/>
          </a:prstGeom>
          <a:noFill/>
        </p:spPr>
        <p:txBody>
          <a:bodyPr wrap="none" rtlCol="0">
            <a:spAutoFit/>
          </a:bodyPr>
          <a:lstStyle/>
          <a:p>
            <a:r>
              <a:rPr lang="en-US" u="sng" dirty="0"/>
              <a:t>Income After Taxes &amp; Transfers</a:t>
            </a:r>
          </a:p>
        </p:txBody>
      </p:sp>
      <p:graphicFrame>
        <p:nvGraphicFramePr>
          <p:cNvPr id="18" name="Chart 17">
            <a:extLst>
              <a:ext uri="{FF2B5EF4-FFF2-40B4-BE49-F238E27FC236}">
                <a16:creationId xmlns="" xmlns:a16="http://schemas.microsoft.com/office/drawing/2014/main" id="{54C36F5F-0399-4EFF-A46B-1B04D26BDECB}"/>
              </a:ext>
            </a:extLst>
          </p:cNvPr>
          <p:cNvGraphicFramePr>
            <a:graphicFrameLocks/>
          </p:cNvGraphicFramePr>
          <p:nvPr>
            <p:extLst>
              <p:ext uri="{D42A27DB-BD31-4B8C-83A1-F6EECF244321}">
                <p14:modId xmlns:p14="http://schemas.microsoft.com/office/powerpoint/2010/main" val="1692048154"/>
              </p:ext>
            </p:extLst>
          </p:nvPr>
        </p:nvGraphicFramePr>
        <p:xfrm>
          <a:off x="69756" y="1297273"/>
          <a:ext cx="7534276" cy="391953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 xmlns:a16="http://schemas.microsoft.com/office/drawing/2014/main" id="{0DA2BD09-D2D2-494F-9415-816D1A5435D6}"/>
              </a:ext>
            </a:extLst>
          </p:cNvPr>
          <p:cNvSpPr txBox="1"/>
          <p:nvPr/>
        </p:nvSpPr>
        <p:spPr>
          <a:xfrm>
            <a:off x="7771315" y="1969226"/>
            <a:ext cx="4261282" cy="3046988"/>
          </a:xfrm>
          <a:prstGeom prst="rect">
            <a:avLst/>
          </a:prstGeom>
          <a:noFill/>
        </p:spPr>
        <p:txBody>
          <a:bodyPr wrap="square" rtlCol="0">
            <a:spAutoFit/>
          </a:bodyPr>
          <a:lstStyle/>
          <a:p>
            <a:r>
              <a:rPr lang="en-US" sz="1600" dirty="0"/>
              <a:t>How much did the change in equality impact income, other things equal?</a:t>
            </a:r>
          </a:p>
          <a:p>
            <a:endParaRPr lang="en-US" sz="1600" dirty="0"/>
          </a:p>
          <a:p>
            <a:pPr marL="342900" indent="-342900">
              <a:buFont typeface="Wingdings" panose="05000000000000000000" pitchFamily="2" charset="2"/>
              <a:buChar char="§"/>
            </a:pPr>
            <a:r>
              <a:rPr lang="en-US" sz="1600" dirty="0"/>
              <a:t>In 2017, the middle quintile family earned $61,700 market income, a 12.3% share.  At the 1979 share of 15.9%, that would be $79,759, an increase of about $18,000.</a:t>
            </a:r>
          </a:p>
          <a:p>
            <a:pPr marL="342900" indent="-342900">
              <a:buFont typeface="Wingdings" panose="05000000000000000000" pitchFamily="2" charset="2"/>
              <a:buChar char="§"/>
            </a:pPr>
            <a:endParaRPr lang="en-US" sz="1600" dirty="0"/>
          </a:p>
          <a:p>
            <a:pPr marL="342900" indent="-342900">
              <a:buFont typeface="Wingdings" panose="05000000000000000000" pitchFamily="2" charset="2"/>
              <a:buChar char="§"/>
            </a:pPr>
            <a:r>
              <a:rPr lang="en-US" sz="1600" dirty="0"/>
              <a:t>After-taxes &amp; transfers, the middle quintile family earned $68,000, a 14.5% share.  At 1979 share of 16.4%, that would be an increase of about $8,900.</a:t>
            </a:r>
          </a:p>
        </p:txBody>
      </p:sp>
    </p:spTree>
    <p:extLst>
      <p:ext uri="{BB962C8B-B14F-4D97-AF65-F5344CB8AC3E}">
        <p14:creationId xmlns:p14="http://schemas.microsoft.com/office/powerpoint/2010/main" val="229960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FFE42E1-E115-4759-8BDA-6D593084F44D}"/>
              </a:ext>
            </a:extLst>
          </p:cNvPr>
          <p:cNvSpPr/>
          <p:nvPr/>
        </p:nvSpPr>
        <p:spPr>
          <a:xfrm>
            <a:off x="0" y="0"/>
            <a:ext cx="12192000" cy="53122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CBO Income Definitions</a:t>
            </a:r>
          </a:p>
        </p:txBody>
      </p:sp>
      <p:pic>
        <p:nvPicPr>
          <p:cNvPr id="2" name="Picture 1">
            <a:extLst>
              <a:ext uri="{FF2B5EF4-FFF2-40B4-BE49-F238E27FC236}">
                <a16:creationId xmlns="" xmlns:a16="http://schemas.microsoft.com/office/drawing/2014/main" id="{44D7F2C7-36BD-4E78-AEAC-F40521E439D3}"/>
              </a:ext>
            </a:extLst>
          </p:cNvPr>
          <p:cNvPicPr>
            <a:picLocks noChangeAspect="1"/>
          </p:cNvPicPr>
          <p:nvPr/>
        </p:nvPicPr>
        <p:blipFill>
          <a:blip r:embed="rId2"/>
          <a:stretch>
            <a:fillRect/>
          </a:stretch>
        </p:blipFill>
        <p:spPr>
          <a:xfrm>
            <a:off x="167663" y="767283"/>
            <a:ext cx="10173810" cy="5426032"/>
          </a:xfrm>
          <a:prstGeom prst="rect">
            <a:avLst/>
          </a:prstGeom>
        </p:spPr>
      </p:pic>
      <p:sp>
        <p:nvSpPr>
          <p:cNvPr id="8" name="TextBox 7">
            <a:extLst>
              <a:ext uri="{FF2B5EF4-FFF2-40B4-BE49-F238E27FC236}">
                <a16:creationId xmlns="" xmlns:a16="http://schemas.microsoft.com/office/drawing/2014/main" id="{084700A0-717E-4471-B5F9-75BEEFA0FF80}"/>
              </a:ext>
            </a:extLst>
          </p:cNvPr>
          <p:cNvSpPr txBox="1"/>
          <p:nvPr/>
        </p:nvSpPr>
        <p:spPr>
          <a:xfrm>
            <a:off x="3366150" y="6477477"/>
            <a:ext cx="5356210" cy="307777"/>
          </a:xfrm>
          <a:prstGeom prst="rect">
            <a:avLst/>
          </a:prstGeom>
          <a:noFill/>
        </p:spPr>
        <p:txBody>
          <a:bodyPr wrap="none" rtlCol="0">
            <a:spAutoFit/>
          </a:bodyPr>
          <a:lstStyle/>
          <a:p>
            <a:r>
              <a:rPr lang="en-US" sz="1400" dirty="0"/>
              <a:t>Source:  CBO “The Distribution of Household Income, 2017” (Oct 2020)</a:t>
            </a:r>
          </a:p>
        </p:txBody>
      </p:sp>
      <p:sp>
        <p:nvSpPr>
          <p:cNvPr id="3" name="Slide Number Placeholder 2">
            <a:extLst>
              <a:ext uri="{FF2B5EF4-FFF2-40B4-BE49-F238E27FC236}">
                <a16:creationId xmlns="" xmlns:a16="http://schemas.microsoft.com/office/drawing/2014/main" id="{52C13552-F503-4709-8677-7CFD56FFCFCB}"/>
              </a:ext>
            </a:extLst>
          </p:cNvPr>
          <p:cNvSpPr>
            <a:spLocks noGrp="1"/>
          </p:cNvSpPr>
          <p:nvPr>
            <p:ph type="sldNum" sz="quarter" idx="12"/>
          </p:nvPr>
        </p:nvSpPr>
        <p:spPr>
          <a:xfrm>
            <a:off x="9361099" y="6420129"/>
            <a:ext cx="2743200" cy="365125"/>
          </a:xfrm>
        </p:spPr>
        <p:txBody>
          <a:bodyPr/>
          <a:lstStyle/>
          <a:p>
            <a:fld id="{3BA42986-DDFE-46DC-AA35-4D3C59B4DA3B}" type="slidenum">
              <a:rPr lang="en-US" smtClean="0"/>
              <a:t>37</a:t>
            </a:fld>
            <a:endParaRPr lang="en-US" dirty="0"/>
          </a:p>
        </p:txBody>
      </p:sp>
    </p:spTree>
    <p:extLst>
      <p:ext uri="{BB962C8B-B14F-4D97-AF65-F5344CB8AC3E}">
        <p14:creationId xmlns:p14="http://schemas.microsoft.com/office/powerpoint/2010/main" val="2557059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9F62C70-5163-4A8D-A4E4-6E9AC8565E06}"/>
              </a:ext>
            </a:extLst>
          </p:cNvPr>
          <p:cNvSpPr/>
          <p:nvPr/>
        </p:nvSpPr>
        <p:spPr>
          <a:xfrm>
            <a:off x="0" y="0"/>
            <a:ext cx="12192000" cy="54215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Distributional Impact of Trump Tax Cuts (2018 and Later)</a:t>
            </a:r>
          </a:p>
        </p:txBody>
      </p:sp>
      <p:sp>
        <p:nvSpPr>
          <p:cNvPr id="7" name="Slide Number Placeholder 6">
            <a:extLst>
              <a:ext uri="{FF2B5EF4-FFF2-40B4-BE49-F238E27FC236}">
                <a16:creationId xmlns="" xmlns:a16="http://schemas.microsoft.com/office/drawing/2014/main" id="{E3423A7F-8965-431F-9689-900AEFD543BF}"/>
              </a:ext>
            </a:extLst>
          </p:cNvPr>
          <p:cNvSpPr>
            <a:spLocks noGrp="1"/>
          </p:cNvSpPr>
          <p:nvPr>
            <p:ph type="sldNum" sz="quarter" idx="12"/>
          </p:nvPr>
        </p:nvSpPr>
        <p:spPr>
          <a:xfrm>
            <a:off x="9457426" y="6491707"/>
            <a:ext cx="2743200" cy="365125"/>
          </a:xfrm>
        </p:spPr>
        <p:txBody>
          <a:bodyPr/>
          <a:lstStyle/>
          <a:p>
            <a:fld id="{A5ABBA13-5101-492E-8EF0-2A135518BDD4}" type="slidenum">
              <a:rPr lang="en-US" smtClean="0"/>
              <a:t>38</a:t>
            </a:fld>
            <a:endParaRPr lang="en-US" dirty="0"/>
          </a:p>
        </p:txBody>
      </p:sp>
      <p:sp>
        <p:nvSpPr>
          <p:cNvPr id="12" name="TextBox 11">
            <a:extLst>
              <a:ext uri="{FF2B5EF4-FFF2-40B4-BE49-F238E27FC236}">
                <a16:creationId xmlns="" xmlns:a16="http://schemas.microsoft.com/office/drawing/2014/main" id="{F4EB758D-7F97-4A5D-8DF6-89A07C1C1345}"/>
              </a:ext>
            </a:extLst>
          </p:cNvPr>
          <p:cNvSpPr txBox="1"/>
          <p:nvPr/>
        </p:nvSpPr>
        <p:spPr>
          <a:xfrm>
            <a:off x="236163" y="645717"/>
            <a:ext cx="11719673" cy="2062103"/>
          </a:xfrm>
          <a:prstGeom prst="rect">
            <a:avLst/>
          </a:prstGeom>
          <a:noFill/>
        </p:spPr>
        <p:txBody>
          <a:bodyPr wrap="square">
            <a:spAutoFit/>
          </a:bodyPr>
          <a:lstStyle/>
          <a:p>
            <a:r>
              <a:rPr lang="en-US" sz="1600" dirty="0"/>
              <a:t>CBO: “Overall, the combined effect of the change in net federal revenues and spending is to decrease deficits (primarily stemming from reductions in spending) allocated to lower-income tax filing units and to increase deficits (primarily stemming from reductions in taxes) allocated to higher-income tax filing units.”</a:t>
            </a:r>
          </a:p>
          <a:p>
            <a:endParaRPr lang="en-US" sz="1600" dirty="0"/>
          </a:p>
          <a:p>
            <a:r>
              <a:rPr lang="en-US" sz="1600" dirty="0"/>
              <a:t>CBO:  “A decrease in federal deficits, such as an increase in taxes or a decrease in spending, is shown as a positive value. An increase in federal deficits is shown as a negative value.”</a:t>
            </a:r>
          </a:p>
          <a:p>
            <a:endParaRPr lang="en-US" sz="1600" dirty="0"/>
          </a:p>
          <a:p>
            <a:endParaRPr lang="en-US" sz="1600" dirty="0"/>
          </a:p>
        </p:txBody>
      </p:sp>
      <p:pic>
        <p:nvPicPr>
          <p:cNvPr id="14" name="Picture 13">
            <a:extLst>
              <a:ext uri="{FF2B5EF4-FFF2-40B4-BE49-F238E27FC236}">
                <a16:creationId xmlns="" xmlns:a16="http://schemas.microsoft.com/office/drawing/2014/main" id="{A6A60181-8FB3-46AA-ADFD-F5D8E1321E2E}"/>
              </a:ext>
            </a:extLst>
          </p:cNvPr>
          <p:cNvPicPr>
            <a:picLocks noChangeAspect="1"/>
          </p:cNvPicPr>
          <p:nvPr/>
        </p:nvPicPr>
        <p:blipFill>
          <a:blip r:embed="rId2"/>
          <a:stretch>
            <a:fillRect/>
          </a:stretch>
        </p:blipFill>
        <p:spPr>
          <a:xfrm>
            <a:off x="236163" y="2226131"/>
            <a:ext cx="9410700" cy="3848100"/>
          </a:xfrm>
          <a:prstGeom prst="rect">
            <a:avLst/>
          </a:prstGeom>
        </p:spPr>
      </p:pic>
      <p:sp>
        <p:nvSpPr>
          <p:cNvPr id="18" name="TextBox 17">
            <a:extLst>
              <a:ext uri="{FF2B5EF4-FFF2-40B4-BE49-F238E27FC236}">
                <a16:creationId xmlns="" xmlns:a16="http://schemas.microsoft.com/office/drawing/2014/main" id="{C3860F1A-8DB4-41E9-9CF1-AE0E07B435DE}"/>
              </a:ext>
            </a:extLst>
          </p:cNvPr>
          <p:cNvSpPr txBox="1"/>
          <p:nvPr/>
        </p:nvSpPr>
        <p:spPr>
          <a:xfrm>
            <a:off x="356211" y="6226941"/>
            <a:ext cx="8325971" cy="461665"/>
          </a:xfrm>
          <a:prstGeom prst="rect">
            <a:avLst/>
          </a:prstGeom>
          <a:noFill/>
        </p:spPr>
        <p:txBody>
          <a:bodyPr wrap="square">
            <a:spAutoFit/>
          </a:bodyPr>
          <a:lstStyle/>
          <a:p>
            <a:r>
              <a:rPr lang="en-US" sz="1200" dirty="0"/>
              <a:t>CBO:  “Distributional Effects of Changes in Taxes and Spending Under the Conference Agreement for H.R. 1”</a:t>
            </a:r>
          </a:p>
          <a:p>
            <a:r>
              <a:rPr lang="en-US" sz="1200" dirty="0"/>
              <a:t>https://www.cbo.gov/system/files/115th-congress-2017-2018/reports/53429-distributionhr1.pdf</a:t>
            </a:r>
          </a:p>
        </p:txBody>
      </p:sp>
      <p:sp>
        <p:nvSpPr>
          <p:cNvPr id="19" name="TextBox 18">
            <a:extLst>
              <a:ext uri="{FF2B5EF4-FFF2-40B4-BE49-F238E27FC236}">
                <a16:creationId xmlns="" xmlns:a16="http://schemas.microsoft.com/office/drawing/2014/main" id="{D9DE69E6-CF1D-41BC-A09A-7260536D952A}"/>
              </a:ext>
            </a:extLst>
          </p:cNvPr>
          <p:cNvSpPr txBox="1"/>
          <p:nvPr/>
        </p:nvSpPr>
        <p:spPr>
          <a:xfrm>
            <a:off x="7915563" y="5048707"/>
            <a:ext cx="4119418" cy="646331"/>
          </a:xfrm>
          <a:prstGeom prst="rect">
            <a:avLst/>
          </a:prstGeom>
          <a:noFill/>
        </p:spPr>
        <p:txBody>
          <a:bodyPr wrap="square" rtlCol="0">
            <a:spAutoFit/>
          </a:bodyPr>
          <a:lstStyle/>
          <a:p>
            <a:pPr marL="171450" indent="-171450">
              <a:buFont typeface="Wingdings" panose="05000000000000000000" pitchFamily="2" charset="2"/>
              <a:buChar char="§"/>
            </a:pPr>
            <a:r>
              <a:rPr lang="en-US" sz="1200" dirty="0"/>
              <a:t>Most everyone got a tax cut, larger % cut for richer tax units</a:t>
            </a:r>
          </a:p>
          <a:p>
            <a:pPr marL="171450" indent="-171450">
              <a:buFont typeface="Wingdings" panose="05000000000000000000" pitchFamily="2" charset="2"/>
              <a:buChar char="§"/>
            </a:pPr>
            <a:r>
              <a:rPr lang="en-US" sz="1200" dirty="0"/>
              <a:t>Poorer tax units adversely impacted by fewer insured receiving subsidies, as mandate eliminated</a:t>
            </a:r>
          </a:p>
        </p:txBody>
      </p:sp>
    </p:spTree>
    <p:extLst>
      <p:ext uri="{BB962C8B-B14F-4D97-AF65-F5344CB8AC3E}">
        <p14:creationId xmlns:p14="http://schemas.microsoft.com/office/powerpoint/2010/main" val="14107021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9F62C70-5163-4A8D-A4E4-6E9AC8565E06}"/>
              </a:ext>
            </a:extLst>
          </p:cNvPr>
          <p:cNvSpPr/>
          <p:nvPr/>
        </p:nvSpPr>
        <p:spPr>
          <a:xfrm>
            <a:off x="0" y="0"/>
            <a:ext cx="12192000" cy="54215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Income Inequality &amp; Trump’s Tax Policies</a:t>
            </a:r>
          </a:p>
        </p:txBody>
      </p:sp>
      <p:sp>
        <p:nvSpPr>
          <p:cNvPr id="7" name="Slide Number Placeholder 6">
            <a:extLst>
              <a:ext uri="{FF2B5EF4-FFF2-40B4-BE49-F238E27FC236}">
                <a16:creationId xmlns="" xmlns:a16="http://schemas.microsoft.com/office/drawing/2014/main" id="{E3423A7F-8965-431F-9689-900AEFD543BF}"/>
              </a:ext>
            </a:extLst>
          </p:cNvPr>
          <p:cNvSpPr>
            <a:spLocks noGrp="1"/>
          </p:cNvSpPr>
          <p:nvPr>
            <p:ph type="sldNum" sz="quarter" idx="12"/>
          </p:nvPr>
        </p:nvSpPr>
        <p:spPr>
          <a:xfrm>
            <a:off x="9457426" y="6491707"/>
            <a:ext cx="2743200" cy="365125"/>
          </a:xfrm>
        </p:spPr>
        <p:txBody>
          <a:bodyPr/>
          <a:lstStyle/>
          <a:p>
            <a:fld id="{A5ABBA13-5101-492E-8EF0-2A135518BDD4}" type="slidenum">
              <a:rPr lang="en-US" smtClean="0"/>
              <a:t>39</a:t>
            </a:fld>
            <a:endParaRPr lang="en-US" dirty="0"/>
          </a:p>
        </p:txBody>
      </p:sp>
      <p:pic>
        <p:nvPicPr>
          <p:cNvPr id="2" name="Picture 1">
            <a:extLst>
              <a:ext uri="{FF2B5EF4-FFF2-40B4-BE49-F238E27FC236}">
                <a16:creationId xmlns="" xmlns:a16="http://schemas.microsoft.com/office/drawing/2014/main" id="{A913DAAF-3F02-4DC7-92A4-54FD23F922C2}"/>
              </a:ext>
            </a:extLst>
          </p:cNvPr>
          <p:cNvPicPr>
            <a:picLocks noChangeAspect="1"/>
          </p:cNvPicPr>
          <p:nvPr/>
        </p:nvPicPr>
        <p:blipFill>
          <a:blip r:embed="rId2"/>
          <a:stretch>
            <a:fillRect/>
          </a:stretch>
        </p:blipFill>
        <p:spPr>
          <a:xfrm>
            <a:off x="6592202" y="1000941"/>
            <a:ext cx="5375680" cy="4946635"/>
          </a:xfrm>
          <a:prstGeom prst="rect">
            <a:avLst/>
          </a:prstGeom>
          <a:ln>
            <a:solidFill>
              <a:schemeClr val="tx1"/>
            </a:solidFill>
          </a:ln>
        </p:spPr>
      </p:pic>
      <p:pic>
        <p:nvPicPr>
          <p:cNvPr id="4" name="Picture 3">
            <a:extLst>
              <a:ext uri="{FF2B5EF4-FFF2-40B4-BE49-F238E27FC236}">
                <a16:creationId xmlns="" xmlns:a16="http://schemas.microsoft.com/office/drawing/2014/main" id="{044B0172-0319-47E2-9FBC-28392420644A}"/>
              </a:ext>
            </a:extLst>
          </p:cNvPr>
          <p:cNvPicPr>
            <a:picLocks noChangeAspect="1"/>
          </p:cNvPicPr>
          <p:nvPr/>
        </p:nvPicPr>
        <p:blipFill>
          <a:blip r:embed="rId3"/>
          <a:stretch>
            <a:fillRect/>
          </a:stretch>
        </p:blipFill>
        <p:spPr>
          <a:xfrm>
            <a:off x="104407" y="1000942"/>
            <a:ext cx="6254195" cy="5189267"/>
          </a:xfrm>
          <a:prstGeom prst="rect">
            <a:avLst/>
          </a:prstGeom>
          <a:ln>
            <a:solidFill>
              <a:schemeClr val="tx1"/>
            </a:solidFill>
          </a:ln>
        </p:spPr>
      </p:pic>
      <p:sp>
        <p:nvSpPr>
          <p:cNvPr id="3" name="TextBox 2">
            <a:extLst>
              <a:ext uri="{FF2B5EF4-FFF2-40B4-BE49-F238E27FC236}">
                <a16:creationId xmlns="" xmlns:a16="http://schemas.microsoft.com/office/drawing/2014/main" id="{98058D03-F7DF-4AD5-AE8A-C3CB6851765F}"/>
              </a:ext>
            </a:extLst>
          </p:cNvPr>
          <p:cNvSpPr txBox="1"/>
          <p:nvPr/>
        </p:nvSpPr>
        <p:spPr>
          <a:xfrm>
            <a:off x="104407" y="6262115"/>
            <a:ext cx="5877315" cy="461665"/>
          </a:xfrm>
          <a:prstGeom prst="rect">
            <a:avLst/>
          </a:prstGeom>
          <a:noFill/>
        </p:spPr>
        <p:txBody>
          <a:bodyPr wrap="square" rtlCol="0">
            <a:spAutoFit/>
          </a:bodyPr>
          <a:lstStyle/>
          <a:p>
            <a:pPr algn="l"/>
            <a:r>
              <a:rPr lang="en-US" sz="1200" i="0" dirty="0">
                <a:effectLst/>
                <a:latin typeface="Avenir LT W01_95 Black1475556"/>
                <a:hlinkClick r:id="rId4">
                  <a:extLst>
                    <a:ext uri="{A12FA001-AC4F-418D-AE19-62706E023703}">
                      <ahyp:hlinkClr xmlns="" xmlns:ahyp="http://schemas.microsoft.com/office/drawing/2018/hyperlinkcolor" val="tx"/>
                    </a:ext>
                  </a:extLst>
                </a:hlinkClick>
              </a:rPr>
              <a:t>Tax Policy Center:  The Effect of The TCJA Individual Income Tax Provisions Across Income Groups and Across the States</a:t>
            </a:r>
            <a:r>
              <a:rPr lang="en-US" sz="1200" i="0" dirty="0">
                <a:effectLst/>
                <a:latin typeface="Avenir LT W01_95 Black1475556"/>
              </a:rPr>
              <a:t> (March 2018)</a:t>
            </a:r>
            <a:endParaRPr lang="en-US" dirty="0"/>
          </a:p>
        </p:txBody>
      </p:sp>
      <p:sp>
        <p:nvSpPr>
          <p:cNvPr id="5" name="TextBox 4">
            <a:extLst>
              <a:ext uri="{FF2B5EF4-FFF2-40B4-BE49-F238E27FC236}">
                <a16:creationId xmlns="" xmlns:a16="http://schemas.microsoft.com/office/drawing/2014/main" id="{B749790A-EAD8-477C-81EB-17BF26F934F7}"/>
              </a:ext>
            </a:extLst>
          </p:cNvPr>
          <p:cNvSpPr txBox="1"/>
          <p:nvPr/>
        </p:nvSpPr>
        <p:spPr>
          <a:xfrm>
            <a:off x="6592202" y="6105236"/>
            <a:ext cx="3006849" cy="276999"/>
          </a:xfrm>
          <a:prstGeom prst="rect">
            <a:avLst/>
          </a:prstGeom>
          <a:noFill/>
        </p:spPr>
        <p:txBody>
          <a:bodyPr wrap="none" rtlCol="0">
            <a:spAutoFit/>
          </a:bodyPr>
          <a:lstStyle/>
          <a:p>
            <a:r>
              <a:rPr lang="en-US" sz="1200" dirty="0"/>
              <a:t>CBO:  Budget &amp; Economic Outlook (Jan 2020)</a:t>
            </a:r>
          </a:p>
        </p:txBody>
      </p:sp>
    </p:spTree>
    <p:extLst>
      <p:ext uri="{BB962C8B-B14F-4D97-AF65-F5344CB8AC3E}">
        <p14:creationId xmlns:p14="http://schemas.microsoft.com/office/powerpoint/2010/main" val="2566495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69D083F8-419F-4B91-BE63-D38045389388}"/>
              </a:ext>
            </a:extLst>
          </p:cNvPr>
          <p:cNvPicPr>
            <a:picLocks noChangeAspect="1"/>
          </p:cNvPicPr>
          <p:nvPr/>
        </p:nvPicPr>
        <p:blipFill>
          <a:blip r:embed="rId2"/>
          <a:stretch>
            <a:fillRect/>
          </a:stretch>
        </p:blipFill>
        <p:spPr>
          <a:xfrm>
            <a:off x="578597" y="1492456"/>
            <a:ext cx="8759259" cy="4778861"/>
          </a:xfrm>
          <a:prstGeom prst="rect">
            <a:avLst/>
          </a:prstGeom>
        </p:spPr>
      </p:pic>
      <p:sp>
        <p:nvSpPr>
          <p:cNvPr id="8" name="Rectangle 7">
            <a:extLst>
              <a:ext uri="{FF2B5EF4-FFF2-40B4-BE49-F238E27FC236}">
                <a16:creationId xmlns="" xmlns:a16="http://schemas.microsoft.com/office/drawing/2014/main" id="{D9F62C70-5163-4A8D-A4E4-6E9AC8565E06}"/>
              </a:ext>
            </a:extLst>
          </p:cNvPr>
          <p:cNvSpPr/>
          <p:nvPr/>
        </p:nvSpPr>
        <p:spPr>
          <a:xfrm>
            <a:off x="0" y="1"/>
            <a:ext cx="12192000" cy="46166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Jobs Are Back to June 2015 Level (Millions)</a:t>
            </a:r>
          </a:p>
        </p:txBody>
      </p:sp>
      <p:sp>
        <p:nvSpPr>
          <p:cNvPr id="7" name="Slide Number Placeholder 6">
            <a:extLst>
              <a:ext uri="{FF2B5EF4-FFF2-40B4-BE49-F238E27FC236}">
                <a16:creationId xmlns="" xmlns:a16="http://schemas.microsoft.com/office/drawing/2014/main" id="{E3423A7F-8965-431F-9689-900AEFD543BF}"/>
              </a:ext>
            </a:extLst>
          </p:cNvPr>
          <p:cNvSpPr>
            <a:spLocks noGrp="1"/>
          </p:cNvSpPr>
          <p:nvPr>
            <p:ph type="sldNum" sz="quarter" idx="12"/>
          </p:nvPr>
        </p:nvSpPr>
        <p:spPr>
          <a:xfrm>
            <a:off x="9457426" y="6491707"/>
            <a:ext cx="2743200" cy="365125"/>
          </a:xfrm>
        </p:spPr>
        <p:txBody>
          <a:bodyPr/>
          <a:lstStyle/>
          <a:p>
            <a:fld id="{A5ABBA13-5101-492E-8EF0-2A135518BDD4}" type="slidenum">
              <a:rPr lang="en-US" smtClean="0"/>
              <a:t>4</a:t>
            </a:fld>
            <a:endParaRPr lang="en-US" dirty="0"/>
          </a:p>
        </p:txBody>
      </p:sp>
      <p:sp>
        <p:nvSpPr>
          <p:cNvPr id="15" name="TextBox 14">
            <a:extLst>
              <a:ext uri="{FF2B5EF4-FFF2-40B4-BE49-F238E27FC236}">
                <a16:creationId xmlns="" xmlns:a16="http://schemas.microsoft.com/office/drawing/2014/main" id="{BD0EC054-9A00-4A3B-B26D-4472BBBA9196}"/>
              </a:ext>
            </a:extLst>
          </p:cNvPr>
          <p:cNvSpPr txBox="1"/>
          <p:nvPr/>
        </p:nvSpPr>
        <p:spPr>
          <a:xfrm>
            <a:off x="547213" y="6315158"/>
            <a:ext cx="3203185" cy="461665"/>
          </a:xfrm>
          <a:prstGeom prst="rect">
            <a:avLst/>
          </a:prstGeom>
          <a:noFill/>
        </p:spPr>
        <p:txBody>
          <a:bodyPr wrap="none" rtlCol="0">
            <a:spAutoFit/>
          </a:bodyPr>
          <a:lstStyle/>
          <a:p>
            <a:r>
              <a:rPr lang="en-US" sz="1200" dirty="0"/>
              <a:t>Source:  FRED </a:t>
            </a:r>
          </a:p>
          <a:p>
            <a:r>
              <a:rPr lang="en-US" sz="1200" dirty="0"/>
              <a:t>Jobs includes FT and PT, government and private</a:t>
            </a:r>
          </a:p>
        </p:txBody>
      </p:sp>
      <p:sp>
        <p:nvSpPr>
          <p:cNvPr id="20" name="TextBox 19">
            <a:extLst>
              <a:ext uri="{FF2B5EF4-FFF2-40B4-BE49-F238E27FC236}">
                <a16:creationId xmlns="" xmlns:a16="http://schemas.microsoft.com/office/drawing/2014/main" id="{C8E20ED4-760A-4A1D-B85D-8DD542281013}"/>
              </a:ext>
            </a:extLst>
          </p:cNvPr>
          <p:cNvSpPr txBox="1"/>
          <p:nvPr/>
        </p:nvSpPr>
        <p:spPr>
          <a:xfrm>
            <a:off x="9457601" y="3935676"/>
            <a:ext cx="2335712" cy="2031325"/>
          </a:xfrm>
          <a:prstGeom prst="rect">
            <a:avLst/>
          </a:prstGeom>
          <a:noFill/>
        </p:spPr>
        <p:txBody>
          <a:bodyPr wrap="square" rtlCol="0">
            <a:spAutoFit/>
          </a:bodyPr>
          <a:lstStyle/>
          <a:p>
            <a:r>
              <a:rPr lang="en-US" dirty="0"/>
              <a:t>Sept 2020: 141.7</a:t>
            </a:r>
          </a:p>
          <a:p>
            <a:pPr marL="176213" indent="-176213">
              <a:buFont typeface="Wingdings" panose="05000000000000000000" pitchFamily="2" charset="2"/>
              <a:buChar char="§"/>
            </a:pPr>
            <a:r>
              <a:rPr lang="en-US" dirty="0"/>
              <a:t>Up 661k vs. Aug</a:t>
            </a:r>
          </a:p>
          <a:p>
            <a:pPr marL="176213" indent="-176213">
              <a:buFont typeface="Wingdings" panose="05000000000000000000" pitchFamily="2" charset="2"/>
              <a:buChar char="§"/>
            </a:pPr>
            <a:r>
              <a:rPr lang="en-US" dirty="0"/>
              <a:t>About 52% of lost jobs have been recovered vs. peak</a:t>
            </a:r>
          </a:p>
          <a:p>
            <a:pPr marL="176213" indent="-176213">
              <a:buFont typeface="Wingdings" panose="05000000000000000000" pitchFamily="2" charset="2"/>
              <a:buChar char="§"/>
            </a:pPr>
            <a:endParaRPr lang="en-US" dirty="0"/>
          </a:p>
          <a:p>
            <a:pPr marL="176213" indent="-176213">
              <a:buFont typeface="Wingdings" panose="05000000000000000000" pitchFamily="2" charset="2"/>
              <a:buChar char="§"/>
            </a:pPr>
            <a:endParaRPr lang="en-US" dirty="0"/>
          </a:p>
        </p:txBody>
      </p:sp>
      <p:sp>
        <p:nvSpPr>
          <p:cNvPr id="5" name="TextBox 4">
            <a:extLst>
              <a:ext uri="{FF2B5EF4-FFF2-40B4-BE49-F238E27FC236}">
                <a16:creationId xmlns="" xmlns:a16="http://schemas.microsoft.com/office/drawing/2014/main" id="{642E5B8E-B69C-4E49-8211-028DDE28FEAD}"/>
              </a:ext>
            </a:extLst>
          </p:cNvPr>
          <p:cNvSpPr txBox="1"/>
          <p:nvPr/>
        </p:nvSpPr>
        <p:spPr>
          <a:xfrm>
            <a:off x="547213" y="610433"/>
            <a:ext cx="11326306" cy="646331"/>
          </a:xfrm>
          <a:prstGeom prst="rect">
            <a:avLst/>
          </a:prstGeom>
          <a:noFill/>
        </p:spPr>
        <p:txBody>
          <a:bodyPr wrap="none" rtlCol="0">
            <a:spAutoFit/>
          </a:bodyPr>
          <a:lstStyle/>
          <a:p>
            <a:pPr marL="285750" indent="-285750">
              <a:buFont typeface="Wingdings" panose="05000000000000000000" pitchFamily="2" charset="2"/>
              <a:buChar char="§"/>
            </a:pPr>
            <a:r>
              <a:rPr lang="en-US" dirty="0" smtClean="0"/>
              <a:t>Current </a:t>
            </a:r>
            <a:r>
              <a:rPr lang="en-US" dirty="0"/>
              <a:t>recession has erased 5 years of jobs gains</a:t>
            </a:r>
          </a:p>
          <a:p>
            <a:pPr marL="285750" indent="-285750">
              <a:buFont typeface="Wingdings" panose="05000000000000000000" pitchFamily="2" charset="2"/>
              <a:buChar char="§"/>
            </a:pPr>
            <a:r>
              <a:rPr lang="en-US" dirty="0"/>
              <a:t>Down 3.9 million (2.7%) vs. level at inauguration in January 2017 and down 10.7 million (7.0%) vs. Feb 2020 peak</a:t>
            </a:r>
          </a:p>
        </p:txBody>
      </p:sp>
      <p:sp>
        <p:nvSpPr>
          <p:cNvPr id="12" name="TextBox 11">
            <a:extLst>
              <a:ext uri="{FF2B5EF4-FFF2-40B4-BE49-F238E27FC236}">
                <a16:creationId xmlns="" xmlns:a16="http://schemas.microsoft.com/office/drawing/2014/main" id="{5B743664-8C04-4BC1-80CC-701C08ECCB32}"/>
              </a:ext>
            </a:extLst>
          </p:cNvPr>
          <p:cNvSpPr txBox="1"/>
          <p:nvPr/>
        </p:nvSpPr>
        <p:spPr>
          <a:xfrm>
            <a:off x="1652979" y="3429000"/>
            <a:ext cx="1023037" cy="646331"/>
          </a:xfrm>
          <a:prstGeom prst="rect">
            <a:avLst/>
          </a:prstGeom>
          <a:noFill/>
        </p:spPr>
        <p:txBody>
          <a:bodyPr wrap="none" rtlCol="0">
            <a:spAutoFit/>
          </a:bodyPr>
          <a:lstStyle/>
          <a:p>
            <a:pPr algn="ctr"/>
            <a:r>
              <a:rPr lang="en-US" u="sng" dirty="0"/>
              <a:t>Jun 2015</a:t>
            </a:r>
          </a:p>
          <a:p>
            <a:pPr algn="ctr"/>
            <a:r>
              <a:rPr lang="en-US" dirty="0"/>
              <a:t>141.7</a:t>
            </a:r>
          </a:p>
        </p:txBody>
      </p:sp>
      <p:sp>
        <p:nvSpPr>
          <p:cNvPr id="22" name="TextBox 21">
            <a:extLst>
              <a:ext uri="{FF2B5EF4-FFF2-40B4-BE49-F238E27FC236}">
                <a16:creationId xmlns="" xmlns:a16="http://schemas.microsoft.com/office/drawing/2014/main" id="{23F4BC02-80A5-4FCE-B720-2102B7A0F94C}"/>
              </a:ext>
            </a:extLst>
          </p:cNvPr>
          <p:cNvSpPr txBox="1"/>
          <p:nvPr/>
        </p:nvSpPr>
        <p:spPr>
          <a:xfrm>
            <a:off x="7806692" y="1819889"/>
            <a:ext cx="1059906" cy="646331"/>
          </a:xfrm>
          <a:prstGeom prst="rect">
            <a:avLst/>
          </a:prstGeom>
          <a:noFill/>
        </p:spPr>
        <p:txBody>
          <a:bodyPr wrap="none" rtlCol="0">
            <a:spAutoFit/>
          </a:bodyPr>
          <a:lstStyle/>
          <a:p>
            <a:pPr algn="ctr"/>
            <a:r>
              <a:rPr lang="en-US" u="sng" dirty="0"/>
              <a:t>Feb Peak</a:t>
            </a:r>
          </a:p>
          <a:p>
            <a:pPr algn="ctr"/>
            <a:r>
              <a:rPr lang="en-US" dirty="0"/>
              <a:t>152.5</a:t>
            </a:r>
          </a:p>
        </p:txBody>
      </p:sp>
      <p:sp>
        <p:nvSpPr>
          <p:cNvPr id="9" name="TextBox 8">
            <a:extLst>
              <a:ext uri="{FF2B5EF4-FFF2-40B4-BE49-F238E27FC236}">
                <a16:creationId xmlns="" xmlns:a16="http://schemas.microsoft.com/office/drawing/2014/main" id="{7C3D9568-DD19-4778-AE88-F9041C9AAEF7}"/>
              </a:ext>
            </a:extLst>
          </p:cNvPr>
          <p:cNvSpPr txBox="1"/>
          <p:nvPr/>
        </p:nvSpPr>
        <p:spPr>
          <a:xfrm>
            <a:off x="3750398" y="2833829"/>
            <a:ext cx="1011815" cy="646331"/>
          </a:xfrm>
          <a:prstGeom prst="rect">
            <a:avLst/>
          </a:prstGeom>
          <a:noFill/>
        </p:spPr>
        <p:txBody>
          <a:bodyPr wrap="none" rtlCol="0">
            <a:spAutoFit/>
          </a:bodyPr>
          <a:lstStyle/>
          <a:p>
            <a:pPr algn="ctr"/>
            <a:r>
              <a:rPr lang="en-US" u="sng" dirty="0"/>
              <a:t>Jan 2017</a:t>
            </a:r>
          </a:p>
          <a:p>
            <a:pPr algn="ctr"/>
            <a:r>
              <a:rPr lang="en-US" dirty="0"/>
              <a:t>145.6</a:t>
            </a:r>
          </a:p>
        </p:txBody>
      </p:sp>
      <p:cxnSp>
        <p:nvCxnSpPr>
          <p:cNvPr id="3" name="Straight Connector 2">
            <a:extLst>
              <a:ext uri="{FF2B5EF4-FFF2-40B4-BE49-F238E27FC236}">
                <a16:creationId xmlns="" xmlns:a16="http://schemas.microsoft.com/office/drawing/2014/main" id="{80521E8B-92B1-4D83-B647-FE4A61DD4802}"/>
              </a:ext>
            </a:extLst>
          </p:cNvPr>
          <p:cNvCxnSpPr>
            <a:cxnSpLocks/>
          </p:cNvCxnSpPr>
          <p:nvPr/>
        </p:nvCxnSpPr>
        <p:spPr>
          <a:xfrm flipV="1">
            <a:off x="4292399" y="3514164"/>
            <a:ext cx="0" cy="243095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75343386-9E4A-4CE0-BF47-858C716A7C3F}"/>
              </a:ext>
            </a:extLst>
          </p:cNvPr>
          <p:cNvSpPr txBox="1"/>
          <p:nvPr/>
        </p:nvSpPr>
        <p:spPr>
          <a:xfrm>
            <a:off x="6179108" y="3205588"/>
            <a:ext cx="1120307" cy="307777"/>
          </a:xfrm>
          <a:prstGeom prst="rect">
            <a:avLst/>
          </a:prstGeom>
          <a:noFill/>
        </p:spPr>
        <p:txBody>
          <a:bodyPr wrap="none" rtlCol="0">
            <a:spAutoFit/>
          </a:bodyPr>
          <a:lstStyle/>
          <a:p>
            <a:r>
              <a:rPr lang="en-US" sz="1400" dirty="0"/>
              <a:t>Inauguration</a:t>
            </a:r>
          </a:p>
        </p:txBody>
      </p:sp>
      <p:cxnSp>
        <p:nvCxnSpPr>
          <p:cNvPr id="19" name="Straight Connector 18">
            <a:extLst>
              <a:ext uri="{FF2B5EF4-FFF2-40B4-BE49-F238E27FC236}">
                <a16:creationId xmlns="" xmlns:a16="http://schemas.microsoft.com/office/drawing/2014/main" id="{4CBB30C6-DC36-410F-A9FE-AD4A6533CA66}"/>
              </a:ext>
            </a:extLst>
          </p:cNvPr>
          <p:cNvCxnSpPr>
            <a:cxnSpLocks/>
          </p:cNvCxnSpPr>
          <p:nvPr/>
        </p:nvCxnSpPr>
        <p:spPr>
          <a:xfrm flipH="1" flipV="1">
            <a:off x="4294378" y="3504400"/>
            <a:ext cx="4930304" cy="896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 xmlns:a16="http://schemas.microsoft.com/office/drawing/2014/main" id="{F5A77550-0AEF-4DE7-94B6-393890B64D58}"/>
              </a:ext>
            </a:extLst>
          </p:cNvPr>
          <p:cNvSpPr txBox="1"/>
          <p:nvPr/>
        </p:nvSpPr>
        <p:spPr>
          <a:xfrm>
            <a:off x="1479177" y="1985425"/>
            <a:ext cx="1088760" cy="369332"/>
          </a:xfrm>
          <a:prstGeom prst="rect">
            <a:avLst/>
          </a:prstGeom>
          <a:noFill/>
        </p:spPr>
        <p:txBody>
          <a:bodyPr wrap="none" rtlCol="0">
            <a:spAutoFit/>
          </a:bodyPr>
          <a:lstStyle/>
          <a:p>
            <a:r>
              <a:rPr lang="en-US" i="1" dirty="0"/>
              <a:t># Millions</a:t>
            </a:r>
          </a:p>
        </p:txBody>
      </p:sp>
    </p:spTree>
    <p:extLst>
      <p:ext uri="{BB962C8B-B14F-4D97-AF65-F5344CB8AC3E}">
        <p14:creationId xmlns:p14="http://schemas.microsoft.com/office/powerpoint/2010/main" val="428919629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Fed:  Real Family Net Worth – Average and Median (2019 Dollars)</a:t>
            </a:r>
          </a:p>
        </p:txBody>
      </p:sp>
      <p:sp>
        <p:nvSpPr>
          <p:cNvPr id="7" name="Slide Number Placeholder 6">
            <a:extLst>
              <a:ext uri="{FF2B5EF4-FFF2-40B4-BE49-F238E27FC236}">
                <a16:creationId xmlns="" xmlns:a16="http://schemas.microsoft.com/office/drawing/2014/main" id="{E3423A7F-8965-431F-9689-900AEFD543BF}"/>
              </a:ext>
            </a:extLst>
          </p:cNvPr>
          <p:cNvSpPr>
            <a:spLocks noGrp="1"/>
          </p:cNvSpPr>
          <p:nvPr>
            <p:ph type="sldNum" sz="quarter" idx="12"/>
          </p:nvPr>
        </p:nvSpPr>
        <p:spPr>
          <a:xfrm>
            <a:off x="9457426" y="6483081"/>
            <a:ext cx="2743200" cy="365125"/>
          </a:xfrm>
        </p:spPr>
        <p:txBody>
          <a:bodyPr/>
          <a:lstStyle/>
          <a:p>
            <a:fld id="{A5ABBA13-5101-492E-8EF0-2A135518BDD4}" type="slidenum">
              <a:rPr lang="en-US" smtClean="0"/>
              <a:t>40</a:t>
            </a:fld>
            <a:endParaRPr lang="en-US" dirty="0"/>
          </a:p>
        </p:txBody>
      </p:sp>
      <p:graphicFrame>
        <p:nvGraphicFramePr>
          <p:cNvPr id="9" name="Chart 8">
            <a:extLst>
              <a:ext uri="{FF2B5EF4-FFF2-40B4-BE49-F238E27FC236}">
                <a16:creationId xmlns="" xmlns:a16="http://schemas.microsoft.com/office/drawing/2014/main" id="{81A54EB8-A49B-4C75-83AB-B694C5B8071F}"/>
              </a:ext>
            </a:extLst>
          </p:cNvPr>
          <p:cNvGraphicFramePr>
            <a:graphicFrameLocks/>
          </p:cNvGraphicFramePr>
          <p:nvPr/>
        </p:nvGraphicFramePr>
        <p:xfrm>
          <a:off x="205178" y="677380"/>
          <a:ext cx="7985033" cy="553759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 xmlns:a16="http://schemas.microsoft.com/office/drawing/2014/main" id="{25F398A8-03A0-4910-89B6-6791B989CF90}"/>
              </a:ext>
            </a:extLst>
          </p:cNvPr>
          <p:cNvSpPr txBox="1"/>
          <p:nvPr/>
        </p:nvSpPr>
        <p:spPr>
          <a:xfrm>
            <a:off x="8254357" y="902059"/>
            <a:ext cx="3581686" cy="369332"/>
          </a:xfrm>
          <a:prstGeom prst="rect">
            <a:avLst/>
          </a:prstGeom>
          <a:noFill/>
        </p:spPr>
        <p:txBody>
          <a:bodyPr wrap="none" rtlCol="0">
            <a:spAutoFit/>
          </a:bodyPr>
          <a:lstStyle/>
          <a:p>
            <a:r>
              <a:rPr lang="en-US" dirty="0">
                <a:solidFill>
                  <a:srgbClr val="0070C0"/>
                </a:solidFill>
              </a:rPr>
              <a:t>Average or Mean in 2019 was $749k</a:t>
            </a:r>
          </a:p>
        </p:txBody>
      </p:sp>
      <p:sp>
        <p:nvSpPr>
          <p:cNvPr id="10" name="TextBox 9">
            <a:extLst>
              <a:ext uri="{FF2B5EF4-FFF2-40B4-BE49-F238E27FC236}">
                <a16:creationId xmlns="" xmlns:a16="http://schemas.microsoft.com/office/drawing/2014/main" id="{FBF2B2DC-47DE-4D4D-8856-49C64F223E4F}"/>
              </a:ext>
            </a:extLst>
          </p:cNvPr>
          <p:cNvSpPr txBox="1"/>
          <p:nvPr/>
        </p:nvSpPr>
        <p:spPr>
          <a:xfrm>
            <a:off x="8254357" y="4663279"/>
            <a:ext cx="2947380" cy="923330"/>
          </a:xfrm>
          <a:prstGeom prst="rect">
            <a:avLst/>
          </a:prstGeom>
          <a:noFill/>
        </p:spPr>
        <p:txBody>
          <a:bodyPr wrap="square" rtlCol="0">
            <a:spAutoFit/>
          </a:bodyPr>
          <a:lstStyle/>
          <a:p>
            <a:r>
              <a:rPr lang="en-US" dirty="0">
                <a:solidFill>
                  <a:schemeClr val="accent2">
                    <a:lumMod val="75000"/>
                  </a:schemeClr>
                </a:solidFill>
              </a:rPr>
              <a:t>Median in 2019 was $122k  </a:t>
            </a:r>
          </a:p>
          <a:p>
            <a:r>
              <a:rPr lang="en-US" dirty="0">
                <a:solidFill>
                  <a:schemeClr val="accent2">
                    <a:lumMod val="75000"/>
                  </a:schemeClr>
                </a:solidFill>
              </a:rPr>
              <a:t>Half of Households Above and Half Below This Level</a:t>
            </a:r>
          </a:p>
        </p:txBody>
      </p:sp>
      <p:sp>
        <p:nvSpPr>
          <p:cNvPr id="4" name="TextBox 3">
            <a:extLst>
              <a:ext uri="{FF2B5EF4-FFF2-40B4-BE49-F238E27FC236}">
                <a16:creationId xmlns="" xmlns:a16="http://schemas.microsoft.com/office/drawing/2014/main" id="{BE6FFB74-78D1-46BC-9184-B5DAE95D68E6}"/>
              </a:ext>
            </a:extLst>
          </p:cNvPr>
          <p:cNvSpPr txBox="1"/>
          <p:nvPr/>
        </p:nvSpPr>
        <p:spPr>
          <a:xfrm>
            <a:off x="1893453" y="6357866"/>
            <a:ext cx="6080960" cy="307777"/>
          </a:xfrm>
          <a:prstGeom prst="rect">
            <a:avLst/>
          </a:prstGeom>
          <a:noFill/>
        </p:spPr>
        <p:txBody>
          <a:bodyPr wrap="none" rtlCol="0">
            <a:spAutoFit/>
          </a:bodyPr>
          <a:lstStyle/>
          <a:p>
            <a:r>
              <a:rPr lang="en-US" sz="1400" dirty="0"/>
              <a:t>Source Data:  Federal Reserve Survey of Consumer Finances – 2019 (Sep 2020)</a:t>
            </a:r>
          </a:p>
        </p:txBody>
      </p:sp>
    </p:spTree>
    <p:extLst>
      <p:ext uri="{BB962C8B-B14F-4D97-AF65-F5344CB8AC3E}">
        <p14:creationId xmlns:p14="http://schemas.microsoft.com/office/powerpoint/2010/main" val="29701715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Topics</a:t>
            </a:r>
          </a:p>
        </p:txBody>
      </p:sp>
      <p:sp>
        <p:nvSpPr>
          <p:cNvPr id="7" name="Slide Number Placeholder 6">
            <a:extLst>
              <a:ext uri="{FF2B5EF4-FFF2-40B4-BE49-F238E27FC236}">
                <a16:creationId xmlns="" xmlns:a16="http://schemas.microsoft.com/office/drawing/2014/main" id="{E3423A7F-8965-431F-9689-900AEFD543BF}"/>
              </a:ext>
            </a:extLst>
          </p:cNvPr>
          <p:cNvSpPr>
            <a:spLocks noGrp="1"/>
          </p:cNvSpPr>
          <p:nvPr>
            <p:ph type="sldNum" sz="quarter" idx="12"/>
          </p:nvPr>
        </p:nvSpPr>
        <p:spPr>
          <a:xfrm>
            <a:off x="9457426" y="6483081"/>
            <a:ext cx="2743200" cy="365125"/>
          </a:xfrm>
        </p:spPr>
        <p:txBody>
          <a:bodyPr/>
          <a:lstStyle/>
          <a:p>
            <a:fld id="{A5ABBA13-5101-492E-8EF0-2A135518BDD4}" type="slidenum">
              <a:rPr lang="en-US" smtClean="0"/>
              <a:t>41</a:t>
            </a:fld>
            <a:endParaRPr lang="en-US" dirty="0"/>
          </a:p>
        </p:txBody>
      </p:sp>
      <p:sp>
        <p:nvSpPr>
          <p:cNvPr id="3" name="TextBox 2">
            <a:extLst>
              <a:ext uri="{FF2B5EF4-FFF2-40B4-BE49-F238E27FC236}">
                <a16:creationId xmlns="" xmlns:a16="http://schemas.microsoft.com/office/drawing/2014/main" id="{E3B09FF8-1C83-4FA6-9D53-962F552B2489}"/>
              </a:ext>
            </a:extLst>
          </p:cNvPr>
          <p:cNvSpPr txBox="1"/>
          <p:nvPr/>
        </p:nvSpPr>
        <p:spPr>
          <a:xfrm>
            <a:off x="526212" y="942387"/>
            <a:ext cx="3585084" cy="5632311"/>
          </a:xfrm>
          <a:prstGeom prst="rect">
            <a:avLst/>
          </a:prstGeom>
          <a:noFill/>
        </p:spPr>
        <p:txBody>
          <a:bodyPr wrap="none" rtlCol="0">
            <a:spAutoFit/>
          </a:bodyPr>
          <a:lstStyle/>
          <a:p>
            <a:pPr marL="342900" indent="-342900">
              <a:buAutoNum type="arabicPeriod"/>
            </a:pPr>
            <a:r>
              <a:rPr lang="en-US" sz="2400" dirty="0"/>
              <a:t>Labor Market </a:t>
            </a:r>
          </a:p>
          <a:p>
            <a:pPr marL="342900" indent="-342900">
              <a:buAutoNum type="arabicPeriod"/>
            </a:pPr>
            <a:endParaRPr lang="en-US" sz="2400" dirty="0"/>
          </a:p>
          <a:p>
            <a:pPr marL="342900" indent="-342900">
              <a:buFontTx/>
              <a:buAutoNum type="arabicPeriod"/>
            </a:pPr>
            <a:r>
              <a:rPr lang="en-US" sz="2400" dirty="0"/>
              <a:t>Economic Statistics</a:t>
            </a:r>
          </a:p>
          <a:p>
            <a:pPr marL="342900" indent="-342900">
              <a:buFontTx/>
              <a:buAutoNum type="arabicPeriod"/>
            </a:pPr>
            <a:endParaRPr lang="en-US" sz="2400" dirty="0"/>
          </a:p>
          <a:p>
            <a:pPr marL="342900" indent="-342900">
              <a:buAutoNum type="arabicPeriod"/>
            </a:pPr>
            <a:r>
              <a:rPr lang="en-US" sz="2400" dirty="0"/>
              <a:t>Budget Deficit &amp; Debt</a:t>
            </a:r>
          </a:p>
          <a:p>
            <a:pPr marL="342900" indent="-342900">
              <a:buAutoNum type="arabicPeriod"/>
            </a:pPr>
            <a:endParaRPr lang="en-US" sz="2400" dirty="0"/>
          </a:p>
          <a:p>
            <a:pPr marL="342900" indent="-342900">
              <a:buAutoNum type="arabicPeriod"/>
            </a:pPr>
            <a:r>
              <a:rPr lang="en-US" sz="2400" dirty="0"/>
              <a:t>Illinois Fair Tax</a:t>
            </a:r>
          </a:p>
          <a:p>
            <a:pPr marL="342900" indent="-342900">
              <a:buAutoNum type="arabicPeriod"/>
            </a:pPr>
            <a:endParaRPr lang="en-US" sz="2400" dirty="0"/>
          </a:p>
          <a:p>
            <a:pPr marL="342900" indent="-342900">
              <a:buAutoNum type="arabicPeriod"/>
            </a:pPr>
            <a:r>
              <a:rPr lang="en-US" sz="2400" dirty="0"/>
              <a:t>Job Growth by President</a:t>
            </a:r>
          </a:p>
          <a:p>
            <a:pPr marL="342900" indent="-342900">
              <a:buAutoNum type="arabicPeriod"/>
            </a:pPr>
            <a:endParaRPr lang="en-US" sz="2400" dirty="0"/>
          </a:p>
          <a:p>
            <a:pPr marL="342900" indent="-342900">
              <a:buAutoNum type="arabicPeriod"/>
            </a:pPr>
            <a:r>
              <a:rPr lang="en-US" sz="2400" dirty="0"/>
              <a:t>Inequality</a:t>
            </a:r>
          </a:p>
          <a:p>
            <a:pPr marL="342900" indent="-342900">
              <a:buAutoNum type="arabicPeriod"/>
            </a:pPr>
            <a:endParaRPr lang="en-US" sz="2400" dirty="0"/>
          </a:p>
          <a:p>
            <a:pPr marL="342900" indent="-342900">
              <a:buAutoNum type="arabicPeriod"/>
            </a:pPr>
            <a:r>
              <a:rPr lang="en-US" sz="2400" dirty="0"/>
              <a:t>Biden’s Plans</a:t>
            </a:r>
          </a:p>
          <a:p>
            <a:pPr marL="342900" indent="-342900">
              <a:buAutoNum type="arabicPeriod"/>
            </a:pPr>
            <a:endParaRPr lang="en-US" sz="2400" dirty="0"/>
          </a:p>
          <a:p>
            <a:pPr marL="342900" indent="-342900">
              <a:buAutoNum type="arabicPeriod"/>
            </a:pPr>
            <a:r>
              <a:rPr lang="en-US" sz="2400" dirty="0"/>
              <a:t>Take Action</a:t>
            </a:r>
          </a:p>
        </p:txBody>
      </p:sp>
      <p:sp>
        <p:nvSpPr>
          <p:cNvPr id="6" name="Rectangle 5">
            <a:extLst>
              <a:ext uri="{FF2B5EF4-FFF2-40B4-BE49-F238E27FC236}">
                <a16:creationId xmlns="" xmlns:a16="http://schemas.microsoft.com/office/drawing/2014/main" id="{11CDCF25-CAA8-42A7-A9CB-D7A2C6539EF1}"/>
              </a:ext>
            </a:extLst>
          </p:cNvPr>
          <p:cNvSpPr/>
          <p:nvPr/>
        </p:nvSpPr>
        <p:spPr>
          <a:xfrm>
            <a:off x="457200" y="5324467"/>
            <a:ext cx="5900468" cy="4399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98413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1EFDF2CF-8A7A-449F-952F-8F81ADC24A79}"/>
              </a:ext>
            </a:extLst>
          </p:cNvPr>
          <p:cNvSpPr/>
          <p:nvPr/>
        </p:nvSpPr>
        <p:spPr>
          <a:xfrm>
            <a:off x="0" y="1"/>
            <a:ext cx="12192000" cy="39469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Summary of Joe Biden’s Domestic Plans</a:t>
            </a:r>
          </a:p>
        </p:txBody>
      </p:sp>
      <p:sp>
        <p:nvSpPr>
          <p:cNvPr id="3" name="Rectangle 2">
            <a:extLst>
              <a:ext uri="{FF2B5EF4-FFF2-40B4-BE49-F238E27FC236}">
                <a16:creationId xmlns="" xmlns:a16="http://schemas.microsoft.com/office/drawing/2014/main" id="{CCF5D902-70B0-4DEA-A703-F514A23834E6}"/>
              </a:ext>
            </a:extLst>
          </p:cNvPr>
          <p:cNvSpPr/>
          <p:nvPr/>
        </p:nvSpPr>
        <p:spPr>
          <a:xfrm>
            <a:off x="131444" y="583536"/>
            <a:ext cx="6139961" cy="6093976"/>
          </a:xfrm>
          <a:prstGeom prst="rect">
            <a:avLst/>
          </a:prstGeom>
        </p:spPr>
        <p:txBody>
          <a:bodyPr wrap="square">
            <a:spAutoFit/>
          </a:bodyPr>
          <a:lstStyle/>
          <a:p>
            <a:r>
              <a:rPr lang="en-US" sz="1500" b="1" dirty="0">
                <a:solidFill>
                  <a:srgbClr val="000000"/>
                </a:solidFill>
              </a:rPr>
              <a:t>Coronavirus / Covid-19</a:t>
            </a:r>
          </a:p>
          <a:p>
            <a:pPr marL="285750" indent="-285750">
              <a:buFont typeface="Wingdings" panose="05000000000000000000" pitchFamily="2" charset="2"/>
              <a:buChar char="§"/>
            </a:pPr>
            <a:r>
              <a:rPr lang="en-US" sz="1500" dirty="0">
                <a:solidFill>
                  <a:srgbClr val="000000"/>
                </a:solidFill>
              </a:rPr>
              <a:t>Pass $3 Trillion HEROES Act, to extend $600 UI benefits and fund state and local government (police, fire, teachers, etc.)</a:t>
            </a:r>
          </a:p>
          <a:p>
            <a:pPr marL="285750" indent="-285750">
              <a:buFont typeface="Wingdings" panose="05000000000000000000" pitchFamily="2" charset="2"/>
              <a:buChar char="§"/>
            </a:pPr>
            <a:r>
              <a:rPr lang="en-US" sz="1500" dirty="0">
                <a:solidFill>
                  <a:srgbClr val="000000"/>
                </a:solidFill>
              </a:rPr>
              <a:t>Shut downs where needed, as recommended by healthcare experts</a:t>
            </a:r>
          </a:p>
          <a:p>
            <a:pPr marL="285750" indent="-285750">
              <a:buFont typeface="Wingdings" panose="05000000000000000000" pitchFamily="2" charset="2"/>
              <a:buChar char="§"/>
            </a:pPr>
            <a:r>
              <a:rPr lang="en-US" sz="1500" dirty="0">
                <a:solidFill>
                  <a:srgbClr val="000000"/>
                </a:solidFill>
              </a:rPr>
              <a:t>National mask standard for indoor spaces outside of home</a:t>
            </a:r>
          </a:p>
          <a:p>
            <a:pPr marL="285750" indent="-285750">
              <a:buFont typeface="Wingdings" panose="05000000000000000000" pitchFamily="2" charset="2"/>
              <a:buChar char="§"/>
            </a:pPr>
            <a:r>
              <a:rPr lang="en-US" sz="1500" dirty="0">
                <a:solidFill>
                  <a:srgbClr val="000000"/>
                </a:solidFill>
              </a:rPr>
              <a:t>Expand testing and contact tracing (hire 100,000 to do so)</a:t>
            </a:r>
          </a:p>
          <a:p>
            <a:pPr marL="285750" indent="-285750">
              <a:buFont typeface="Wingdings" panose="05000000000000000000" pitchFamily="2" charset="2"/>
              <a:buChar char="§"/>
            </a:pPr>
            <a:r>
              <a:rPr lang="en-US" sz="1500" dirty="0">
                <a:solidFill>
                  <a:srgbClr val="000000"/>
                </a:solidFill>
              </a:rPr>
              <a:t>Hazard pay for essential workers</a:t>
            </a:r>
          </a:p>
          <a:p>
            <a:endParaRPr lang="en-US" sz="1500" b="1" dirty="0">
              <a:solidFill>
                <a:srgbClr val="000000"/>
              </a:solidFill>
            </a:endParaRPr>
          </a:p>
          <a:p>
            <a:r>
              <a:rPr lang="en-US" sz="1500" b="1" dirty="0"/>
              <a:t>Expand Access to Affordable Healthcare</a:t>
            </a:r>
          </a:p>
          <a:p>
            <a:pPr marL="285750" indent="-285750">
              <a:buFont typeface="Wingdings" panose="05000000000000000000" pitchFamily="2" charset="2"/>
              <a:buChar char="§"/>
            </a:pPr>
            <a:r>
              <a:rPr lang="en-US" sz="1500" dirty="0"/>
              <a:t>Reduce Medicare eligibility age from 65 to 60</a:t>
            </a:r>
          </a:p>
          <a:p>
            <a:pPr marL="285750" indent="-285750">
              <a:buFont typeface="Wingdings" panose="05000000000000000000" pitchFamily="2" charset="2"/>
              <a:buChar char="§"/>
            </a:pPr>
            <a:r>
              <a:rPr lang="en-US" sz="1500" dirty="0"/>
              <a:t>Medicare-like public option, available to all</a:t>
            </a:r>
          </a:p>
          <a:p>
            <a:pPr marL="285750" indent="-285750">
              <a:buFont typeface="Wingdings" panose="05000000000000000000" pitchFamily="2" charset="2"/>
              <a:buChar char="§"/>
            </a:pPr>
            <a:r>
              <a:rPr lang="en-US" sz="1500" dirty="0"/>
              <a:t>Expand eligibility for ACA subsidies</a:t>
            </a:r>
          </a:p>
          <a:p>
            <a:pPr marL="285750" indent="-285750">
              <a:buFont typeface="Wingdings" panose="05000000000000000000" pitchFamily="2" charset="2"/>
              <a:buChar char="§"/>
            </a:pPr>
            <a:r>
              <a:rPr lang="en-US" sz="1500" dirty="0"/>
              <a:t>Allow Medicare to bargain for lower drug prices</a:t>
            </a:r>
          </a:p>
          <a:p>
            <a:pPr marL="285750" indent="-285750">
              <a:buFont typeface="Wingdings" panose="05000000000000000000" pitchFamily="2" charset="2"/>
              <a:buChar char="§"/>
            </a:pPr>
            <a:endParaRPr lang="en-US" sz="1500" dirty="0">
              <a:solidFill>
                <a:srgbClr val="000000"/>
              </a:solidFill>
            </a:endParaRPr>
          </a:p>
          <a:p>
            <a:r>
              <a:rPr lang="en-US" sz="1500" b="1" dirty="0">
                <a:solidFill>
                  <a:srgbClr val="000000"/>
                </a:solidFill>
              </a:rPr>
              <a:t>Caregiving</a:t>
            </a:r>
          </a:p>
          <a:p>
            <a:pPr marL="285750" indent="-285750">
              <a:buFont typeface="Wingdings" panose="05000000000000000000" pitchFamily="2" charset="2"/>
              <a:buChar char="§"/>
            </a:pPr>
            <a:r>
              <a:rPr lang="en-US" sz="1500" dirty="0">
                <a:solidFill>
                  <a:srgbClr val="000000"/>
                </a:solidFill>
              </a:rPr>
              <a:t>Universal pre-K for 3 &amp; 4 year-olds, via tax credits and subsidies, for families making under $125,000/year</a:t>
            </a:r>
          </a:p>
          <a:p>
            <a:endParaRPr lang="en-US" sz="1500" b="1" dirty="0">
              <a:solidFill>
                <a:srgbClr val="000000"/>
              </a:solidFill>
            </a:endParaRPr>
          </a:p>
          <a:p>
            <a:r>
              <a:rPr lang="en-US" sz="1500" b="1" dirty="0">
                <a:solidFill>
                  <a:srgbClr val="000000"/>
                </a:solidFill>
              </a:rPr>
              <a:t>Environment / Clean Energy</a:t>
            </a:r>
          </a:p>
          <a:p>
            <a:pPr marL="285750" indent="-285750">
              <a:buFont typeface="Wingdings" panose="05000000000000000000" pitchFamily="2" charset="2"/>
              <a:buChar char="§"/>
            </a:pPr>
            <a:r>
              <a:rPr lang="en-US" sz="1500" dirty="0">
                <a:solidFill>
                  <a:srgbClr val="000000"/>
                </a:solidFill>
              </a:rPr>
              <a:t>Clean energy investments of $2 trillion</a:t>
            </a:r>
          </a:p>
          <a:p>
            <a:pPr marL="285750" indent="-285750">
              <a:buFont typeface="Wingdings" panose="05000000000000000000" pitchFamily="2" charset="2"/>
              <a:buChar char="§"/>
            </a:pPr>
            <a:r>
              <a:rPr lang="en-US" sz="1500" dirty="0">
                <a:solidFill>
                  <a:srgbClr val="000000"/>
                </a:solidFill>
              </a:rPr>
              <a:t>Clean energy standard:  No carbon production from electricity generation by 2035</a:t>
            </a:r>
          </a:p>
          <a:p>
            <a:pPr marL="285750" indent="-285750">
              <a:buFont typeface="Wingdings" panose="05000000000000000000" pitchFamily="2" charset="2"/>
              <a:buChar char="§"/>
            </a:pPr>
            <a:r>
              <a:rPr lang="en-US" sz="1500" dirty="0">
                <a:solidFill>
                  <a:srgbClr val="000000"/>
                </a:solidFill>
              </a:rPr>
              <a:t>Reinstate Obama regulatory baseline, reversing Trump’s damaging executive orders</a:t>
            </a:r>
          </a:p>
          <a:p>
            <a:endParaRPr lang="en-US" sz="1500" b="1" dirty="0">
              <a:solidFill>
                <a:srgbClr val="000000"/>
              </a:solidFill>
            </a:endParaRPr>
          </a:p>
          <a:p>
            <a:pPr marL="285750" indent="-285750">
              <a:buFont typeface="Wingdings" panose="05000000000000000000" pitchFamily="2" charset="2"/>
              <a:buChar char="§"/>
            </a:pPr>
            <a:endParaRPr lang="en-US" sz="1500" dirty="0">
              <a:solidFill>
                <a:srgbClr val="000000"/>
              </a:solidFill>
            </a:endParaRPr>
          </a:p>
        </p:txBody>
      </p:sp>
      <p:sp>
        <p:nvSpPr>
          <p:cNvPr id="2" name="TextBox 1">
            <a:extLst>
              <a:ext uri="{FF2B5EF4-FFF2-40B4-BE49-F238E27FC236}">
                <a16:creationId xmlns="" xmlns:a16="http://schemas.microsoft.com/office/drawing/2014/main" id="{DD9B1892-339D-49F9-941C-624D4A8A6973}"/>
              </a:ext>
            </a:extLst>
          </p:cNvPr>
          <p:cNvSpPr txBox="1"/>
          <p:nvPr/>
        </p:nvSpPr>
        <p:spPr>
          <a:xfrm>
            <a:off x="351392" y="6369349"/>
            <a:ext cx="6558398" cy="276999"/>
          </a:xfrm>
          <a:prstGeom prst="rect">
            <a:avLst/>
          </a:prstGeom>
          <a:noFill/>
        </p:spPr>
        <p:txBody>
          <a:bodyPr wrap="none" rtlCol="0">
            <a:spAutoFit/>
          </a:bodyPr>
          <a:lstStyle/>
          <a:p>
            <a:r>
              <a:rPr lang="en-US" sz="1200" dirty="0"/>
              <a:t>Sources:  Joebiden.com, Tax Policy Center, Vox: “This is the Future Joe Biden Wants” (August 17, 2020)</a:t>
            </a:r>
          </a:p>
        </p:txBody>
      </p:sp>
      <p:sp>
        <p:nvSpPr>
          <p:cNvPr id="9" name="Rectangle 8">
            <a:extLst>
              <a:ext uri="{FF2B5EF4-FFF2-40B4-BE49-F238E27FC236}">
                <a16:creationId xmlns="" xmlns:a16="http://schemas.microsoft.com/office/drawing/2014/main" id="{A224B363-B80C-41C6-AE80-95216A876DFE}"/>
              </a:ext>
            </a:extLst>
          </p:cNvPr>
          <p:cNvSpPr/>
          <p:nvPr/>
        </p:nvSpPr>
        <p:spPr>
          <a:xfrm>
            <a:off x="6379841" y="583536"/>
            <a:ext cx="5671260" cy="5632311"/>
          </a:xfrm>
          <a:prstGeom prst="rect">
            <a:avLst/>
          </a:prstGeom>
        </p:spPr>
        <p:txBody>
          <a:bodyPr wrap="square">
            <a:spAutoFit/>
          </a:bodyPr>
          <a:lstStyle/>
          <a:p>
            <a:r>
              <a:rPr lang="en-US" sz="1500" b="1" dirty="0">
                <a:solidFill>
                  <a:srgbClr val="000000"/>
                </a:solidFill>
              </a:rPr>
              <a:t>Manufacturing: “Made in All of America”</a:t>
            </a:r>
          </a:p>
          <a:p>
            <a:pPr marL="285750" indent="-285750">
              <a:buFont typeface="Wingdings" panose="05000000000000000000" pitchFamily="2" charset="2"/>
              <a:buChar char="§"/>
            </a:pPr>
            <a:r>
              <a:rPr lang="en-US" sz="1500" dirty="0">
                <a:solidFill>
                  <a:srgbClr val="000000"/>
                </a:solidFill>
              </a:rPr>
              <a:t>$700 billion investment in distressed regions of country, to establish manufacturing facilities to support the clean energy initiative and strategic goods (e.g., healthcare PPE)</a:t>
            </a:r>
          </a:p>
          <a:p>
            <a:pPr marL="285750" indent="-285750">
              <a:buFont typeface="Wingdings" panose="05000000000000000000" pitchFamily="2" charset="2"/>
              <a:buChar char="§"/>
            </a:pPr>
            <a:r>
              <a:rPr lang="en-US" sz="1500" dirty="0">
                <a:solidFill>
                  <a:srgbClr val="000000"/>
                </a:solidFill>
              </a:rPr>
              <a:t>$30 billion for Small Business Opportunity Fund, with goal of reaching minority businesses</a:t>
            </a:r>
          </a:p>
          <a:p>
            <a:endParaRPr lang="en-US" sz="1500" b="1" dirty="0">
              <a:solidFill>
                <a:srgbClr val="000000"/>
              </a:solidFill>
            </a:endParaRPr>
          </a:p>
          <a:p>
            <a:r>
              <a:rPr lang="en-US" sz="1500" b="1" dirty="0">
                <a:solidFill>
                  <a:srgbClr val="000000"/>
                </a:solidFill>
              </a:rPr>
              <a:t>Education</a:t>
            </a:r>
          </a:p>
          <a:p>
            <a:pPr marL="285750" indent="-285750">
              <a:buFont typeface="Wingdings" panose="05000000000000000000" pitchFamily="2" charset="2"/>
              <a:buChar char="§"/>
            </a:pPr>
            <a:r>
              <a:rPr lang="en-US" sz="1500" dirty="0">
                <a:solidFill>
                  <a:srgbClr val="000000"/>
                </a:solidFill>
              </a:rPr>
              <a:t>Public universities free for families with income under $125,000</a:t>
            </a:r>
          </a:p>
          <a:p>
            <a:pPr marL="285750" indent="-285750">
              <a:buFont typeface="Wingdings" panose="05000000000000000000" pitchFamily="2" charset="2"/>
              <a:buChar char="§"/>
            </a:pPr>
            <a:r>
              <a:rPr lang="en-US" sz="1500" dirty="0">
                <a:solidFill>
                  <a:srgbClr val="000000"/>
                </a:solidFill>
              </a:rPr>
              <a:t>Also applies to private historically Black colleges &amp; universities</a:t>
            </a:r>
          </a:p>
          <a:p>
            <a:pPr marL="285750" indent="-285750">
              <a:buFont typeface="Wingdings" panose="05000000000000000000" pitchFamily="2" charset="2"/>
              <a:buChar char="§"/>
            </a:pPr>
            <a:r>
              <a:rPr lang="en-US" sz="1500" dirty="0">
                <a:solidFill>
                  <a:srgbClr val="000000"/>
                </a:solidFill>
              </a:rPr>
              <a:t>Student loan forgiveness for those earning under $125,000</a:t>
            </a:r>
          </a:p>
          <a:p>
            <a:endParaRPr lang="en-US" sz="1500" b="1" dirty="0">
              <a:solidFill>
                <a:srgbClr val="000000"/>
              </a:solidFill>
            </a:endParaRPr>
          </a:p>
          <a:p>
            <a:r>
              <a:rPr lang="en-US" sz="1500" b="1" dirty="0">
                <a:solidFill>
                  <a:srgbClr val="000000"/>
                </a:solidFill>
              </a:rPr>
              <a:t>Empower Labor</a:t>
            </a:r>
          </a:p>
          <a:p>
            <a:pPr marL="285750" indent="-285750">
              <a:buFont typeface="Wingdings" panose="05000000000000000000" pitchFamily="2" charset="2"/>
              <a:buChar char="§"/>
            </a:pPr>
            <a:r>
              <a:rPr lang="en-US" sz="1500" dirty="0">
                <a:solidFill>
                  <a:srgbClr val="000000"/>
                </a:solidFill>
              </a:rPr>
              <a:t>$15 minimum wage</a:t>
            </a:r>
          </a:p>
          <a:p>
            <a:pPr marL="285750" indent="-285750">
              <a:buFont typeface="Wingdings" panose="05000000000000000000" pitchFamily="2" charset="2"/>
              <a:buChar char="§"/>
            </a:pPr>
            <a:r>
              <a:rPr lang="en-US" sz="1500" dirty="0">
                <a:solidFill>
                  <a:srgbClr val="000000"/>
                </a:solidFill>
              </a:rPr>
              <a:t>Strengthen unions and ban state “right to work” laws</a:t>
            </a:r>
          </a:p>
          <a:p>
            <a:pPr marL="285750" indent="-285750">
              <a:buFont typeface="Wingdings" panose="05000000000000000000" pitchFamily="2" charset="2"/>
              <a:buChar char="§"/>
            </a:pPr>
            <a:r>
              <a:rPr lang="en-US" sz="1500" dirty="0">
                <a:solidFill>
                  <a:srgbClr val="000000"/>
                </a:solidFill>
              </a:rPr>
              <a:t>Impose stronger penalties for anti-union behavior by corporations</a:t>
            </a:r>
          </a:p>
          <a:p>
            <a:endParaRPr lang="en-US" sz="1500" b="1" dirty="0">
              <a:solidFill>
                <a:srgbClr val="000000"/>
              </a:solidFill>
            </a:endParaRPr>
          </a:p>
          <a:p>
            <a:r>
              <a:rPr lang="en-US" sz="1500" b="1" dirty="0">
                <a:solidFill>
                  <a:srgbClr val="000000"/>
                </a:solidFill>
              </a:rPr>
              <a:t>Taxation and Deficits</a:t>
            </a:r>
          </a:p>
          <a:p>
            <a:pPr marL="285750" indent="-285750">
              <a:buFont typeface="Wingdings" panose="05000000000000000000" pitchFamily="2" charset="2"/>
              <a:buChar char="§"/>
            </a:pPr>
            <a:r>
              <a:rPr lang="en-US" sz="1500" dirty="0">
                <a:solidFill>
                  <a:srgbClr val="000000"/>
                </a:solidFill>
              </a:rPr>
              <a:t>Increase income and payroll taxes for incomes above $400,000</a:t>
            </a:r>
          </a:p>
          <a:p>
            <a:pPr marL="285750" indent="-285750">
              <a:buFont typeface="Wingdings" panose="05000000000000000000" pitchFamily="2" charset="2"/>
              <a:buChar char="§"/>
            </a:pPr>
            <a:r>
              <a:rPr lang="en-US" sz="1500" dirty="0">
                <a:solidFill>
                  <a:srgbClr val="000000"/>
                </a:solidFill>
              </a:rPr>
              <a:t>Increase corporate tax rate from 21% to 28%</a:t>
            </a:r>
          </a:p>
          <a:p>
            <a:pPr marL="285750" indent="-285750">
              <a:buFont typeface="Wingdings" panose="05000000000000000000" pitchFamily="2" charset="2"/>
              <a:buChar char="§"/>
            </a:pPr>
            <a:r>
              <a:rPr lang="en-US" sz="1500" dirty="0">
                <a:solidFill>
                  <a:srgbClr val="000000"/>
                </a:solidFill>
              </a:rPr>
              <a:t>Treat capital gains as ordinary income for millionaires</a:t>
            </a:r>
          </a:p>
          <a:p>
            <a:pPr marL="285750" indent="-285750">
              <a:buFont typeface="Wingdings" panose="05000000000000000000" pitchFamily="2" charset="2"/>
              <a:buChar char="§"/>
            </a:pPr>
            <a:r>
              <a:rPr lang="en-US" sz="1500" dirty="0">
                <a:solidFill>
                  <a:srgbClr val="000000"/>
                </a:solidFill>
              </a:rPr>
              <a:t>About $4 trillion in additional revenue over a decade, to reduce budget deficits when economy booming again</a:t>
            </a:r>
          </a:p>
          <a:p>
            <a:pPr marL="285750" indent="-285750">
              <a:buFont typeface="Wingdings" panose="05000000000000000000" pitchFamily="2" charset="2"/>
              <a:buChar char="§"/>
            </a:pPr>
            <a:endParaRPr lang="en-US" sz="1500" b="1" dirty="0">
              <a:solidFill>
                <a:srgbClr val="000000"/>
              </a:solidFill>
            </a:endParaRPr>
          </a:p>
        </p:txBody>
      </p:sp>
      <p:sp>
        <p:nvSpPr>
          <p:cNvPr id="7" name="Slide Number Placeholder 6">
            <a:extLst>
              <a:ext uri="{FF2B5EF4-FFF2-40B4-BE49-F238E27FC236}">
                <a16:creationId xmlns="" xmlns:a16="http://schemas.microsoft.com/office/drawing/2014/main" id="{A06166BF-9A06-4FB3-BA03-1C800981DF00}"/>
              </a:ext>
            </a:extLst>
          </p:cNvPr>
          <p:cNvSpPr>
            <a:spLocks noGrp="1"/>
          </p:cNvSpPr>
          <p:nvPr>
            <p:ph type="sldNum" sz="quarter" idx="12"/>
          </p:nvPr>
        </p:nvSpPr>
        <p:spPr>
          <a:xfrm>
            <a:off x="9457426" y="6491707"/>
            <a:ext cx="2743200" cy="365125"/>
          </a:xfrm>
        </p:spPr>
        <p:txBody>
          <a:bodyPr/>
          <a:lstStyle/>
          <a:p>
            <a:fld id="{A5ABBA13-5101-492E-8EF0-2A135518BDD4}" type="slidenum">
              <a:rPr lang="en-US" smtClean="0"/>
              <a:t>42</a:t>
            </a:fld>
            <a:endParaRPr lang="en-US" dirty="0"/>
          </a:p>
        </p:txBody>
      </p:sp>
    </p:spTree>
    <p:extLst>
      <p:ext uri="{BB962C8B-B14F-4D97-AF65-F5344CB8AC3E}">
        <p14:creationId xmlns:p14="http://schemas.microsoft.com/office/powerpoint/2010/main" val="689920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1EFDF2CF-8A7A-449F-952F-8F81ADC24A79}"/>
              </a:ext>
            </a:extLst>
          </p:cNvPr>
          <p:cNvSpPr/>
          <p:nvPr/>
        </p:nvSpPr>
        <p:spPr>
          <a:xfrm>
            <a:off x="0" y="1"/>
            <a:ext cx="12192000" cy="39469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Moody’s Analytics:  GDP &amp; Employment Under Different Election Scenarios</a:t>
            </a:r>
          </a:p>
        </p:txBody>
      </p:sp>
      <p:sp>
        <p:nvSpPr>
          <p:cNvPr id="2" name="TextBox 1">
            <a:extLst>
              <a:ext uri="{FF2B5EF4-FFF2-40B4-BE49-F238E27FC236}">
                <a16:creationId xmlns="" xmlns:a16="http://schemas.microsoft.com/office/drawing/2014/main" id="{DD9B1892-339D-49F9-941C-624D4A8A6973}"/>
              </a:ext>
            </a:extLst>
          </p:cNvPr>
          <p:cNvSpPr txBox="1"/>
          <p:nvPr/>
        </p:nvSpPr>
        <p:spPr>
          <a:xfrm>
            <a:off x="3847706" y="6285131"/>
            <a:ext cx="5650329" cy="461665"/>
          </a:xfrm>
          <a:prstGeom prst="rect">
            <a:avLst/>
          </a:prstGeom>
          <a:noFill/>
        </p:spPr>
        <p:txBody>
          <a:bodyPr wrap="none" rtlCol="0">
            <a:spAutoFit/>
          </a:bodyPr>
          <a:lstStyle/>
          <a:p>
            <a:r>
              <a:rPr lang="en-US" sz="1200" dirty="0"/>
              <a:t>Moody’s Analytics:  “The Macroeconomic Consequences:  Trump vs. Biden” (Sept 2020)</a:t>
            </a:r>
          </a:p>
          <a:p>
            <a:r>
              <a:rPr lang="en-US" sz="1200" dirty="0"/>
              <a:t>NYT / Krugman:  “The Very Strong Case for Bidenomics” (Oct 1, 2020)</a:t>
            </a:r>
          </a:p>
        </p:txBody>
      </p:sp>
      <p:sp>
        <p:nvSpPr>
          <p:cNvPr id="7" name="Slide Number Placeholder 6">
            <a:extLst>
              <a:ext uri="{FF2B5EF4-FFF2-40B4-BE49-F238E27FC236}">
                <a16:creationId xmlns="" xmlns:a16="http://schemas.microsoft.com/office/drawing/2014/main" id="{A06166BF-9A06-4FB3-BA03-1C800981DF00}"/>
              </a:ext>
            </a:extLst>
          </p:cNvPr>
          <p:cNvSpPr>
            <a:spLocks noGrp="1"/>
          </p:cNvSpPr>
          <p:nvPr>
            <p:ph type="sldNum" sz="quarter" idx="12"/>
          </p:nvPr>
        </p:nvSpPr>
        <p:spPr>
          <a:xfrm>
            <a:off x="9457426" y="6491707"/>
            <a:ext cx="2743200" cy="365125"/>
          </a:xfrm>
        </p:spPr>
        <p:txBody>
          <a:bodyPr/>
          <a:lstStyle/>
          <a:p>
            <a:fld id="{A5ABBA13-5101-492E-8EF0-2A135518BDD4}" type="slidenum">
              <a:rPr lang="en-US" smtClean="0"/>
              <a:t>43</a:t>
            </a:fld>
            <a:endParaRPr lang="en-US" dirty="0"/>
          </a:p>
        </p:txBody>
      </p:sp>
      <p:pic>
        <p:nvPicPr>
          <p:cNvPr id="4" name="Picture 3">
            <a:extLst>
              <a:ext uri="{FF2B5EF4-FFF2-40B4-BE49-F238E27FC236}">
                <a16:creationId xmlns="" xmlns:a16="http://schemas.microsoft.com/office/drawing/2014/main" id="{6BF642D3-186C-46C8-88AB-0D20DB150C4B}"/>
              </a:ext>
            </a:extLst>
          </p:cNvPr>
          <p:cNvPicPr>
            <a:picLocks noChangeAspect="1"/>
          </p:cNvPicPr>
          <p:nvPr/>
        </p:nvPicPr>
        <p:blipFill>
          <a:blip r:embed="rId2"/>
          <a:stretch>
            <a:fillRect/>
          </a:stretch>
        </p:blipFill>
        <p:spPr>
          <a:xfrm>
            <a:off x="252132" y="533960"/>
            <a:ext cx="5736292" cy="5758876"/>
          </a:xfrm>
          <a:prstGeom prst="rect">
            <a:avLst/>
          </a:prstGeom>
        </p:spPr>
      </p:pic>
      <p:sp>
        <p:nvSpPr>
          <p:cNvPr id="5" name="TextBox 4">
            <a:extLst>
              <a:ext uri="{FF2B5EF4-FFF2-40B4-BE49-F238E27FC236}">
                <a16:creationId xmlns="" xmlns:a16="http://schemas.microsoft.com/office/drawing/2014/main" id="{94613F0E-3B7C-4B37-BADB-67DA1CC67D8F}"/>
              </a:ext>
            </a:extLst>
          </p:cNvPr>
          <p:cNvSpPr txBox="1"/>
          <p:nvPr/>
        </p:nvSpPr>
        <p:spPr>
          <a:xfrm>
            <a:off x="7092817" y="824753"/>
            <a:ext cx="3981346" cy="369332"/>
          </a:xfrm>
          <a:prstGeom prst="rect">
            <a:avLst/>
          </a:prstGeom>
          <a:noFill/>
        </p:spPr>
        <p:txBody>
          <a:bodyPr wrap="none" rtlCol="0">
            <a:spAutoFit/>
          </a:bodyPr>
          <a:lstStyle/>
          <a:p>
            <a:r>
              <a:rPr lang="en-US" u="sng" dirty="0"/>
              <a:t>Democratic Sweep (Pres, Senate, House)</a:t>
            </a:r>
          </a:p>
        </p:txBody>
      </p:sp>
      <p:sp>
        <p:nvSpPr>
          <p:cNvPr id="11" name="TextBox 10">
            <a:extLst>
              <a:ext uri="{FF2B5EF4-FFF2-40B4-BE49-F238E27FC236}">
                <a16:creationId xmlns="" xmlns:a16="http://schemas.microsoft.com/office/drawing/2014/main" id="{3B54FC31-D17E-448E-8DBF-AC488748CCFD}"/>
              </a:ext>
            </a:extLst>
          </p:cNvPr>
          <p:cNvSpPr txBox="1"/>
          <p:nvPr/>
        </p:nvSpPr>
        <p:spPr>
          <a:xfrm>
            <a:off x="6033249" y="1285633"/>
            <a:ext cx="6100482" cy="3631763"/>
          </a:xfrm>
          <a:prstGeom prst="rect">
            <a:avLst/>
          </a:prstGeom>
          <a:noFill/>
        </p:spPr>
        <p:txBody>
          <a:bodyPr wrap="square">
            <a:spAutoFit/>
          </a:bodyPr>
          <a:lstStyle/>
          <a:p>
            <a:r>
              <a:rPr lang="en-US" sz="1000" dirty="0"/>
              <a:t>“The economic outlook is strongest under the scenario in which Biden and the Democrats sweep Congress and fully adopt their economic agenda. </a:t>
            </a:r>
          </a:p>
          <a:p>
            <a:endParaRPr lang="en-US" sz="1000" dirty="0"/>
          </a:p>
          <a:p>
            <a:r>
              <a:rPr lang="en-US" sz="1000" dirty="0"/>
              <a:t>In this scenario, the economy is expected to create 18.6 million jobs during Biden’s term as president, and the economy returns to full employment, with unemployment of just over 4%, by the second half of 2022.</a:t>
            </a:r>
          </a:p>
          <a:p>
            <a:endParaRPr lang="en-US" sz="1000" dirty="0"/>
          </a:p>
          <a:p>
            <a:r>
              <a:rPr lang="en-US" sz="1000" dirty="0"/>
              <a:t>During Biden’s presidency, the average American household’s real after-tax income increases by approximately $4,800, and the homeownership rate and house prices increase modestly. </a:t>
            </a:r>
          </a:p>
          <a:p>
            <a:endParaRPr lang="en-US" sz="1000" dirty="0"/>
          </a:p>
          <a:p>
            <a:r>
              <a:rPr lang="en-US" sz="1000" dirty="0"/>
              <a:t>Stock prices also rise, but the gains are limited. This is because of high current market valuations that limit prospects for near-term gains and the pedestrian growth in corporate profits under Biden’s policies, as </a:t>
            </a:r>
            <a:r>
              <a:rPr lang="en-US" sz="1000" b="1" dirty="0">
                <a:solidFill>
                  <a:srgbClr val="0000FF"/>
                </a:solidFill>
              </a:rPr>
              <a:t>more of the benefits from the stronger economy under his policies go to workers. </a:t>
            </a:r>
          </a:p>
          <a:p>
            <a:endParaRPr lang="en-US" sz="1000" dirty="0"/>
          </a:p>
          <a:p>
            <a:r>
              <a:rPr lang="en-US" sz="1000" dirty="0"/>
              <a:t>Near-term economic growth is lifted by Biden’s aggressive government spending plans, which are deficit-financed in significant part. Stronger anticipated global trade and foreign immigration also contribute. His proposal calls for additional spending of $7.3 trillion over the next decade on a static basis on infrastructure, education, and the social safety net including everything from Social Security to housing and healthcare. </a:t>
            </a:r>
          </a:p>
          <a:p>
            <a:endParaRPr lang="en-US" sz="1000" dirty="0"/>
          </a:p>
          <a:p>
            <a:r>
              <a:rPr lang="en-US" sz="1000" dirty="0"/>
              <a:t>The bulk of the spending is slated to happen during his term as president in an effort to generate more jobs to return the economy to full employment as quickly as possible.</a:t>
            </a:r>
          </a:p>
          <a:p>
            <a:endParaRPr lang="en-US" sz="1000" dirty="0"/>
          </a:p>
          <a:p>
            <a:r>
              <a:rPr lang="en-US" sz="1000" dirty="0"/>
              <a:t>While Biden’s spending plans are financed in part by higher taxes on corporations and the well-to-do that come to $4.1 trillion over the decade on a static basis, the net of these crosscurrents is to boost economic activity.”</a:t>
            </a:r>
          </a:p>
        </p:txBody>
      </p:sp>
      <p:pic>
        <p:nvPicPr>
          <p:cNvPr id="13" name="Picture 12">
            <a:extLst>
              <a:ext uri="{FF2B5EF4-FFF2-40B4-BE49-F238E27FC236}">
                <a16:creationId xmlns="" xmlns:a16="http://schemas.microsoft.com/office/drawing/2014/main" id="{D3D2948A-C5BD-4309-89B8-F707AC162DA7}"/>
              </a:ext>
            </a:extLst>
          </p:cNvPr>
          <p:cNvPicPr>
            <a:picLocks noChangeAspect="1"/>
          </p:cNvPicPr>
          <p:nvPr/>
        </p:nvPicPr>
        <p:blipFill>
          <a:blip r:embed="rId3"/>
          <a:stretch>
            <a:fillRect/>
          </a:stretch>
        </p:blipFill>
        <p:spPr>
          <a:xfrm>
            <a:off x="6463552" y="5006897"/>
            <a:ext cx="5062257" cy="1114408"/>
          </a:xfrm>
          <a:prstGeom prst="rect">
            <a:avLst/>
          </a:prstGeom>
          <a:ln>
            <a:solidFill>
              <a:schemeClr val="tx1"/>
            </a:solidFill>
          </a:ln>
        </p:spPr>
      </p:pic>
    </p:spTree>
    <p:extLst>
      <p:ext uri="{BB962C8B-B14F-4D97-AF65-F5344CB8AC3E}">
        <p14:creationId xmlns:p14="http://schemas.microsoft.com/office/powerpoint/2010/main" val="6942315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1EFDF2CF-8A7A-449F-952F-8F81ADC24A79}"/>
              </a:ext>
            </a:extLst>
          </p:cNvPr>
          <p:cNvSpPr/>
          <p:nvPr/>
        </p:nvSpPr>
        <p:spPr>
          <a:xfrm>
            <a:off x="0" y="1"/>
            <a:ext cx="12192000" cy="39469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CRFB:  Comparing Trump and Biden Campaign Plans</a:t>
            </a:r>
          </a:p>
        </p:txBody>
      </p:sp>
      <p:sp>
        <p:nvSpPr>
          <p:cNvPr id="2" name="TextBox 1">
            <a:extLst>
              <a:ext uri="{FF2B5EF4-FFF2-40B4-BE49-F238E27FC236}">
                <a16:creationId xmlns="" xmlns:a16="http://schemas.microsoft.com/office/drawing/2014/main" id="{DD9B1892-339D-49F9-941C-624D4A8A6973}"/>
              </a:ext>
            </a:extLst>
          </p:cNvPr>
          <p:cNvSpPr txBox="1"/>
          <p:nvPr/>
        </p:nvSpPr>
        <p:spPr>
          <a:xfrm>
            <a:off x="3847627" y="6497142"/>
            <a:ext cx="4859857" cy="276999"/>
          </a:xfrm>
          <a:prstGeom prst="rect">
            <a:avLst/>
          </a:prstGeom>
          <a:noFill/>
        </p:spPr>
        <p:txBody>
          <a:bodyPr wrap="none" rtlCol="0">
            <a:spAutoFit/>
          </a:bodyPr>
          <a:lstStyle/>
          <a:p>
            <a:r>
              <a:rPr lang="en-US" sz="1200" dirty="0"/>
              <a:t>CRFB: “The cost of the Trump and Biden Campaign Plans” (October 7, 2020)</a:t>
            </a:r>
          </a:p>
        </p:txBody>
      </p:sp>
      <p:sp>
        <p:nvSpPr>
          <p:cNvPr id="7" name="Slide Number Placeholder 6">
            <a:extLst>
              <a:ext uri="{FF2B5EF4-FFF2-40B4-BE49-F238E27FC236}">
                <a16:creationId xmlns="" xmlns:a16="http://schemas.microsoft.com/office/drawing/2014/main" id="{A06166BF-9A06-4FB3-BA03-1C800981DF00}"/>
              </a:ext>
            </a:extLst>
          </p:cNvPr>
          <p:cNvSpPr>
            <a:spLocks noGrp="1"/>
          </p:cNvSpPr>
          <p:nvPr>
            <p:ph type="sldNum" sz="quarter" idx="12"/>
          </p:nvPr>
        </p:nvSpPr>
        <p:spPr>
          <a:xfrm>
            <a:off x="9457426" y="6491707"/>
            <a:ext cx="2743200" cy="365125"/>
          </a:xfrm>
        </p:spPr>
        <p:txBody>
          <a:bodyPr/>
          <a:lstStyle/>
          <a:p>
            <a:fld id="{A5ABBA13-5101-492E-8EF0-2A135518BDD4}" type="slidenum">
              <a:rPr lang="en-US" smtClean="0"/>
              <a:t>44</a:t>
            </a:fld>
            <a:endParaRPr lang="en-US" dirty="0"/>
          </a:p>
        </p:txBody>
      </p:sp>
      <p:sp>
        <p:nvSpPr>
          <p:cNvPr id="8" name="TextBox 7">
            <a:extLst>
              <a:ext uri="{FF2B5EF4-FFF2-40B4-BE49-F238E27FC236}">
                <a16:creationId xmlns="" xmlns:a16="http://schemas.microsoft.com/office/drawing/2014/main" id="{EAF7AD90-2548-4497-B596-F9EC9CDD246E}"/>
              </a:ext>
            </a:extLst>
          </p:cNvPr>
          <p:cNvSpPr txBox="1"/>
          <p:nvPr/>
        </p:nvSpPr>
        <p:spPr>
          <a:xfrm>
            <a:off x="288639" y="584991"/>
            <a:ext cx="11033784" cy="1323439"/>
          </a:xfrm>
          <a:prstGeom prst="rect">
            <a:avLst/>
          </a:prstGeom>
          <a:noFill/>
        </p:spPr>
        <p:txBody>
          <a:bodyPr wrap="square">
            <a:spAutoFit/>
          </a:bodyPr>
          <a:lstStyle/>
          <a:p>
            <a:pPr marL="285750" indent="-285750">
              <a:buFont typeface="Wingdings" panose="05000000000000000000" pitchFamily="2" charset="2"/>
              <a:buChar char="§"/>
            </a:pPr>
            <a:r>
              <a:rPr lang="en-US" sz="1600" b="0" i="0" dirty="0">
                <a:effectLst/>
              </a:rPr>
              <a:t>“Under our central estimate, we find President Donald Trump’s campaign plan would increase the debt by </a:t>
            </a:r>
            <a:r>
              <a:rPr lang="en-US" sz="1600" b="1" i="0" dirty="0">
                <a:effectLst/>
              </a:rPr>
              <a:t>$4.95 trillion</a:t>
            </a:r>
            <a:r>
              <a:rPr lang="en-US" sz="1600" b="0" i="0" dirty="0">
                <a:effectLst/>
              </a:rPr>
              <a:t> over ten years and former Vice President Biden’s plan would increase the debt by </a:t>
            </a:r>
            <a:r>
              <a:rPr lang="en-US" sz="1600" b="1" i="0" dirty="0">
                <a:effectLst/>
              </a:rPr>
              <a:t>$5.60 trillion</a:t>
            </a:r>
            <a:r>
              <a:rPr lang="en-US" sz="1600" b="0" i="0" dirty="0">
                <a:effectLst/>
              </a:rPr>
              <a:t>. </a:t>
            </a:r>
          </a:p>
          <a:p>
            <a:pPr marL="285750" indent="-285750">
              <a:buFont typeface="Wingdings" panose="05000000000000000000" pitchFamily="2" charset="2"/>
              <a:buChar char="§"/>
            </a:pPr>
            <a:r>
              <a:rPr lang="en-US" sz="1600" b="0" i="0" dirty="0">
                <a:effectLst/>
              </a:rPr>
              <a:t>Debt would rise from 98 percent of Gross Domestic Product (GDP) today to </a:t>
            </a:r>
            <a:r>
              <a:rPr lang="en-US" sz="1600" b="1" i="0" dirty="0">
                <a:effectLst/>
              </a:rPr>
              <a:t>125 percent </a:t>
            </a:r>
            <a:r>
              <a:rPr lang="en-US" sz="1600" b="0" i="0" dirty="0">
                <a:effectLst/>
              </a:rPr>
              <a:t>by 2030 under President Trump and </a:t>
            </a:r>
            <a:r>
              <a:rPr lang="en-US" sz="1600" b="1" i="0" dirty="0">
                <a:effectLst/>
              </a:rPr>
              <a:t>128 percent</a:t>
            </a:r>
            <a:r>
              <a:rPr lang="en-US" sz="1600" b="0" i="0" dirty="0">
                <a:effectLst/>
              </a:rPr>
              <a:t> under Vice President Biden, compared to 109 percent under current law.”</a:t>
            </a:r>
          </a:p>
          <a:p>
            <a:pPr marL="285750" indent="-285750">
              <a:buFont typeface="Wingdings" panose="05000000000000000000" pitchFamily="2" charset="2"/>
              <a:buChar char="§"/>
            </a:pPr>
            <a:r>
              <a:rPr lang="en-US" sz="1600" dirty="0"/>
              <a:t>Assumes policies enacted immediately and exclude COVID-19 relief proposals</a:t>
            </a:r>
          </a:p>
        </p:txBody>
      </p:sp>
      <p:pic>
        <p:nvPicPr>
          <p:cNvPr id="10" name="Picture 9">
            <a:extLst>
              <a:ext uri="{FF2B5EF4-FFF2-40B4-BE49-F238E27FC236}">
                <a16:creationId xmlns="" xmlns:a16="http://schemas.microsoft.com/office/drawing/2014/main" id="{A3B5B243-D069-40F7-BD31-0FB5AF5F4714}"/>
              </a:ext>
            </a:extLst>
          </p:cNvPr>
          <p:cNvPicPr>
            <a:picLocks noChangeAspect="1"/>
          </p:cNvPicPr>
          <p:nvPr/>
        </p:nvPicPr>
        <p:blipFill>
          <a:blip r:embed="rId2"/>
          <a:stretch>
            <a:fillRect/>
          </a:stretch>
        </p:blipFill>
        <p:spPr>
          <a:xfrm>
            <a:off x="2665037" y="2107286"/>
            <a:ext cx="7381875" cy="4191000"/>
          </a:xfrm>
          <a:prstGeom prst="rect">
            <a:avLst/>
          </a:prstGeom>
        </p:spPr>
      </p:pic>
    </p:spTree>
    <p:extLst>
      <p:ext uri="{BB962C8B-B14F-4D97-AF65-F5344CB8AC3E}">
        <p14:creationId xmlns:p14="http://schemas.microsoft.com/office/powerpoint/2010/main" val="234235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1EFDF2CF-8A7A-449F-952F-8F81ADC24A79}"/>
              </a:ext>
            </a:extLst>
          </p:cNvPr>
          <p:cNvSpPr/>
          <p:nvPr/>
        </p:nvSpPr>
        <p:spPr>
          <a:xfrm>
            <a:off x="0" y="1"/>
            <a:ext cx="12192000" cy="39469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CRFB:  Comparing Trump and Biden Campaign Plans</a:t>
            </a:r>
          </a:p>
        </p:txBody>
      </p:sp>
      <p:sp>
        <p:nvSpPr>
          <p:cNvPr id="2" name="TextBox 1">
            <a:extLst>
              <a:ext uri="{FF2B5EF4-FFF2-40B4-BE49-F238E27FC236}">
                <a16:creationId xmlns="" xmlns:a16="http://schemas.microsoft.com/office/drawing/2014/main" id="{DD9B1892-339D-49F9-941C-624D4A8A6973}"/>
              </a:ext>
            </a:extLst>
          </p:cNvPr>
          <p:cNvSpPr txBox="1"/>
          <p:nvPr/>
        </p:nvSpPr>
        <p:spPr>
          <a:xfrm>
            <a:off x="3847627" y="6497142"/>
            <a:ext cx="4859857" cy="276999"/>
          </a:xfrm>
          <a:prstGeom prst="rect">
            <a:avLst/>
          </a:prstGeom>
          <a:noFill/>
        </p:spPr>
        <p:txBody>
          <a:bodyPr wrap="none" rtlCol="0">
            <a:spAutoFit/>
          </a:bodyPr>
          <a:lstStyle/>
          <a:p>
            <a:r>
              <a:rPr lang="en-US" sz="1200" dirty="0"/>
              <a:t>CRFB: “The cost of the Trump and Biden Campaign Plans” (October 7, 2020)</a:t>
            </a:r>
          </a:p>
        </p:txBody>
      </p:sp>
      <p:sp>
        <p:nvSpPr>
          <p:cNvPr id="7" name="Slide Number Placeholder 6">
            <a:extLst>
              <a:ext uri="{FF2B5EF4-FFF2-40B4-BE49-F238E27FC236}">
                <a16:creationId xmlns="" xmlns:a16="http://schemas.microsoft.com/office/drawing/2014/main" id="{A06166BF-9A06-4FB3-BA03-1C800981DF00}"/>
              </a:ext>
            </a:extLst>
          </p:cNvPr>
          <p:cNvSpPr>
            <a:spLocks noGrp="1"/>
          </p:cNvSpPr>
          <p:nvPr>
            <p:ph type="sldNum" sz="quarter" idx="12"/>
          </p:nvPr>
        </p:nvSpPr>
        <p:spPr>
          <a:xfrm>
            <a:off x="9457426" y="6491707"/>
            <a:ext cx="2743200" cy="365125"/>
          </a:xfrm>
        </p:spPr>
        <p:txBody>
          <a:bodyPr/>
          <a:lstStyle/>
          <a:p>
            <a:fld id="{A5ABBA13-5101-492E-8EF0-2A135518BDD4}" type="slidenum">
              <a:rPr lang="en-US" smtClean="0"/>
              <a:t>45</a:t>
            </a:fld>
            <a:endParaRPr lang="en-US" dirty="0"/>
          </a:p>
        </p:txBody>
      </p:sp>
      <p:pic>
        <p:nvPicPr>
          <p:cNvPr id="4" name="Picture 3">
            <a:extLst>
              <a:ext uri="{FF2B5EF4-FFF2-40B4-BE49-F238E27FC236}">
                <a16:creationId xmlns="" xmlns:a16="http://schemas.microsoft.com/office/drawing/2014/main" id="{22F4B8D8-5BF0-42F0-9D5C-B181CFB4FEDE}"/>
              </a:ext>
            </a:extLst>
          </p:cNvPr>
          <p:cNvPicPr>
            <a:picLocks noChangeAspect="1"/>
          </p:cNvPicPr>
          <p:nvPr/>
        </p:nvPicPr>
        <p:blipFill>
          <a:blip r:embed="rId2"/>
          <a:stretch>
            <a:fillRect/>
          </a:stretch>
        </p:blipFill>
        <p:spPr>
          <a:xfrm>
            <a:off x="641536" y="1180260"/>
            <a:ext cx="10676060" cy="4082023"/>
          </a:xfrm>
          <a:prstGeom prst="rect">
            <a:avLst/>
          </a:prstGeom>
        </p:spPr>
      </p:pic>
      <p:sp>
        <p:nvSpPr>
          <p:cNvPr id="5" name="TextBox 4">
            <a:extLst>
              <a:ext uri="{FF2B5EF4-FFF2-40B4-BE49-F238E27FC236}">
                <a16:creationId xmlns="" xmlns:a16="http://schemas.microsoft.com/office/drawing/2014/main" id="{1FF78964-B2D4-4702-9DE1-86A161481D34}"/>
              </a:ext>
            </a:extLst>
          </p:cNvPr>
          <p:cNvSpPr txBox="1"/>
          <p:nvPr/>
        </p:nvSpPr>
        <p:spPr>
          <a:xfrm>
            <a:off x="779929" y="640073"/>
            <a:ext cx="4989186" cy="369332"/>
          </a:xfrm>
          <a:prstGeom prst="rect">
            <a:avLst/>
          </a:prstGeom>
          <a:noFill/>
        </p:spPr>
        <p:txBody>
          <a:bodyPr wrap="none" rtlCol="0">
            <a:spAutoFit/>
          </a:bodyPr>
          <a:lstStyle/>
          <a:p>
            <a:r>
              <a:rPr lang="en-US" dirty="0">
                <a:solidFill>
                  <a:srgbClr val="FF0000"/>
                </a:solidFill>
              </a:rPr>
              <a:t>Negative / red text indicates policy increases deficit</a:t>
            </a:r>
          </a:p>
        </p:txBody>
      </p:sp>
    </p:spTree>
    <p:extLst>
      <p:ext uri="{BB962C8B-B14F-4D97-AF65-F5344CB8AC3E}">
        <p14:creationId xmlns:p14="http://schemas.microsoft.com/office/powerpoint/2010/main" val="36129981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1EFDF2CF-8A7A-449F-952F-8F81ADC24A79}"/>
              </a:ext>
            </a:extLst>
          </p:cNvPr>
          <p:cNvSpPr/>
          <p:nvPr/>
        </p:nvSpPr>
        <p:spPr>
          <a:xfrm>
            <a:off x="0" y="1"/>
            <a:ext cx="12192000" cy="39469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CRFB:  Biden Campaign Plans</a:t>
            </a:r>
          </a:p>
        </p:txBody>
      </p:sp>
      <p:sp>
        <p:nvSpPr>
          <p:cNvPr id="2" name="TextBox 1">
            <a:extLst>
              <a:ext uri="{FF2B5EF4-FFF2-40B4-BE49-F238E27FC236}">
                <a16:creationId xmlns="" xmlns:a16="http://schemas.microsoft.com/office/drawing/2014/main" id="{DD9B1892-339D-49F9-941C-624D4A8A6973}"/>
              </a:ext>
            </a:extLst>
          </p:cNvPr>
          <p:cNvSpPr txBox="1"/>
          <p:nvPr/>
        </p:nvSpPr>
        <p:spPr>
          <a:xfrm>
            <a:off x="6725298" y="6525296"/>
            <a:ext cx="4859857" cy="276999"/>
          </a:xfrm>
          <a:prstGeom prst="rect">
            <a:avLst/>
          </a:prstGeom>
          <a:noFill/>
        </p:spPr>
        <p:txBody>
          <a:bodyPr wrap="none" rtlCol="0">
            <a:spAutoFit/>
          </a:bodyPr>
          <a:lstStyle/>
          <a:p>
            <a:r>
              <a:rPr lang="en-US" sz="1200" dirty="0"/>
              <a:t>CRFB: “The cost of the Trump and Biden Campaign Plans” (October 7, 2020)</a:t>
            </a:r>
          </a:p>
        </p:txBody>
      </p:sp>
      <p:sp>
        <p:nvSpPr>
          <p:cNvPr id="7" name="Slide Number Placeholder 6">
            <a:extLst>
              <a:ext uri="{FF2B5EF4-FFF2-40B4-BE49-F238E27FC236}">
                <a16:creationId xmlns="" xmlns:a16="http://schemas.microsoft.com/office/drawing/2014/main" id="{A06166BF-9A06-4FB3-BA03-1C800981DF00}"/>
              </a:ext>
            </a:extLst>
          </p:cNvPr>
          <p:cNvSpPr>
            <a:spLocks noGrp="1"/>
          </p:cNvSpPr>
          <p:nvPr>
            <p:ph type="sldNum" sz="quarter" idx="12"/>
          </p:nvPr>
        </p:nvSpPr>
        <p:spPr>
          <a:xfrm>
            <a:off x="9457426" y="6491707"/>
            <a:ext cx="2743200" cy="365125"/>
          </a:xfrm>
        </p:spPr>
        <p:txBody>
          <a:bodyPr/>
          <a:lstStyle/>
          <a:p>
            <a:fld id="{A5ABBA13-5101-492E-8EF0-2A135518BDD4}" type="slidenum">
              <a:rPr lang="en-US" smtClean="0"/>
              <a:t>46</a:t>
            </a:fld>
            <a:endParaRPr lang="en-US" dirty="0"/>
          </a:p>
        </p:txBody>
      </p:sp>
      <p:pic>
        <p:nvPicPr>
          <p:cNvPr id="8" name="Picture 7">
            <a:extLst>
              <a:ext uri="{FF2B5EF4-FFF2-40B4-BE49-F238E27FC236}">
                <a16:creationId xmlns="" xmlns:a16="http://schemas.microsoft.com/office/drawing/2014/main" id="{B59A91B2-D5F1-453F-80CA-36BFC2E2A9C9}"/>
              </a:ext>
            </a:extLst>
          </p:cNvPr>
          <p:cNvPicPr>
            <a:picLocks noChangeAspect="1"/>
          </p:cNvPicPr>
          <p:nvPr/>
        </p:nvPicPr>
        <p:blipFill>
          <a:blip r:embed="rId2"/>
          <a:stretch>
            <a:fillRect/>
          </a:stretch>
        </p:blipFill>
        <p:spPr>
          <a:xfrm>
            <a:off x="236110" y="455737"/>
            <a:ext cx="5625553" cy="6203576"/>
          </a:xfrm>
          <a:prstGeom prst="rect">
            <a:avLst/>
          </a:prstGeom>
        </p:spPr>
      </p:pic>
      <p:sp>
        <p:nvSpPr>
          <p:cNvPr id="10" name="TextBox 9">
            <a:extLst>
              <a:ext uri="{FF2B5EF4-FFF2-40B4-BE49-F238E27FC236}">
                <a16:creationId xmlns="" xmlns:a16="http://schemas.microsoft.com/office/drawing/2014/main" id="{9BABCC72-CAFF-41A9-9557-26C8E7181B35}"/>
              </a:ext>
            </a:extLst>
          </p:cNvPr>
          <p:cNvSpPr txBox="1"/>
          <p:nvPr/>
        </p:nvSpPr>
        <p:spPr>
          <a:xfrm>
            <a:off x="5963771" y="649558"/>
            <a:ext cx="6100482" cy="5632311"/>
          </a:xfrm>
          <a:prstGeom prst="rect">
            <a:avLst/>
          </a:prstGeom>
          <a:noFill/>
        </p:spPr>
        <p:txBody>
          <a:bodyPr wrap="square">
            <a:spAutoFit/>
          </a:bodyPr>
          <a:lstStyle/>
          <a:p>
            <a:r>
              <a:rPr lang="en-US" sz="1200" b="1" i="0" dirty="0">
                <a:solidFill>
                  <a:srgbClr val="666666"/>
                </a:solidFill>
                <a:effectLst/>
              </a:rPr>
              <a:t>Child Care</a:t>
            </a:r>
          </a:p>
          <a:p>
            <a:r>
              <a:rPr lang="en-US" sz="1200" b="0" i="0" dirty="0">
                <a:solidFill>
                  <a:srgbClr val="666666"/>
                </a:solidFill>
                <a:effectLst/>
              </a:rPr>
              <a:t>“He would provide access to free pre-kindergarten for all three- and four-year-</a:t>
            </a:r>
            <a:r>
              <a:rPr lang="en-US" sz="1200" b="0" i="0" dirty="0" err="1">
                <a:solidFill>
                  <a:srgbClr val="666666"/>
                </a:solidFill>
                <a:effectLst/>
              </a:rPr>
              <a:t>olds</a:t>
            </a:r>
            <a:r>
              <a:rPr lang="en-US" sz="1200" b="0" i="0" dirty="0">
                <a:solidFill>
                  <a:srgbClr val="666666"/>
                </a:solidFill>
                <a:effectLst/>
              </a:rPr>
              <a:t> by working with states to provide a mixed delivery system involving public schools, child care centers, family caregivers, and the Head Start program. He would make the existing Child and Dependent Care Tax Credit fully refundable and expand it to cover half of all child care expenses up to $8,000 for one child or $16,000 for multiple children. Finally, borrowing from Representative Bobby Scott’s (D-VA) </a:t>
            </a:r>
            <a:r>
              <a:rPr lang="en-US" sz="1200" b="0" i="0" u="sng" dirty="0">
                <a:solidFill>
                  <a:srgbClr val="0A81A8"/>
                </a:solidFill>
                <a:effectLst/>
                <a:hlinkClick r:id="rId3"/>
              </a:rPr>
              <a:t>Child Care for Working Families Act</a:t>
            </a:r>
            <a:r>
              <a:rPr lang="en-US" sz="1200" b="0" i="0" dirty="0">
                <a:solidFill>
                  <a:srgbClr val="666666"/>
                </a:solidFill>
                <a:effectLst/>
              </a:rPr>
              <a:t>, Biden would implement a sliding-scale subsidy system designed to prevent any family earning under 1.5 times the area median income from spending more than 7 percent of its income on child care.”</a:t>
            </a:r>
          </a:p>
          <a:p>
            <a:endParaRPr lang="en-US" sz="1200" dirty="0">
              <a:solidFill>
                <a:srgbClr val="666666"/>
              </a:solidFill>
            </a:endParaRPr>
          </a:p>
          <a:p>
            <a:r>
              <a:rPr lang="en-US" sz="1200" b="1" i="0" dirty="0">
                <a:solidFill>
                  <a:srgbClr val="666666"/>
                </a:solidFill>
                <a:effectLst/>
                <a:latin typeface="adelle-sans"/>
              </a:rPr>
              <a:t>Higher Education</a:t>
            </a:r>
          </a:p>
          <a:p>
            <a:r>
              <a:rPr lang="en-US" sz="1200" b="0" i="0" dirty="0">
                <a:solidFill>
                  <a:srgbClr val="666666"/>
                </a:solidFill>
                <a:effectLst/>
                <a:latin typeface="adelle-sans"/>
              </a:rPr>
              <a:t>“Biden would expand access to and reduce the out-of-pocket cost of education beyond high school in a variety of ways. First, he would make public colleges and universities tuition-free for all families with incomes below $125,000, as proposed in Senator Bernie Sanders’s (I-VT) </a:t>
            </a:r>
            <a:r>
              <a:rPr lang="en-US" sz="1200" b="0" i="0" u="sng" dirty="0">
                <a:solidFill>
                  <a:srgbClr val="0A81A8"/>
                </a:solidFill>
                <a:effectLst/>
                <a:latin typeface="adelle-sans"/>
                <a:hlinkClick r:id="rId4"/>
              </a:rPr>
              <a:t>College for All Act of 2017</a:t>
            </a:r>
            <a:r>
              <a:rPr lang="en-US" sz="1200" b="0" i="0" dirty="0">
                <a:solidFill>
                  <a:srgbClr val="666666"/>
                </a:solidFill>
                <a:effectLst/>
                <a:latin typeface="adelle-sans"/>
              </a:rPr>
              <a:t>.</a:t>
            </a:r>
            <a:r>
              <a:rPr lang="en-US" sz="1200" b="0" i="0" u="sng" baseline="30000" dirty="0">
                <a:solidFill>
                  <a:srgbClr val="0A81A8"/>
                </a:solidFill>
                <a:effectLst/>
                <a:latin typeface="adelle-sans"/>
                <a:hlinkClick r:id="rId5"/>
              </a:rPr>
              <a:t>27</a:t>
            </a:r>
            <a:r>
              <a:rPr lang="en-US" sz="1200" b="0" i="0" dirty="0">
                <a:solidFill>
                  <a:srgbClr val="666666"/>
                </a:solidFill>
                <a:effectLst/>
                <a:latin typeface="adelle-sans"/>
              </a:rPr>
              <a:t> </a:t>
            </a:r>
          </a:p>
          <a:p>
            <a:endParaRPr lang="en-US" sz="1200" dirty="0">
              <a:solidFill>
                <a:srgbClr val="666666"/>
              </a:solidFill>
              <a:latin typeface="adelle-sans"/>
            </a:endParaRPr>
          </a:p>
          <a:p>
            <a:r>
              <a:rPr lang="en-US" sz="1200" b="0" i="0" dirty="0">
                <a:solidFill>
                  <a:srgbClr val="666666"/>
                </a:solidFill>
                <a:effectLst/>
                <a:latin typeface="adelle-sans"/>
              </a:rPr>
              <a:t>Biden would also provide up to two years of community college or high-quality training at no cost to students.</a:t>
            </a:r>
            <a:r>
              <a:rPr lang="en-US" sz="1200" b="0" i="0" u="sng" baseline="30000" dirty="0">
                <a:solidFill>
                  <a:srgbClr val="0A81A8"/>
                </a:solidFill>
                <a:effectLst/>
                <a:latin typeface="adelle-sans"/>
                <a:hlinkClick r:id="rId6"/>
              </a:rPr>
              <a:t>28</a:t>
            </a:r>
            <a:r>
              <a:rPr lang="en-US" sz="1200" b="0" i="0" dirty="0">
                <a:solidFill>
                  <a:srgbClr val="666666"/>
                </a:solidFill>
                <a:effectLst/>
                <a:latin typeface="adelle-sans"/>
              </a:rPr>
              <a:t> </a:t>
            </a:r>
          </a:p>
          <a:p>
            <a:endParaRPr lang="en-US" sz="1200" dirty="0">
              <a:solidFill>
                <a:srgbClr val="666666"/>
              </a:solidFill>
              <a:latin typeface="adelle-sans"/>
            </a:endParaRPr>
          </a:p>
          <a:p>
            <a:r>
              <a:rPr lang="en-US" sz="1200" b="0" i="0" dirty="0">
                <a:solidFill>
                  <a:srgbClr val="666666"/>
                </a:solidFill>
                <a:effectLst/>
                <a:latin typeface="adelle-sans"/>
              </a:rPr>
              <a:t>Furthermore, he would invest $75 billion in Historically Black Colleges and Universities (HBCUs), Tribal Colleges and Universities (TCUs), and Minority-Serving Institutions (MSIs), $50 billion to develop better workforce training programs, and $8 billion to help community colleges improve the health and safety of their facilities. </a:t>
            </a:r>
          </a:p>
          <a:p>
            <a:endParaRPr lang="en-US" sz="1200" dirty="0">
              <a:solidFill>
                <a:srgbClr val="666666"/>
              </a:solidFill>
              <a:latin typeface="adelle-sans"/>
            </a:endParaRPr>
          </a:p>
          <a:p>
            <a:r>
              <a:rPr lang="en-US" sz="1200" b="0" i="0" dirty="0">
                <a:solidFill>
                  <a:srgbClr val="666666"/>
                </a:solidFill>
                <a:effectLst/>
                <a:latin typeface="adelle-sans"/>
              </a:rPr>
              <a:t>Biden would double the maximum value of a Pell Grant – expanding both the size of Pell Grants and eligibility for them.</a:t>
            </a:r>
          </a:p>
          <a:p>
            <a:endParaRPr lang="en-US" sz="1200" dirty="0">
              <a:solidFill>
                <a:srgbClr val="666666"/>
              </a:solidFill>
              <a:latin typeface="adelle-sans"/>
            </a:endParaRPr>
          </a:p>
          <a:p>
            <a:r>
              <a:rPr lang="en-US" sz="1200" b="0" i="0" dirty="0">
                <a:solidFill>
                  <a:srgbClr val="666666"/>
                </a:solidFill>
                <a:effectLst/>
                <a:latin typeface="adelle-sans"/>
              </a:rPr>
              <a:t>Biden would also offer substantial relief to those with student debt. He would forgive all tuition-related student debt accrued at two- and four-year public colleges and universities, as well as private HBCUs, TCUs, and MSIs.”</a:t>
            </a:r>
            <a:r>
              <a:rPr lang="en-US" sz="1200" b="0" i="0" u="sng" baseline="30000" dirty="0">
                <a:solidFill>
                  <a:srgbClr val="0A81A8"/>
                </a:solidFill>
                <a:effectLst/>
                <a:latin typeface="adelle-sans"/>
                <a:hlinkClick r:id="rId7"/>
              </a:rPr>
              <a:t>30</a:t>
            </a:r>
            <a:endParaRPr lang="en-US" sz="1200" dirty="0"/>
          </a:p>
        </p:txBody>
      </p:sp>
    </p:spTree>
    <p:extLst>
      <p:ext uri="{BB962C8B-B14F-4D97-AF65-F5344CB8AC3E}">
        <p14:creationId xmlns:p14="http://schemas.microsoft.com/office/powerpoint/2010/main" val="24676215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1EFDF2CF-8A7A-449F-952F-8F81ADC24A79}"/>
              </a:ext>
            </a:extLst>
          </p:cNvPr>
          <p:cNvSpPr/>
          <p:nvPr/>
        </p:nvSpPr>
        <p:spPr>
          <a:xfrm>
            <a:off x="0" y="1"/>
            <a:ext cx="12192000" cy="39469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CRFB:  Biden Campaign Plans</a:t>
            </a:r>
          </a:p>
        </p:txBody>
      </p:sp>
      <p:sp>
        <p:nvSpPr>
          <p:cNvPr id="2" name="TextBox 1">
            <a:extLst>
              <a:ext uri="{FF2B5EF4-FFF2-40B4-BE49-F238E27FC236}">
                <a16:creationId xmlns="" xmlns:a16="http://schemas.microsoft.com/office/drawing/2014/main" id="{DD9B1892-339D-49F9-941C-624D4A8A6973}"/>
              </a:ext>
            </a:extLst>
          </p:cNvPr>
          <p:cNvSpPr txBox="1"/>
          <p:nvPr/>
        </p:nvSpPr>
        <p:spPr>
          <a:xfrm>
            <a:off x="6725298" y="6525296"/>
            <a:ext cx="4859857" cy="276999"/>
          </a:xfrm>
          <a:prstGeom prst="rect">
            <a:avLst/>
          </a:prstGeom>
          <a:noFill/>
        </p:spPr>
        <p:txBody>
          <a:bodyPr wrap="none" rtlCol="0">
            <a:spAutoFit/>
          </a:bodyPr>
          <a:lstStyle/>
          <a:p>
            <a:r>
              <a:rPr lang="en-US" sz="1200" dirty="0"/>
              <a:t>CRFB: “The cost of the Trump and Biden Campaign Plans” (October 7, 2020)</a:t>
            </a:r>
          </a:p>
        </p:txBody>
      </p:sp>
      <p:sp>
        <p:nvSpPr>
          <p:cNvPr id="7" name="Slide Number Placeholder 6">
            <a:extLst>
              <a:ext uri="{FF2B5EF4-FFF2-40B4-BE49-F238E27FC236}">
                <a16:creationId xmlns="" xmlns:a16="http://schemas.microsoft.com/office/drawing/2014/main" id="{A06166BF-9A06-4FB3-BA03-1C800981DF00}"/>
              </a:ext>
            </a:extLst>
          </p:cNvPr>
          <p:cNvSpPr>
            <a:spLocks noGrp="1"/>
          </p:cNvSpPr>
          <p:nvPr>
            <p:ph type="sldNum" sz="quarter" idx="12"/>
          </p:nvPr>
        </p:nvSpPr>
        <p:spPr>
          <a:xfrm>
            <a:off x="9457426" y="6491707"/>
            <a:ext cx="2743200" cy="365125"/>
          </a:xfrm>
        </p:spPr>
        <p:txBody>
          <a:bodyPr/>
          <a:lstStyle/>
          <a:p>
            <a:fld id="{A5ABBA13-5101-492E-8EF0-2A135518BDD4}" type="slidenum">
              <a:rPr lang="en-US" smtClean="0"/>
              <a:t>47</a:t>
            </a:fld>
            <a:endParaRPr lang="en-US" dirty="0"/>
          </a:p>
        </p:txBody>
      </p:sp>
      <p:pic>
        <p:nvPicPr>
          <p:cNvPr id="8" name="Picture 7">
            <a:extLst>
              <a:ext uri="{FF2B5EF4-FFF2-40B4-BE49-F238E27FC236}">
                <a16:creationId xmlns="" xmlns:a16="http://schemas.microsoft.com/office/drawing/2014/main" id="{B59A91B2-D5F1-453F-80CA-36BFC2E2A9C9}"/>
              </a:ext>
            </a:extLst>
          </p:cNvPr>
          <p:cNvPicPr>
            <a:picLocks noChangeAspect="1"/>
          </p:cNvPicPr>
          <p:nvPr/>
        </p:nvPicPr>
        <p:blipFill>
          <a:blip r:embed="rId2"/>
          <a:stretch>
            <a:fillRect/>
          </a:stretch>
        </p:blipFill>
        <p:spPr>
          <a:xfrm>
            <a:off x="236110" y="455737"/>
            <a:ext cx="5625553" cy="6203576"/>
          </a:xfrm>
          <a:prstGeom prst="rect">
            <a:avLst/>
          </a:prstGeom>
        </p:spPr>
      </p:pic>
      <p:sp>
        <p:nvSpPr>
          <p:cNvPr id="10" name="TextBox 9">
            <a:extLst>
              <a:ext uri="{FF2B5EF4-FFF2-40B4-BE49-F238E27FC236}">
                <a16:creationId xmlns="" xmlns:a16="http://schemas.microsoft.com/office/drawing/2014/main" id="{9BABCC72-CAFF-41A9-9557-26C8E7181B35}"/>
              </a:ext>
            </a:extLst>
          </p:cNvPr>
          <p:cNvSpPr txBox="1"/>
          <p:nvPr/>
        </p:nvSpPr>
        <p:spPr>
          <a:xfrm>
            <a:off x="5963771" y="649558"/>
            <a:ext cx="6100482" cy="4339650"/>
          </a:xfrm>
          <a:prstGeom prst="rect">
            <a:avLst/>
          </a:prstGeom>
          <a:noFill/>
        </p:spPr>
        <p:txBody>
          <a:bodyPr wrap="square">
            <a:spAutoFit/>
          </a:bodyPr>
          <a:lstStyle/>
          <a:p>
            <a:r>
              <a:rPr lang="en-US" sz="1200" b="1" i="0" dirty="0">
                <a:solidFill>
                  <a:srgbClr val="666666"/>
                </a:solidFill>
                <a:effectLst/>
                <a:latin typeface="adelle-sans"/>
              </a:rPr>
              <a:t>Social Security</a:t>
            </a:r>
          </a:p>
          <a:p>
            <a:endParaRPr lang="en-US" sz="1200" dirty="0">
              <a:solidFill>
                <a:srgbClr val="666666"/>
              </a:solidFill>
              <a:latin typeface="adelle-sans"/>
            </a:endParaRPr>
          </a:p>
          <a:p>
            <a:pPr algn="l"/>
            <a:r>
              <a:rPr lang="en-US" sz="1200" b="0" i="0" dirty="0">
                <a:solidFill>
                  <a:srgbClr val="666666"/>
                </a:solidFill>
                <a:effectLst/>
                <a:latin typeface="adelle-sans"/>
              </a:rPr>
              <a:t>“Biden would expand Social Security by establishing a minimum benefit at 125 percent of the Federal Poverty Level (FPL), providing a 5 percent increase for those who have received Social Security benefits for at least 20 years,</a:t>
            </a:r>
            <a:r>
              <a:rPr lang="en-US" sz="1200" b="0" i="0" u="sng" baseline="30000" dirty="0">
                <a:solidFill>
                  <a:srgbClr val="0A81A8"/>
                </a:solidFill>
                <a:effectLst/>
                <a:latin typeface="adelle-sans"/>
                <a:hlinkClick r:id="rId3"/>
              </a:rPr>
              <a:t>50</a:t>
            </a:r>
            <a:r>
              <a:rPr lang="en-US" sz="1200" b="0" i="0" dirty="0">
                <a:solidFill>
                  <a:srgbClr val="666666"/>
                </a:solidFill>
                <a:effectLst/>
                <a:latin typeface="adelle-sans"/>
              </a:rPr>
              <a:t> and increasing benefits for surviving spouses.</a:t>
            </a:r>
            <a:r>
              <a:rPr lang="en-US" sz="1200" b="0" i="0" u="sng" baseline="30000" dirty="0">
                <a:solidFill>
                  <a:srgbClr val="0A81A8"/>
                </a:solidFill>
                <a:effectLst/>
                <a:latin typeface="adelle-sans"/>
                <a:hlinkClick r:id="rId4"/>
              </a:rPr>
              <a:t>51</a:t>
            </a:r>
            <a:r>
              <a:rPr lang="en-US" sz="1200" b="0" i="0" dirty="0">
                <a:solidFill>
                  <a:srgbClr val="666666"/>
                </a:solidFill>
                <a:effectLst/>
                <a:latin typeface="adelle-sans"/>
              </a:rPr>
              <a:t>  </a:t>
            </a:r>
          </a:p>
          <a:p>
            <a:pPr algn="l"/>
            <a:endParaRPr lang="en-US" sz="1200" dirty="0">
              <a:solidFill>
                <a:srgbClr val="666666"/>
              </a:solidFill>
              <a:latin typeface="adelle-sans"/>
            </a:endParaRPr>
          </a:p>
          <a:p>
            <a:pPr algn="l"/>
            <a:r>
              <a:rPr lang="en-US" sz="1200" b="0" i="0" dirty="0">
                <a:solidFill>
                  <a:srgbClr val="666666"/>
                </a:solidFill>
                <a:effectLst/>
                <a:latin typeface="adelle-sans"/>
              </a:rPr>
              <a:t>Biden also says he will “get rid of the benefit cuts for workers and surviving beneficiaries who happen to be covered by both Social Security and another pension,” which we interpret to mean eliminating the Windfall Elimination Provision (WEP) and Government Pension Offset (GPO).</a:t>
            </a:r>
            <a:r>
              <a:rPr lang="en-US" sz="1200" b="0" i="0" u="sng" baseline="30000" dirty="0">
                <a:solidFill>
                  <a:srgbClr val="0A81A8"/>
                </a:solidFill>
                <a:effectLst/>
                <a:latin typeface="adelle-sans"/>
                <a:hlinkClick r:id="rId5"/>
              </a:rPr>
              <a:t>52</a:t>
            </a:r>
            <a:endParaRPr lang="en-US" sz="1200" b="0" i="0" u="sng" baseline="30000" dirty="0">
              <a:solidFill>
                <a:srgbClr val="0A81A8"/>
              </a:solidFill>
              <a:effectLst/>
              <a:latin typeface="adelle-sans"/>
            </a:endParaRPr>
          </a:p>
          <a:p>
            <a:pPr algn="l"/>
            <a:endParaRPr lang="en-US" sz="1200" b="0" i="0" dirty="0">
              <a:solidFill>
                <a:srgbClr val="666666"/>
              </a:solidFill>
              <a:effectLst/>
              <a:latin typeface="adelle-sans"/>
            </a:endParaRPr>
          </a:p>
          <a:p>
            <a:pPr algn="l"/>
            <a:r>
              <a:rPr lang="en-US" sz="1200" b="0" i="0" dirty="0">
                <a:solidFill>
                  <a:srgbClr val="666666"/>
                </a:solidFill>
                <a:effectLst/>
                <a:latin typeface="adelle-sans"/>
              </a:rPr>
              <a:t>With regards to Social Security Disability Insurance (SSDI), Biden would eliminate the current five-month waiting period to collect benefits and two-year waiting period to collect Medicare. </a:t>
            </a:r>
          </a:p>
          <a:p>
            <a:pPr algn="l"/>
            <a:endParaRPr lang="en-US" sz="1200" dirty="0">
              <a:solidFill>
                <a:srgbClr val="666666"/>
              </a:solidFill>
              <a:latin typeface="adelle-sans"/>
            </a:endParaRPr>
          </a:p>
          <a:p>
            <a:pPr algn="l"/>
            <a:r>
              <a:rPr lang="en-US" sz="1200" b="0" i="0" dirty="0">
                <a:solidFill>
                  <a:srgbClr val="666666"/>
                </a:solidFill>
                <a:effectLst/>
                <a:latin typeface="adelle-sans"/>
              </a:rPr>
              <a:t>In addition, Biden would increase the earnings limit for SSDI – which currently stands at $1,170 per month – and gradually phase-out this benefit to eliminate the SSDI “benefit cliff.”</a:t>
            </a:r>
          </a:p>
          <a:p>
            <a:pPr algn="l"/>
            <a:endParaRPr lang="en-US" sz="1200" b="0" i="0" dirty="0">
              <a:solidFill>
                <a:srgbClr val="666666"/>
              </a:solidFill>
              <a:effectLst/>
              <a:latin typeface="adelle-sans"/>
            </a:endParaRPr>
          </a:p>
          <a:p>
            <a:pPr algn="l"/>
            <a:r>
              <a:rPr lang="en-US" sz="1200" b="0" i="0" dirty="0">
                <a:solidFill>
                  <a:srgbClr val="666666"/>
                </a:solidFill>
                <a:effectLst/>
                <a:latin typeface="adelle-sans"/>
              </a:rPr>
              <a:t>In total, we estimate these provisions would cost $400 billion over ten years.</a:t>
            </a:r>
            <a:r>
              <a:rPr lang="en-US" sz="1200" b="0" i="0" u="sng" baseline="30000" dirty="0">
                <a:solidFill>
                  <a:srgbClr val="0A81A8"/>
                </a:solidFill>
                <a:effectLst/>
                <a:latin typeface="adelle-sans"/>
                <a:hlinkClick r:id="rId6"/>
              </a:rPr>
              <a:t>53</a:t>
            </a:r>
            <a:r>
              <a:rPr lang="en-US" sz="1200" b="0" i="0" dirty="0">
                <a:solidFill>
                  <a:srgbClr val="666666"/>
                </a:solidFill>
                <a:effectLst/>
                <a:latin typeface="adelle-sans"/>
              </a:rPr>
              <a:t> By themselves, they would also worsen Social Security’s 75-year solvency by about 30 percent. </a:t>
            </a:r>
          </a:p>
          <a:p>
            <a:pPr algn="l"/>
            <a:endParaRPr lang="en-US" sz="1200" dirty="0">
              <a:solidFill>
                <a:srgbClr val="666666"/>
              </a:solidFill>
              <a:latin typeface="adelle-sans"/>
            </a:endParaRPr>
          </a:p>
          <a:p>
            <a:pPr algn="l"/>
            <a:r>
              <a:rPr lang="en-US" sz="1200" b="0" i="0" dirty="0">
                <a:solidFill>
                  <a:srgbClr val="666666"/>
                </a:solidFill>
                <a:effectLst/>
                <a:latin typeface="adelle-sans"/>
              </a:rPr>
              <a:t>To offset these costs and improve Social Security solvency, Biden would subject wages above $400,000 per year to the payroll tax, which we discuss in the tax section below.”</a:t>
            </a:r>
          </a:p>
          <a:p>
            <a:endParaRPr lang="en-US" sz="1200" b="0" i="0" dirty="0">
              <a:solidFill>
                <a:srgbClr val="666666"/>
              </a:solidFill>
              <a:effectLst/>
              <a:latin typeface="adelle-sans"/>
            </a:endParaRPr>
          </a:p>
        </p:txBody>
      </p:sp>
    </p:spTree>
    <p:extLst>
      <p:ext uri="{BB962C8B-B14F-4D97-AF65-F5344CB8AC3E}">
        <p14:creationId xmlns:p14="http://schemas.microsoft.com/office/powerpoint/2010/main" val="5292241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1EFDF2CF-8A7A-449F-952F-8F81ADC24A79}"/>
              </a:ext>
            </a:extLst>
          </p:cNvPr>
          <p:cNvSpPr/>
          <p:nvPr/>
        </p:nvSpPr>
        <p:spPr>
          <a:xfrm>
            <a:off x="0" y="1"/>
            <a:ext cx="12192000" cy="39469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CRFB:  Biden Campaign Plans</a:t>
            </a:r>
          </a:p>
        </p:txBody>
      </p:sp>
      <p:sp>
        <p:nvSpPr>
          <p:cNvPr id="2" name="TextBox 1">
            <a:extLst>
              <a:ext uri="{FF2B5EF4-FFF2-40B4-BE49-F238E27FC236}">
                <a16:creationId xmlns="" xmlns:a16="http://schemas.microsoft.com/office/drawing/2014/main" id="{DD9B1892-339D-49F9-941C-624D4A8A6973}"/>
              </a:ext>
            </a:extLst>
          </p:cNvPr>
          <p:cNvSpPr txBox="1"/>
          <p:nvPr/>
        </p:nvSpPr>
        <p:spPr>
          <a:xfrm>
            <a:off x="6402569" y="6430214"/>
            <a:ext cx="4859857" cy="276999"/>
          </a:xfrm>
          <a:prstGeom prst="rect">
            <a:avLst/>
          </a:prstGeom>
          <a:noFill/>
        </p:spPr>
        <p:txBody>
          <a:bodyPr wrap="none" rtlCol="0">
            <a:spAutoFit/>
          </a:bodyPr>
          <a:lstStyle/>
          <a:p>
            <a:r>
              <a:rPr lang="en-US" sz="1200" dirty="0"/>
              <a:t>CRFB: “The cost of the Trump and Biden Campaign Plans” (October 7, 2020)</a:t>
            </a:r>
          </a:p>
        </p:txBody>
      </p:sp>
      <p:sp>
        <p:nvSpPr>
          <p:cNvPr id="7" name="Slide Number Placeholder 6">
            <a:extLst>
              <a:ext uri="{FF2B5EF4-FFF2-40B4-BE49-F238E27FC236}">
                <a16:creationId xmlns="" xmlns:a16="http://schemas.microsoft.com/office/drawing/2014/main" id="{A06166BF-9A06-4FB3-BA03-1C800981DF00}"/>
              </a:ext>
            </a:extLst>
          </p:cNvPr>
          <p:cNvSpPr>
            <a:spLocks noGrp="1"/>
          </p:cNvSpPr>
          <p:nvPr>
            <p:ph type="sldNum" sz="quarter" idx="12"/>
          </p:nvPr>
        </p:nvSpPr>
        <p:spPr>
          <a:xfrm>
            <a:off x="9457426" y="6491707"/>
            <a:ext cx="2743200" cy="365125"/>
          </a:xfrm>
        </p:spPr>
        <p:txBody>
          <a:bodyPr/>
          <a:lstStyle/>
          <a:p>
            <a:fld id="{A5ABBA13-5101-492E-8EF0-2A135518BDD4}" type="slidenum">
              <a:rPr lang="en-US" smtClean="0"/>
              <a:t>48</a:t>
            </a:fld>
            <a:endParaRPr lang="en-US" dirty="0"/>
          </a:p>
        </p:txBody>
      </p:sp>
      <p:pic>
        <p:nvPicPr>
          <p:cNvPr id="8" name="Picture 7">
            <a:extLst>
              <a:ext uri="{FF2B5EF4-FFF2-40B4-BE49-F238E27FC236}">
                <a16:creationId xmlns="" xmlns:a16="http://schemas.microsoft.com/office/drawing/2014/main" id="{B59A91B2-D5F1-453F-80CA-36BFC2E2A9C9}"/>
              </a:ext>
            </a:extLst>
          </p:cNvPr>
          <p:cNvPicPr>
            <a:picLocks noChangeAspect="1"/>
          </p:cNvPicPr>
          <p:nvPr/>
        </p:nvPicPr>
        <p:blipFill>
          <a:blip r:embed="rId2"/>
          <a:stretch>
            <a:fillRect/>
          </a:stretch>
        </p:blipFill>
        <p:spPr>
          <a:xfrm>
            <a:off x="236110" y="455737"/>
            <a:ext cx="5625553" cy="6203576"/>
          </a:xfrm>
          <a:prstGeom prst="rect">
            <a:avLst/>
          </a:prstGeom>
        </p:spPr>
      </p:pic>
      <p:sp>
        <p:nvSpPr>
          <p:cNvPr id="10" name="TextBox 9">
            <a:extLst>
              <a:ext uri="{FF2B5EF4-FFF2-40B4-BE49-F238E27FC236}">
                <a16:creationId xmlns="" xmlns:a16="http://schemas.microsoft.com/office/drawing/2014/main" id="{9BABCC72-CAFF-41A9-9557-26C8E7181B35}"/>
              </a:ext>
            </a:extLst>
          </p:cNvPr>
          <p:cNvSpPr txBox="1"/>
          <p:nvPr/>
        </p:nvSpPr>
        <p:spPr>
          <a:xfrm>
            <a:off x="5963771" y="649558"/>
            <a:ext cx="6100482" cy="3231654"/>
          </a:xfrm>
          <a:prstGeom prst="rect">
            <a:avLst/>
          </a:prstGeom>
          <a:noFill/>
        </p:spPr>
        <p:txBody>
          <a:bodyPr wrap="square">
            <a:spAutoFit/>
          </a:bodyPr>
          <a:lstStyle/>
          <a:p>
            <a:r>
              <a:rPr lang="en-US" sz="1200" b="1" i="0" dirty="0">
                <a:solidFill>
                  <a:srgbClr val="666666"/>
                </a:solidFill>
                <a:effectLst/>
                <a:latin typeface="adelle-sans"/>
              </a:rPr>
              <a:t>Infrastructure</a:t>
            </a:r>
          </a:p>
          <a:p>
            <a:endParaRPr lang="en-US" sz="1200" dirty="0">
              <a:solidFill>
                <a:srgbClr val="666666"/>
              </a:solidFill>
              <a:latin typeface="adelle-sans"/>
            </a:endParaRPr>
          </a:p>
          <a:p>
            <a:r>
              <a:rPr lang="en-US" sz="1200" b="0" i="0" dirty="0">
                <a:solidFill>
                  <a:srgbClr val="666666"/>
                </a:solidFill>
                <a:effectLst/>
                <a:latin typeface="adelle-sans"/>
              </a:rPr>
              <a:t>“Vice President Biden has a number of plans that increase spending on research, infrastructure, procurement, and combatting climate change. However, the extent to which they overlap, and whether or not more recent plans supplement or replace earlier ones, is unclear.”</a:t>
            </a:r>
          </a:p>
          <a:p>
            <a:endParaRPr lang="en-US" sz="1200" dirty="0">
              <a:solidFill>
                <a:srgbClr val="666666"/>
              </a:solidFill>
              <a:latin typeface="adelle-sans"/>
            </a:endParaRPr>
          </a:p>
          <a:p>
            <a:r>
              <a:rPr lang="en-US" sz="1200" dirty="0">
                <a:solidFill>
                  <a:srgbClr val="666666"/>
                </a:solidFill>
                <a:latin typeface="adelle-sans"/>
              </a:rPr>
              <a:t>“</a:t>
            </a:r>
            <a:r>
              <a:rPr lang="en-US" sz="1200" b="0" i="0" dirty="0">
                <a:solidFill>
                  <a:srgbClr val="666666"/>
                </a:solidFill>
                <a:effectLst/>
                <a:latin typeface="adelle-sans"/>
              </a:rPr>
              <a:t>Biden’s more recent “Build Back Better” agenda includes a new, and seemingly more ambitious, plan called “</a:t>
            </a:r>
            <a:r>
              <a:rPr lang="en-US" sz="1200" b="0" i="0" u="sng" dirty="0">
                <a:solidFill>
                  <a:srgbClr val="0A81A8"/>
                </a:solidFill>
                <a:effectLst/>
                <a:latin typeface="adelle-sans"/>
                <a:hlinkClick r:id="rId3"/>
              </a:rPr>
              <a:t>The Biden Plan to Build a Modern, Sustainable Infrastructure and an Equitable Clean Energy Future</a:t>
            </a:r>
            <a:r>
              <a:rPr lang="en-US" sz="1200" b="0" i="0" dirty="0">
                <a:solidFill>
                  <a:srgbClr val="666666"/>
                </a:solidFill>
                <a:effectLst/>
                <a:latin typeface="adelle-sans"/>
              </a:rPr>
              <a:t>” that calls for 100 percent clean energy by 2035, along with significant new investments. The plan would spend $2.00 trillion over four years. </a:t>
            </a:r>
          </a:p>
          <a:p>
            <a:endParaRPr lang="en-US" sz="1200" dirty="0">
              <a:solidFill>
                <a:srgbClr val="666666"/>
              </a:solidFill>
              <a:latin typeface="adelle-sans"/>
            </a:endParaRPr>
          </a:p>
          <a:p>
            <a:r>
              <a:rPr lang="en-US" sz="1200" b="0" i="0" dirty="0">
                <a:solidFill>
                  <a:srgbClr val="666666"/>
                </a:solidFill>
                <a:effectLst/>
                <a:latin typeface="adelle-sans"/>
              </a:rPr>
              <a:t>Meanwhile, “</a:t>
            </a:r>
            <a:r>
              <a:rPr lang="en-US" sz="1200" b="0" i="0" u="sng" dirty="0">
                <a:solidFill>
                  <a:srgbClr val="0A81A8"/>
                </a:solidFill>
                <a:effectLst/>
                <a:latin typeface="adelle-sans"/>
                <a:hlinkClick r:id="rId4"/>
              </a:rPr>
              <a:t>The Biden Plan to Ensure the Future is ‘Made in All of America’ by All of America’s Workers</a:t>
            </a:r>
            <a:r>
              <a:rPr lang="en-US" sz="1200" b="0" i="0" dirty="0">
                <a:solidFill>
                  <a:srgbClr val="666666"/>
                </a:solidFill>
                <a:effectLst/>
                <a:latin typeface="adelle-sans"/>
              </a:rPr>
              <a:t>" proposes investing $300 billion over four years to promote research and development of breakthrough technologies – like electric vehicle technology, artificial intelligence systems and next-generation communication networks – as well as $400 billion over four years on federal procurement of products made in the United States by domestic workers.”</a:t>
            </a:r>
            <a:endParaRPr lang="en-US" sz="1200" dirty="0">
              <a:solidFill>
                <a:srgbClr val="666666"/>
              </a:solidFill>
              <a:latin typeface="adelle-sans"/>
            </a:endParaRPr>
          </a:p>
          <a:p>
            <a:endParaRPr lang="en-US" sz="1200" dirty="0">
              <a:solidFill>
                <a:srgbClr val="666666"/>
              </a:solidFill>
              <a:latin typeface="adelle-sans"/>
            </a:endParaRPr>
          </a:p>
        </p:txBody>
      </p:sp>
    </p:spTree>
    <p:extLst>
      <p:ext uri="{BB962C8B-B14F-4D97-AF65-F5344CB8AC3E}">
        <p14:creationId xmlns:p14="http://schemas.microsoft.com/office/powerpoint/2010/main" val="34789703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Topics</a:t>
            </a:r>
          </a:p>
        </p:txBody>
      </p:sp>
      <p:sp>
        <p:nvSpPr>
          <p:cNvPr id="7" name="Slide Number Placeholder 6">
            <a:extLst>
              <a:ext uri="{FF2B5EF4-FFF2-40B4-BE49-F238E27FC236}">
                <a16:creationId xmlns="" xmlns:a16="http://schemas.microsoft.com/office/drawing/2014/main" id="{E3423A7F-8965-431F-9689-900AEFD543BF}"/>
              </a:ext>
            </a:extLst>
          </p:cNvPr>
          <p:cNvSpPr>
            <a:spLocks noGrp="1"/>
          </p:cNvSpPr>
          <p:nvPr>
            <p:ph type="sldNum" sz="quarter" idx="12"/>
          </p:nvPr>
        </p:nvSpPr>
        <p:spPr>
          <a:xfrm>
            <a:off x="9457426" y="6483081"/>
            <a:ext cx="2743200" cy="365125"/>
          </a:xfrm>
        </p:spPr>
        <p:txBody>
          <a:bodyPr/>
          <a:lstStyle/>
          <a:p>
            <a:fld id="{A5ABBA13-5101-492E-8EF0-2A135518BDD4}" type="slidenum">
              <a:rPr lang="en-US" smtClean="0"/>
              <a:t>49</a:t>
            </a:fld>
            <a:endParaRPr lang="en-US" dirty="0"/>
          </a:p>
        </p:txBody>
      </p:sp>
      <p:sp>
        <p:nvSpPr>
          <p:cNvPr id="3" name="TextBox 2">
            <a:extLst>
              <a:ext uri="{FF2B5EF4-FFF2-40B4-BE49-F238E27FC236}">
                <a16:creationId xmlns="" xmlns:a16="http://schemas.microsoft.com/office/drawing/2014/main" id="{E3B09FF8-1C83-4FA6-9D53-962F552B2489}"/>
              </a:ext>
            </a:extLst>
          </p:cNvPr>
          <p:cNvSpPr txBox="1"/>
          <p:nvPr/>
        </p:nvSpPr>
        <p:spPr>
          <a:xfrm>
            <a:off x="526212" y="942387"/>
            <a:ext cx="3585084" cy="5632311"/>
          </a:xfrm>
          <a:prstGeom prst="rect">
            <a:avLst/>
          </a:prstGeom>
          <a:noFill/>
        </p:spPr>
        <p:txBody>
          <a:bodyPr wrap="none" rtlCol="0">
            <a:spAutoFit/>
          </a:bodyPr>
          <a:lstStyle/>
          <a:p>
            <a:pPr marL="342900" indent="-342900">
              <a:buAutoNum type="arabicPeriod"/>
            </a:pPr>
            <a:r>
              <a:rPr lang="en-US" sz="2400" dirty="0"/>
              <a:t>Labor Market </a:t>
            </a:r>
          </a:p>
          <a:p>
            <a:pPr marL="342900" indent="-342900">
              <a:buAutoNum type="arabicPeriod"/>
            </a:pPr>
            <a:endParaRPr lang="en-US" sz="2400" dirty="0"/>
          </a:p>
          <a:p>
            <a:pPr marL="342900" indent="-342900">
              <a:buFontTx/>
              <a:buAutoNum type="arabicPeriod"/>
            </a:pPr>
            <a:r>
              <a:rPr lang="en-US" sz="2400" dirty="0"/>
              <a:t>Economic Statistics</a:t>
            </a:r>
          </a:p>
          <a:p>
            <a:pPr marL="342900" indent="-342900">
              <a:buFontTx/>
              <a:buAutoNum type="arabicPeriod"/>
            </a:pPr>
            <a:endParaRPr lang="en-US" sz="2400" dirty="0"/>
          </a:p>
          <a:p>
            <a:pPr marL="342900" indent="-342900">
              <a:buAutoNum type="arabicPeriod"/>
            </a:pPr>
            <a:r>
              <a:rPr lang="en-US" sz="2400" dirty="0"/>
              <a:t>Budget Deficit &amp; Debt</a:t>
            </a:r>
          </a:p>
          <a:p>
            <a:pPr marL="342900" indent="-342900">
              <a:buAutoNum type="arabicPeriod"/>
            </a:pPr>
            <a:endParaRPr lang="en-US" sz="2400" dirty="0"/>
          </a:p>
          <a:p>
            <a:pPr marL="342900" indent="-342900">
              <a:buAutoNum type="arabicPeriod"/>
            </a:pPr>
            <a:r>
              <a:rPr lang="en-US" sz="2400" dirty="0"/>
              <a:t>Illinois Fair Tax</a:t>
            </a:r>
          </a:p>
          <a:p>
            <a:pPr marL="342900" indent="-342900">
              <a:buAutoNum type="arabicPeriod"/>
            </a:pPr>
            <a:endParaRPr lang="en-US" sz="2400" dirty="0"/>
          </a:p>
          <a:p>
            <a:pPr marL="342900" indent="-342900">
              <a:buAutoNum type="arabicPeriod"/>
            </a:pPr>
            <a:r>
              <a:rPr lang="en-US" sz="2400" dirty="0"/>
              <a:t>Job Growth by President</a:t>
            </a:r>
          </a:p>
          <a:p>
            <a:pPr marL="342900" indent="-342900">
              <a:buAutoNum type="arabicPeriod"/>
            </a:pPr>
            <a:endParaRPr lang="en-US" sz="2400" dirty="0"/>
          </a:p>
          <a:p>
            <a:pPr marL="342900" indent="-342900">
              <a:buAutoNum type="arabicPeriod"/>
            </a:pPr>
            <a:r>
              <a:rPr lang="en-US" sz="2400" dirty="0"/>
              <a:t>Inequality</a:t>
            </a:r>
          </a:p>
          <a:p>
            <a:pPr marL="342900" indent="-342900">
              <a:buAutoNum type="arabicPeriod"/>
            </a:pPr>
            <a:endParaRPr lang="en-US" sz="2400" dirty="0"/>
          </a:p>
          <a:p>
            <a:pPr marL="342900" indent="-342900">
              <a:buAutoNum type="arabicPeriod"/>
            </a:pPr>
            <a:r>
              <a:rPr lang="en-US" sz="2400" dirty="0"/>
              <a:t>Biden’s Plans</a:t>
            </a:r>
          </a:p>
          <a:p>
            <a:pPr marL="342900" indent="-342900">
              <a:buAutoNum type="arabicPeriod"/>
            </a:pPr>
            <a:endParaRPr lang="en-US" sz="2400" dirty="0"/>
          </a:p>
          <a:p>
            <a:pPr marL="342900" indent="-342900">
              <a:buAutoNum type="arabicPeriod"/>
            </a:pPr>
            <a:r>
              <a:rPr lang="en-US" sz="2400" dirty="0"/>
              <a:t>Take Action</a:t>
            </a:r>
          </a:p>
        </p:txBody>
      </p:sp>
      <p:sp>
        <p:nvSpPr>
          <p:cNvPr id="6" name="Rectangle 5">
            <a:extLst>
              <a:ext uri="{FF2B5EF4-FFF2-40B4-BE49-F238E27FC236}">
                <a16:creationId xmlns="" xmlns:a16="http://schemas.microsoft.com/office/drawing/2014/main" id="{11CDCF25-CAA8-42A7-A9CB-D7A2C6539EF1}"/>
              </a:ext>
            </a:extLst>
          </p:cNvPr>
          <p:cNvSpPr/>
          <p:nvPr/>
        </p:nvSpPr>
        <p:spPr>
          <a:xfrm>
            <a:off x="457200" y="6095430"/>
            <a:ext cx="5900468" cy="4399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1815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9F62C70-5163-4A8D-A4E4-6E9AC8565E06}"/>
              </a:ext>
            </a:extLst>
          </p:cNvPr>
          <p:cNvSpPr/>
          <p:nvPr/>
        </p:nvSpPr>
        <p:spPr>
          <a:xfrm>
            <a:off x="0" y="0"/>
            <a:ext cx="12192000" cy="54215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BLS:  Employment Change by Industry in 000s (Feb vs. Sept)</a:t>
            </a:r>
          </a:p>
        </p:txBody>
      </p:sp>
      <p:sp>
        <p:nvSpPr>
          <p:cNvPr id="7" name="Slide Number Placeholder 6">
            <a:extLst>
              <a:ext uri="{FF2B5EF4-FFF2-40B4-BE49-F238E27FC236}">
                <a16:creationId xmlns="" xmlns:a16="http://schemas.microsoft.com/office/drawing/2014/main" id="{E3423A7F-8965-431F-9689-900AEFD543BF}"/>
              </a:ext>
            </a:extLst>
          </p:cNvPr>
          <p:cNvSpPr>
            <a:spLocks noGrp="1"/>
          </p:cNvSpPr>
          <p:nvPr>
            <p:ph type="sldNum" sz="quarter" idx="12"/>
          </p:nvPr>
        </p:nvSpPr>
        <p:spPr>
          <a:xfrm>
            <a:off x="9457426" y="6491707"/>
            <a:ext cx="2743200" cy="365125"/>
          </a:xfrm>
        </p:spPr>
        <p:txBody>
          <a:bodyPr/>
          <a:lstStyle/>
          <a:p>
            <a:fld id="{A5ABBA13-5101-492E-8EF0-2A135518BDD4}" type="slidenum">
              <a:rPr lang="en-US" smtClean="0"/>
              <a:t>5</a:t>
            </a:fld>
            <a:endParaRPr lang="en-US" dirty="0"/>
          </a:p>
        </p:txBody>
      </p:sp>
      <p:sp>
        <p:nvSpPr>
          <p:cNvPr id="2" name="TextBox 1">
            <a:extLst>
              <a:ext uri="{FF2B5EF4-FFF2-40B4-BE49-F238E27FC236}">
                <a16:creationId xmlns="" xmlns:a16="http://schemas.microsoft.com/office/drawing/2014/main" id="{CFAFA4AA-B604-4294-B40E-287851CB4BA7}"/>
              </a:ext>
            </a:extLst>
          </p:cNvPr>
          <p:cNvSpPr txBox="1"/>
          <p:nvPr/>
        </p:nvSpPr>
        <p:spPr>
          <a:xfrm>
            <a:off x="10018662" y="1020887"/>
            <a:ext cx="1860388" cy="1200329"/>
          </a:xfrm>
          <a:prstGeom prst="rect">
            <a:avLst/>
          </a:prstGeom>
          <a:noFill/>
        </p:spPr>
        <p:txBody>
          <a:bodyPr wrap="square" rtlCol="0">
            <a:spAutoFit/>
          </a:bodyPr>
          <a:lstStyle/>
          <a:p>
            <a:r>
              <a:rPr lang="en-US" dirty="0">
                <a:solidFill>
                  <a:srgbClr val="0000FF"/>
                </a:solidFill>
              </a:rPr>
              <a:t>Feb to Sept:  </a:t>
            </a:r>
          </a:p>
          <a:p>
            <a:r>
              <a:rPr lang="en-US" dirty="0">
                <a:solidFill>
                  <a:srgbClr val="0000FF"/>
                </a:solidFill>
              </a:rPr>
              <a:t>Total -10.7 million</a:t>
            </a:r>
          </a:p>
          <a:p>
            <a:endParaRPr lang="en-US" dirty="0">
              <a:solidFill>
                <a:srgbClr val="0000FF"/>
              </a:solidFill>
            </a:endParaRPr>
          </a:p>
          <a:p>
            <a:endParaRPr lang="en-US" dirty="0">
              <a:solidFill>
                <a:srgbClr val="0000FF"/>
              </a:solidFill>
            </a:endParaRPr>
          </a:p>
        </p:txBody>
      </p:sp>
      <p:graphicFrame>
        <p:nvGraphicFramePr>
          <p:cNvPr id="9" name="Chart 8">
            <a:extLst>
              <a:ext uri="{FF2B5EF4-FFF2-40B4-BE49-F238E27FC236}">
                <a16:creationId xmlns="" xmlns:a16="http://schemas.microsoft.com/office/drawing/2014/main" id="{5BD7B012-EA92-4747-8A98-761B27E4517B}"/>
              </a:ext>
            </a:extLst>
          </p:cNvPr>
          <p:cNvGraphicFramePr>
            <a:graphicFrameLocks/>
          </p:cNvGraphicFramePr>
          <p:nvPr>
            <p:extLst>
              <p:ext uri="{D42A27DB-BD31-4B8C-83A1-F6EECF244321}">
                <p14:modId xmlns:p14="http://schemas.microsoft.com/office/powerpoint/2010/main" val="3790501578"/>
              </p:ext>
            </p:extLst>
          </p:nvPr>
        </p:nvGraphicFramePr>
        <p:xfrm>
          <a:off x="81800" y="871359"/>
          <a:ext cx="9715501" cy="552047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 xmlns:a16="http://schemas.microsoft.com/office/drawing/2014/main" id="{55C9626A-63F6-4289-A0CF-D2E9F101561E}"/>
              </a:ext>
            </a:extLst>
          </p:cNvPr>
          <p:cNvSpPr txBox="1"/>
          <p:nvPr/>
        </p:nvSpPr>
        <p:spPr>
          <a:xfrm>
            <a:off x="10018662" y="1781988"/>
            <a:ext cx="2172823" cy="923330"/>
          </a:xfrm>
          <a:prstGeom prst="rect">
            <a:avLst/>
          </a:prstGeom>
          <a:noFill/>
        </p:spPr>
        <p:txBody>
          <a:bodyPr wrap="square" rtlCol="0">
            <a:spAutoFit/>
          </a:bodyPr>
          <a:lstStyle/>
          <a:p>
            <a:r>
              <a:rPr lang="en-US" dirty="0">
                <a:solidFill>
                  <a:srgbClr val="0000FF"/>
                </a:solidFill>
              </a:rPr>
              <a:t>Govt jobs down 942k in Sept, driven by local gov.</a:t>
            </a:r>
          </a:p>
        </p:txBody>
      </p:sp>
    </p:spTree>
    <p:extLst>
      <p:ext uri="{BB962C8B-B14F-4D97-AF65-F5344CB8AC3E}">
        <p14:creationId xmlns:p14="http://schemas.microsoft.com/office/powerpoint/2010/main" val="235590354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349A2AA-F073-4119-8C26-8FE3A36CAD9D}"/>
              </a:ext>
            </a:extLst>
          </p:cNvPr>
          <p:cNvSpPr/>
          <p:nvPr/>
        </p:nvSpPr>
        <p:spPr>
          <a:xfrm>
            <a:off x="0" y="0"/>
            <a:ext cx="12192000" cy="40891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Twitter Threads:  Use Them!</a:t>
            </a:r>
          </a:p>
        </p:txBody>
      </p:sp>
      <p:sp>
        <p:nvSpPr>
          <p:cNvPr id="9" name="Slide Number Placeholder 6">
            <a:extLst>
              <a:ext uri="{FF2B5EF4-FFF2-40B4-BE49-F238E27FC236}">
                <a16:creationId xmlns="" xmlns:a16="http://schemas.microsoft.com/office/drawing/2014/main" id="{01554613-94A4-4DB9-9FFA-5B35D2F0C794}"/>
              </a:ext>
            </a:extLst>
          </p:cNvPr>
          <p:cNvSpPr>
            <a:spLocks noGrp="1"/>
          </p:cNvSpPr>
          <p:nvPr>
            <p:ph type="sldNum" sz="quarter" idx="12"/>
          </p:nvPr>
        </p:nvSpPr>
        <p:spPr>
          <a:xfrm>
            <a:off x="9448800" y="6448577"/>
            <a:ext cx="2743200" cy="365125"/>
          </a:xfrm>
        </p:spPr>
        <p:txBody>
          <a:bodyPr/>
          <a:lstStyle/>
          <a:p>
            <a:fld id="{A5ABBA13-5101-492E-8EF0-2A135518BDD4}" type="slidenum">
              <a:rPr lang="en-US" smtClean="0"/>
              <a:t>50</a:t>
            </a:fld>
            <a:endParaRPr lang="en-US" dirty="0"/>
          </a:p>
        </p:txBody>
      </p:sp>
      <p:sp>
        <p:nvSpPr>
          <p:cNvPr id="4" name="TextBox 3">
            <a:extLst>
              <a:ext uri="{FF2B5EF4-FFF2-40B4-BE49-F238E27FC236}">
                <a16:creationId xmlns="" xmlns:a16="http://schemas.microsoft.com/office/drawing/2014/main" id="{01FB2CED-E52D-48FF-93DE-14A1B72F7566}"/>
              </a:ext>
            </a:extLst>
          </p:cNvPr>
          <p:cNvSpPr txBox="1"/>
          <p:nvPr/>
        </p:nvSpPr>
        <p:spPr>
          <a:xfrm>
            <a:off x="238229" y="565838"/>
            <a:ext cx="7533986" cy="4832092"/>
          </a:xfrm>
          <a:prstGeom prst="rect">
            <a:avLst/>
          </a:prstGeom>
          <a:noFill/>
        </p:spPr>
        <p:txBody>
          <a:bodyPr wrap="none" rtlCol="0">
            <a:spAutoFit/>
          </a:bodyPr>
          <a:lstStyle/>
          <a:p>
            <a:r>
              <a:rPr lang="en-US" sz="1400" b="1" dirty="0"/>
              <a:t>Articles</a:t>
            </a:r>
          </a:p>
          <a:p>
            <a:r>
              <a:rPr lang="en-US" sz="1400" dirty="0"/>
              <a:t>NYT Steven Rattner:  “The Economic Recovery That Isn’t” (August 23, 2020)</a:t>
            </a:r>
            <a:endParaRPr lang="en-US" sz="1400" dirty="0">
              <a:hlinkClick r:id="rId2">
                <a:extLst>
                  <a:ext uri="{A12FA001-AC4F-418D-AE19-62706E023703}">
                    <ahyp:hlinkClr xmlns="" xmlns:ahyp="http://schemas.microsoft.com/office/drawing/2018/hyperlinkcolor" val="tx"/>
                  </a:ext>
                </a:extLst>
              </a:hlinkClick>
            </a:endParaRPr>
          </a:p>
          <a:p>
            <a:r>
              <a:rPr lang="en-US" sz="1400" dirty="0">
                <a:solidFill>
                  <a:srgbClr val="0563C1"/>
                </a:solidFill>
                <a:hlinkClick r:id="rId2">
                  <a:extLst>
                    <a:ext uri="{A12FA001-AC4F-418D-AE19-62706E023703}">
                      <ahyp:hlinkClr xmlns="" xmlns:ahyp="http://schemas.microsoft.com/office/drawing/2018/hyperlinkcolor" val="tx"/>
                    </a:ext>
                  </a:extLst>
                </a:hlinkClick>
              </a:rPr>
              <a:t>https://www.nytimes.com/2020/08/23/opinion/trump-convention-economy.html?</a:t>
            </a:r>
            <a:endParaRPr lang="en-US" sz="1400" dirty="0"/>
          </a:p>
          <a:p>
            <a:endParaRPr lang="en-US" sz="1400" dirty="0"/>
          </a:p>
          <a:p>
            <a:r>
              <a:rPr lang="en-US" sz="1400" dirty="0"/>
              <a:t>Vox:  “This is the future Joe Biden wants” (August 17, 2020)</a:t>
            </a:r>
          </a:p>
          <a:p>
            <a:r>
              <a:rPr lang="en-US" sz="1400" dirty="0">
                <a:hlinkClick r:id="rId3"/>
              </a:rPr>
              <a:t>https://www.vox.com/policy-and-politics/21340746/joe-biden-covid-19-coronavirus-recession-harris</a:t>
            </a:r>
            <a:endParaRPr lang="en-US" sz="1400" dirty="0"/>
          </a:p>
          <a:p>
            <a:endParaRPr lang="en-US" sz="1400" dirty="0"/>
          </a:p>
          <a:p>
            <a:r>
              <a:rPr lang="en-US" sz="1400" b="1" dirty="0"/>
              <a:t>Tweets</a:t>
            </a:r>
          </a:p>
          <a:p>
            <a:r>
              <a:rPr lang="en-US" sz="1400" dirty="0"/>
              <a:t>How the economy performs better under Democratic Presidents than Republican</a:t>
            </a:r>
          </a:p>
          <a:p>
            <a:r>
              <a:rPr lang="en-US" sz="1400" dirty="0">
                <a:hlinkClick r:id="rId4"/>
              </a:rPr>
              <a:t>https://twitter.com/DavidDo76683013/status/1264619077600972800</a:t>
            </a:r>
            <a:endParaRPr lang="en-US" sz="1400" dirty="0"/>
          </a:p>
          <a:p>
            <a:endParaRPr lang="en-US" sz="1400" dirty="0"/>
          </a:p>
          <a:p>
            <a:r>
              <a:rPr lang="en-US" sz="1400" dirty="0"/>
              <a:t>Are we better off economically vs. when Trump took office?</a:t>
            </a:r>
          </a:p>
          <a:p>
            <a:r>
              <a:rPr lang="en-US" sz="1400" dirty="0">
                <a:hlinkClick r:id="rId5"/>
              </a:rPr>
              <a:t>https://twitter.com/David_Charts/status/1292684304909250561</a:t>
            </a:r>
            <a:endParaRPr lang="en-US" sz="1400" dirty="0"/>
          </a:p>
          <a:p>
            <a:endParaRPr lang="en-US" sz="1400" dirty="0"/>
          </a:p>
          <a:p>
            <a:r>
              <a:rPr lang="en-US" sz="1400" dirty="0"/>
              <a:t>Trumps First 3 Years Versus Obama’s Last 3 years</a:t>
            </a:r>
          </a:p>
          <a:p>
            <a:pPr>
              <a:tabLst>
                <a:tab pos="4230688" algn="l"/>
              </a:tabLst>
            </a:pPr>
            <a:r>
              <a:rPr lang="en-US" sz="1400" dirty="0">
                <a:hlinkClick r:id="rId6"/>
              </a:rPr>
              <a:t>https://twitter.com/David_Charts/status/1295590183342157830</a:t>
            </a:r>
            <a:endParaRPr lang="en-US" sz="1400" dirty="0"/>
          </a:p>
          <a:p>
            <a:endParaRPr lang="en-US" sz="1400" dirty="0"/>
          </a:p>
          <a:p>
            <a:r>
              <a:rPr lang="en-US" sz="1400" dirty="0"/>
              <a:t>Common Trump Lies (Collection of Fact-checking articles)</a:t>
            </a:r>
          </a:p>
          <a:p>
            <a:r>
              <a:rPr lang="en-US" sz="1400" dirty="0">
                <a:hlinkClick r:id="rId7"/>
              </a:rPr>
              <a:t>https://twitter.com/David_Charts/status/1298079871613259777</a:t>
            </a:r>
            <a:endParaRPr lang="en-US" sz="1400" dirty="0"/>
          </a:p>
          <a:p>
            <a:endParaRPr lang="en-US" sz="1400" dirty="0"/>
          </a:p>
          <a:p>
            <a:r>
              <a:rPr lang="en-US" sz="1400" dirty="0"/>
              <a:t>Inequality slides from CBO’s latest report</a:t>
            </a:r>
          </a:p>
          <a:p>
            <a:r>
              <a:rPr lang="en-US" sz="1400" dirty="0">
                <a:hlinkClick r:id="rId8"/>
              </a:rPr>
              <a:t>https://twitter.com/David_Charts/status/1312899196828221440</a:t>
            </a:r>
            <a:endParaRPr lang="en-US" sz="1400" dirty="0"/>
          </a:p>
        </p:txBody>
      </p:sp>
    </p:spTree>
    <p:extLst>
      <p:ext uri="{BB962C8B-B14F-4D97-AF65-F5344CB8AC3E}">
        <p14:creationId xmlns:p14="http://schemas.microsoft.com/office/powerpoint/2010/main" val="3327490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6E2B734-2432-4B46-8FE6-75588B9D1E13}"/>
              </a:ext>
            </a:extLst>
          </p:cNvPr>
          <p:cNvPicPr>
            <a:picLocks noChangeAspect="1"/>
          </p:cNvPicPr>
          <p:nvPr/>
        </p:nvPicPr>
        <p:blipFill>
          <a:blip r:embed="rId2"/>
          <a:stretch>
            <a:fillRect/>
          </a:stretch>
        </p:blipFill>
        <p:spPr>
          <a:xfrm>
            <a:off x="87110" y="1459340"/>
            <a:ext cx="10842173" cy="3758119"/>
          </a:xfrm>
          <a:prstGeom prst="rect">
            <a:avLst/>
          </a:prstGeom>
        </p:spPr>
      </p:pic>
      <p:sp>
        <p:nvSpPr>
          <p:cNvPr id="8" name="Rectangle 7">
            <a:extLst>
              <a:ext uri="{FF2B5EF4-FFF2-40B4-BE49-F238E27FC236}">
                <a16:creationId xmlns="" xmlns:a16="http://schemas.microsoft.com/office/drawing/2014/main" id="{D9F62C70-5163-4A8D-A4E4-6E9AC8565E06}"/>
              </a:ext>
            </a:extLst>
          </p:cNvPr>
          <p:cNvSpPr/>
          <p:nvPr/>
        </p:nvSpPr>
        <p:spPr>
          <a:xfrm>
            <a:off x="0" y="0"/>
            <a:ext cx="12192000" cy="5226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Unemployment Rates</a:t>
            </a:r>
          </a:p>
        </p:txBody>
      </p:sp>
      <p:sp>
        <p:nvSpPr>
          <p:cNvPr id="7" name="Slide Number Placeholder 6">
            <a:extLst>
              <a:ext uri="{FF2B5EF4-FFF2-40B4-BE49-F238E27FC236}">
                <a16:creationId xmlns="" xmlns:a16="http://schemas.microsoft.com/office/drawing/2014/main" id="{E3423A7F-8965-431F-9689-900AEFD543BF}"/>
              </a:ext>
            </a:extLst>
          </p:cNvPr>
          <p:cNvSpPr>
            <a:spLocks noGrp="1"/>
          </p:cNvSpPr>
          <p:nvPr>
            <p:ph type="sldNum" sz="quarter" idx="12"/>
          </p:nvPr>
        </p:nvSpPr>
        <p:spPr>
          <a:xfrm>
            <a:off x="9466052" y="6457203"/>
            <a:ext cx="2743200" cy="365125"/>
          </a:xfrm>
        </p:spPr>
        <p:txBody>
          <a:bodyPr/>
          <a:lstStyle/>
          <a:p>
            <a:fld id="{A5ABBA13-5101-492E-8EF0-2A135518BDD4}" type="slidenum">
              <a:rPr lang="en-US" smtClean="0"/>
              <a:t>6</a:t>
            </a:fld>
            <a:endParaRPr lang="en-US" dirty="0"/>
          </a:p>
        </p:txBody>
      </p:sp>
      <p:sp>
        <p:nvSpPr>
          <p:cNvPr id="3" name="TextBox 2">
            <a:extLst>
              <a:ext uri="{FF2B5EF4-FFF2-40B4-BE49-F238E27FC236}">
                <a16:creationId xmlns="" xmlns:a16="http://schemas.microsoft.com/office/drawing/2014/main" id="{DD02C783-5629-4455-8003-3BE936F9FA5A}"/>
              </a:ext>
            </a:extLst>
          </p:cNvPr>
          <p:cNvSpPr txBox="1"/>
          <p:nvPr/>
        </p:nvSpPr>
        <p:spPr>
          <a:xfrm>
            <a:off x="189634" y="5336077"/>
            <a:ext cx="11662333" cy="1384995"/>
          </a:xfrm>
          <a:prstGeom prst="rect">
            <a:avLst/>
          </a:prstGeom>
          <a:noFill/>
        </p:spPr>
        <p:txBody>
          <a:bodyPr wrap="square" rtlCol="0">
            <a:spAutoFit/>
          </a:bodyPr>
          <a:lstStyle/>
          <a:p>
            <a:pPr marL="285750" indent="-285750">
              <a:buFont typeface="Wingdings" panose="05000000000000000000" pitchFamily="2" charset="2"/>
              <a:buChar char="§"/>
            </a:pPr>
            <a:r>
              <a:rPr lang="en-US" sz="1200" dirty="0"/>
              <a:t>Previous record 10.2% (Nov 1982) under Reagan, excluding Great Depression (~25%)</a:t>
            </a:r>
          </a:p>
          <a:p>
            <a:pPr marL="285750" indent="-285750">
              <a:buFont typeface="Wingdings" panose="05000000000000000000" pitchFamily="2" charset="2"/>
              <a:buChar char="§"/>
            </a:pPr>
            <a:r>
              <a:rPr lang="en-US" sz="1200" dirty="0"/>
              <a:t>FRED:  “The BLS defines marginally attached workers as persons who are not in the labor force, want and are available for work, and had looked for a job sometime in the prior 12 months. They are not counted as unemployed [DD: per U-3 rate] because they had not searched for work in the prior 4 weeks, for any reason whatsoever. The marginally attached are a group that includes discouraged workers.”</a:t>
            </a:r>
          </a:p>
          <a:p>
            <a:pPr marL="285750" indent="-285750">
              <a:buFont typeface="Wingdings" panose="05000000000000000000" pitchFamily="2" charset="2"/>
              <a:buChar char="§"/>
            </a:pPr>
            <a:r>
              <a:rPr lang="en-US" sz="1200" dirty="0"/>
              <a:t>FRED: “Persons employed part time for economic reasons are those working less than 35 hours per week who want to work full time, are available to do so, and gave an economic reason (their hours had been cut back or they were unable to find a full time job) for working part time. These individuals are sometimes referred to as involuntary part-time workers.”</a:t>
            </a:r>
          </a:p>
        </p:txBody>
      </p:sp>
      <p:sp>
        <p:nvSpPr>
          <p:cNvPr id="10" name="TextBox 9">
            <a:extLst>
              <a:ext uri="{FF2B5EF4-FFF2-40B4-BE49-F238E27FC236}">
                <a16:creationId xmlns="" xmlns:a16="http://schemas.microsoft.com/office/drawing/2014/main" id="{FAEBDED5-1712-41AD-85D9-8C85DE8262EF}"/>
              </a:ext>
            </a:extLst>
          </p:cNvPr>
          <p:cNvSpPr txBox="1"/>
          <p:nvPr/>
        </p:nvSpPr>
        <p:spPr>
          <a:xfrm>
            <a:off x="293298" y="629732"/>
            <a:ext cx="6372257" cy="646331"/>
          </a:xfrm>
          <a:prstGeom prst="rect">
            <a:avLst/>
          </a:prstGeom>
          <a:noFill/>
        </p:spPr>
        <p:txBody>
          <a:bodyPr wrap="none" rtlCol="0">
            <a:spAutoFit/>
          </a:bodyPr>
          <a:lstStyle/>
          <a:p>
            <a:pPr marL="285750" indent="-285750">
              <a:buFont typeface="Wingdings" panose="05000000000000000000" pitchFamily="2" charset="2"/>
              <a:buChar char="§"/>
            </a:pPr>
            <a:r>
              <a:rPr lang="en-US" dirty="0"/>
              <a:t>U-6 rate was 9.2% in January 2017; it has increased to 12.8%</a:t>
            </a:r>
          </a:p>
          <a:p>
            <a:pPr marL="285750" indent="-285750">
              <a:buFont typeface="Wingdings" panose="05000000000000000000" pitchFamily="2" charset="2"/>
              <a:buChar char="§"/>
            </a:pPr>
            <a:r>
              <a:rPr lang="en-US" dirty="0"/>
              <a:t>U-3 rate was 4.7% in January 2017; it has increased to 7.9% </a:t>
            </a:r>
          </a:p>
        </p:txBody>
      </p:sp>
      <p:sp>
        <p:nvSpPr>
          <p:cNvPr id="12" name="TextBox 11">
            <a:extLst>
              <a:ext uri="{FF2B5EF4-FFF2-40B4-BE49-F238E27FC236}">
                <a16:creationId xmlns="" xmlns:a16="http://schemas.microsoft.com/office/drawing/2014/main" id="{036FBE20-45FA-42D6-9156-0F7003F9670A}"/>
              </a:ext>
            </a:extLst>
          </p:cNvPr>
          <p:cNvSpPr txBox="1"/>
          <p:nvPr/>
        </p:nvSpPr>
        <p:spPr>
          <a:xfrm>
            <a:off x="11241147" y="2775455"/>
            <a:ext cx="603755" cy="338554"/>
          </a:xfrm>
          <a:prstGeom prst="rect">
            <a:avLst/>
          </a:prstGeom>
          <a:noFill/>
        </p:spPr>
        <p:txBody>
          <a:bodyPr wrap="none" rtlCol="0">
            <a:spAutoFit/>
          </a:bodyPr>
          <a:lstStyle/>
          <a:p>
            <a:r>
              <a:rPr lang="en-US" sz="1600" u="sng" dirty="0"/>
              <a:t> Sept</a:t>
            </a:r>
          </a:p>
        </p:txBody>
      </p:sp>
      <p:sp>
        <p:nvSpPr>
          <p:cNvPr id="9" name="TextBox 8">
            <a:extLst>
              <a:ext uri="{FF2B5EF4-FFF2-40B4-BE49-F238E27FC236}">
                <a16:creationId xmlns="" xmlns:a16="http://schemas.microsoft.com/office/drawing/2014/main" id="{03263925-CB81-4952-AF23-75FB88C88917}"/>
              </a:ext>
            </a:extLst>
          </p:cNvPr>
          <p:cNvSpPr txBox="1"/>
          <p:nvPr/>
        </p:nvSpPr>
        <p:spPr>
          <a:xfrm>
            <a:off x="10955780" y="3116895"/>
            <a:ext cx="1174488" cy="830997"/>
          </a:xfrm>
          <a:prstGeom prst="rect">
            <a:avLst/>
          </a:prstGeom>
          <a:noFill/>
        </p:spPr>
        <p:txBody>
          <a:bodyPr wrap="none" rtlCol="0">
            <a:spAutoFit/>
          </a:bodyPr>
          <a:lstStyle/>
          <a:p>
            <a:pPr algn="ctr"/>
            <a:r>
              <a:rPr lang="en-US" sz="1600" dirty="0">
                <a:solidFill>
                  <a:srgbClr val="C00000"/>
                </a:solidFill>
              </a:rPr>
              <a:t>12.8%</a:t>
            </a:r>
          </a:p>
          <a:p>
            <a:pPr algn="ctr"/>
            <a:r>
              <a:rPr lang="en-US" sz="1600" dirty="0">
                <a:solidFill>
                  <a:srgbClr val="C00000"/>
                </a:solidFill>
              </a:rPr>
              <a:t>Down 1.4% </a:t>
            </a:r>
          </a:p>
          <a:p>
            <a:pPr algn="ctr"/>
            <a:r>
              <a:rPr lang="en-US" sz="1600" dirty="0">
                <a:solidFill>
                  <a:srgbClr val="C00000"/>
                </a:solidFill>
              </a:rPr>
              <a:t>vs. Aug</a:t>
            </a:r>
          </a:p>
        </p:txBody>
      </p:sp>
      <p:sp>
        <p:nvSpPr>
          <p:cNvPr id="15" name="TextBox 14">
            <a:extLst>
              <a:ext uri="{FF2B5EF4-FFF2-40B4-BE49-F238E27FC236}">
                <a16:creationId xmlns="" xmlns:a16="http://schemas.microsoft.com/office/drawing/2014/main" id="{441DDFB9-20A4-42A0-909D-87875C92857A}"/>
              </a:ext>
            </a:extLst>
          </p:cNvPr>
          <p:cNvSpPr txBox="1"/>
          <p:nvPr/>
        </p:nvSpPr>
        <p:spPr>
          <a:xfrm>
            <a:off x="10979024" y="4063817"/>
            <a:ext cx="1128001" cy="584775"/>
          </a:xfrm>
          <a:prstGeom prst="rect">
            <a:avLst/>
          </a:prstGeom>
          <a:noFill/>
        </p:spPr>
        <p:txBody>
          <a:bodyPr wrap="none" rtlCol="0">
            <a:spAutoFit/>
          </a:bodyPr>
          <a:lstStyle/>
          <a:p>
            <a:pPr algn="ctr"/>
            <a:r>
              <a:rPr lang="en-US" sz="1600" dirty="0">
                <a:solidFill>
                  <a:srgbClr val="0070C0"/>
                </a:solidFill>
              </a:rPr>
              <a:t>7.9%</a:t>
            </a:r>
          </a:p>
          <a:p>
            <a:pPr algn="ctr"/>
            <a:r>
              <a:rPr lang="en-US" sz="1600" dirty="0">
                <a:solidFill>
                  <a:srgbClr val="0070C0"/>
                </a:solidFill>
              </a:rPr>
              <a:t>Down 0.5%</a:t>
            </a:r>
          </a:p>
        </p:txBody>
      </p:sp>
      <p:sp>
        <p:nvSpPr>
          <p:cNvPr id="6" name="TextBox 5">
            <a:extLst>
              <a:ext uri="{FF2B5EF4-FFF2-40B4-BE49-F238E27FC236}">
                <a16:creationId xmlns="" xmlns:a16="http://schemas.microsoft.com/office/drawing/2014/main" id="{59CEEF43-869B-4AE3-A231-16943BB70CF8}"/>
              </a:ext>
            </a:extLst>
          </p:cNvPr>
          <p:cNvSpPr txBox="1"/>
          <p:nvPr/>
        </p:nvSpPr>
        <p:spPr>
          <a:xfrm>
            <a:off x="3189401" y="3684787"/>
            <a:ext cx="558166" cy="400110"/>
          </a:xfrm>
          <a:prstGeom prst="rect">
            <a:avLst/>
          </a:prstGeom>
          <a:noFill/>
        </p:spPr>
        <p:txBody>
          <a:bodyPr wrap="none" rtlCol="0">
            <a:spAutoFit/>
          </a:bodyPr>
          <a:lstStyle/>
          <a:p>
            <a:r>
              <a:rPr lang="en-US" sz="2000" dirty="0">
                <a:solidFill>
                  <a:srgbClr val="0070C0"/>
                </a:solidFill>
              </a:rPr>
              <a:t>U-3</a:t>
            </a:r>
          </a:p>
        </p:txBody>
      </p:sp>
      <p:sp>
        <p:nvSpPr>
          <p:cNvPr id="11" name="TextBox 10">
            <a:extLst>
              <a:ext uri="{FF2B5EF4-FFF2-40B4-BE49-F238E27FC236}">
                <a16:creationId xmlns="" xmlns:a16="http://schemas.microsoft.com/office/drawing/2014/main" id="{FDF92FEF-3492-4B4C-8C9B-38B63ACAC262}"/>
              </a:ext>
            </a:extLst>
          </p:cNvPr>
          <p:cNvSpPr txBox="1"/>
          <p:nvPr/>
        </p:nvSpPr>
        <p:spPr>
          <a:xfrm>
            <a:off x="3189401" y="2777209"/>
            <a:ext cx="558166" cy="400110"/>
          </a:xfrm>
          <a:prstGeom prst="rect">
            <a:avLst/>
          </a:prstGeom>
          <a:noFill/>
        </p:spPr>
        <p:txBody>
          <a:bodyPr wrap="none" rtlCol="0">
            <a:spAutoFit/>
          </a:bodyPr>
          <a:lstStyle/>
          <a:p>
            <a:r>
              <a:rPr lang="en-US" sz="2000" dirty="0">
                <a:solidFill>
                  <a:srgbClr val="C00000"/>
                </a:solidFill>
              </a:rPr>
              <a:t>U-6</a:t>
            </a:r>
          </a:p>
        </p:txBody>
      </p:sp>
      <p:sp>
        <p:nvSpPr>
          <p:cNvPr id="13" name="TextBox 12">
            <a:extLst>
              <a:ext uri="{FF2B5EF4-FFF2-40B4-BE49-F238E27FC236}">
                <a16:creationId xmlns="" xmlns:a16="http://schemas.microsoft.com/office/drawing/2014/main" id="{2AE720B7-5F07-427C-8022-48D8B2681E5B}"/>
              </a:ext>
            </a:extLst>
          </p:cNvPr>
          <p:cNvSpPr txBox="1"/>
          <p:nvPr/>
        </p:nvSpPr>
        <p:spPr>
          <a:xfrm>
            <a:off x="7179729" y="4301678"/>
            <a:ext cx="641522" cy="369332"/>
          </a:xfrm>
          <a:prstGeom prst="rect">
            <a:avLst/>
          </a:prstGeom>
          <a:noFill/>
        </p:spPr>
        <p:txBody>
          <a:bodyPr wrap="none" rtlCol="0">
            <a:spAutoFit/>
          </a:bodyPr>
          <a:lstStyle/>
          <a:p>
            <a:r>
              <a:rPr lang="en-US" dirty="0">
                <a:solidFill>
                  <a:srgbClr val="0070C0"/>
                </a:solidFill>
              </a:rPr>
              <a:t>4.7%</a:t>
            </a:r>
          </a:p>
        </p:txBody>
      </p:sp>
      <p:sp>
        <p:nvSpPr>
          <p:cNvPr id="16" name="TextBox 15">
            <a:extLst>
              <a:ext uri="{FF2B5EF4-FFF2-40B4-BE49-F238E27FC236}">
                <a16:creationId xmlns="" xmlns:a16="http://schemas.microsoft.com/office/drawing/2014/main" id="{56C10FA4-E31A-4C39-9C1B-880EB2F1585B}"/>
              </a:ext>
            </a:extLst>
          </p:cNvPr>
          <p:cNvSpPr txBox="1"/>
          <p:nvPr/>
        </p:nvSpPr>
        <p:spPr>
          <a:xfrm>
            <a:off x="7203403" y="3682246"/>
            <a:ext cx="641522" cy="369332"/>
          </a:xfrm>
          <a:prstGeom prst="rect">
            <a:avLst/>
          </a:prstGeom>
          <a:noFill/>
        </p:spPr>
        <p:txBody>
          <a:bodyPr wrap="none" rtlCol="0">
            <a:spAutoFit/>
          </a:bodyPr>
          <a:lstStyle/>
          <a:p>
            <a:r>
              <a:rPr lang="en-US" dirty="0">
                <a:solidFill>
                  <a:srgbClr val="C00000"/>
                </a:solidFill>
              </a:rPr>
              <a:t>9.2%</a:t>
            </a:r>
          </a:p>
        </p:txBody>
      </p:sp>
      <p:cxnSp>
        <p:nvCxnSpPr>
          <p:cNvPr id="18" name="Straight Connector 17">
            <a:extLst>
              <a:ext uri="{FF2B5EF4-FFF2-40B4-BE49-F238E27FC236}">
                <a16:creationId xmlns="" xmlns:a16="http://schemas.microsoft.com/office/drawing/2014/main" id="{C356D807-D438-46A2-8723-C01E80387184}"/>
              </a:ext>
            </a:extLst>
          </p:cNvPr>
          <p:cNvCxnSpPr>
            <a:cxnSpLocks/>
          </p:cNvCxnSpPr>
          <p:nvPr/>
        </p:nvCxnSpPr>
        <p:spPr>
          <a:xfrm>
            <a:off x="7817465" y="2353825"/>
            <a:ext cx="0" cy="265693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66BB0EED-24F1-4DE1-BD7A-C9A67FCA71F0}"/>
              </a:ext>
            </a:extLst>
          </p:cNvPr>
          <p:cNvSpPr txBox="1"/>
          <p:nvPr/>
        </p:nvSpPr>
        <p:spPr>
          <a:xfrm>
            <a:off x="6932356" y="2317726"/>
            <a:ext cx="864339" cy="369332"/>
          </a:xfrm>
          <a:prstGeom prst="rect">
            <a:avLst/>
          </a:prstGeom>
          <a:noFill/>
        </p:spPr>
        <p:txBody>
          <a:bodyPr wrap="none" rtlCol="0">
            <a:spAutoFit/>
          </a:bodyPr>
          <a:lstStyle/>
          <a:p>
            <a:r>
              <a:rPr lang="en-US" dirty="0"/>
              <a:t>Obama</a:t>
            </a:r>
          </a:p>
        </p:txBody>
      </p:sp>
      <p:sp>
        <p:nvSpPr>
          <p:cNvPr id="21" name="TextBox 20">
            <a:extLst>
              <a:ext uri="{FF2B5EF4-FFF2-40B4-BE49-F238E27FC236}">
                <a16:creationId xmlns="" xmlns:a16="http://schemas.microsoft.com/office/drawing/2014/main" id="{A5493A71-61BD-4ED1-9E7F-34DE3D972FE5}"/>
              </a:ext>
            </a:extLst>
          </p:cNvPr>
          <p:cNvSpPr txBox="1"/>
          <p:nvPr/>
        </p:nvSpPr>
        <p:spPr>
          <a:xfrm>
            <a:off x="7838374" y="2317726"/>
            <a:ext cx="790729" cy="369332"/>
          </a:xfrm>
          <a:prstGeom prst="rect">
            <a:avLst/>
          </a:prstGeom>
          <a:noFill/>
        </p:spPr>
        <p:txBody>
          <a:bodyPr wrap="none" rtlCol="0">
            <a:spAutoFit/>
          </a:bodyPr>
          <a:lstStyle/>
          <a:p>
            <a:r>
              <a:rPr lang="en-US" dirty="0"/>
              <a:t>Trump</a:t>
            </a:r>
          </a:p>
        </p:txBody>
      </p:sp>
    </p:spTree>
    <p:extLst>
      <p:ext uri="{BB962C8B-B14F-4D97-AF65-F5344CB8AC3E}">
        <p14:creationId xmlns:p14="http://schemas.microsoft.com/office/powerpoint/2010/main" val="13555166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9F62C70-5163-4A8D-A4E4-6E9AC8565E06}"/>
              </a:ext>
            </a:extLst>
          </p:cNvPr>
          <p:cNvSpPr/>
          <p:nvPr/>
        </p:nvSpPr>
        <p:spPr>
          <a:xfrm>
            <a:off x="0" y="0"/>
            <a:ext cx="12192000" cy="43088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Persons Claiming Unemployment Benefits at 25.3 Million As of 9/26 (Oct 15</a:t>
            </a:r>
            <a:r>
              <a:rPr lang="en-US" sz="2400" baseline="30000" dirty="0"/>
              <a:t>th</a:t>
            </a:r>
            <a:r>
              <a:rPr lang="en-US" sz="2400" dirty="0"/>
              <a:t> Report)</a:t>
            </a:r>
          </a:p>
        </p:txBody>
      </p:sp>
      <p:sp>
        <p:nvSpPr>
          <p:cNvPr id="10" name="Slide Number Placeholder 6">
            <a:extLst>
              <a:ext uri="{FF2B5EF4-FFF2-40B4-BE49-F238E27FC236}">
                <a16:creationId xmlns="" xmlns:a16="http://schemas.microsoft.com/office/drawing/2014/main" id="{63136116-334F-4B7E-B19B-9AEC502069A3}"/>
              </a:ext>
            </a:extLst>
          </p:cNvPr>
          <p:cNvSpPr>
            <a:spLocks noGrp="1"/>
          </p:cNvSpPr>
          <p:nvPr>
            <p:ph type="sldNum" sz="quarter" idx="12"/>
          </p:nvPr>
        </p:nvSpPr>
        <p:spPr>
          <a:xfrm>
            <a:off x="9457426" y="6483081"/>
            <a:ext cx="2743200" cy="365125"/>
          </a:xfrm>
        </p:spPr>
        <p:txBody>
          <a:bodyPr/>
          <a:lstStyle/>
          <a:p>
            <a:fld id="{A5ABBA13-5101-492E-8EF0-2A135518BDD4}" type="slidenum">
              <a:rPr lang="en-US" smtClean="0"/>
              <a:t>7</a:t>
            </a:fld>
            <a:endParaRPr lang="en-US" dirty="0"/>
          </a:p>
        </p:txBody>
      </p:sp>
      <p:pic>
        <p:nvPicPr>
          <p:cNvPr id="1026" name="Picture 2" descr="Image">
            <a:extLst>
              <a:ext uri="{FF2B5EF4-FFF2-40B4-BE49-F238E27FC236}">
                <a16:creationId xmlns="" xmlns:a16="http://schemas.microsoft.com/office/drawing/2014/main" id="{AF7D281B-AE93-4778-BD86-E8D3846527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160" y="961330"/>
            <a:ext cx="7066429" cy="37823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4FB77CA3-2832-4A70-AB02-CB01B3E93248}"/>
              </a:ext>
            </a:extLst>
          </p:cNvPr>
          <p:cNvSpPr txBox="1"/>
          <p:nvPr/>
        </p:nvSpPr>
        <p:spPr>
          <a:xfrm>
            <a:off x="1597610" y="4814047"/>
            <a:ext cx="4171527" cy="338554"/>
          </a:xfrm>
          <a:prstGeom prst="rect">
            <a:avLst/>
          </a:prstGeom>
          <a:noFill/>
        </p:spPr>
        <p:txBody>
          <a:bodyPr wrap="none" rtlCol="0">
            <a:spAutoFit/>
          </a:bodyPr>
          <a:lstStyle/>
          <a:p>
            <a:r>
              <a:rPr lang="en-US" sz="1600" dirty="0"/>
              <a:t>Source:  Liz Ann Sonders (Economist) via Twitter</a:t>
            </a:r>
          </a:p>
        </p:txBody>
      </p:sp>
      <p:sp>
        <p:nvSpPr>
          <p:cNvPr id="7" name="TextBox 6">
            <a:extLst>
              <a:ext uri="{FF2B5EF4-FFF2-40B4-BE49-F238E27FC236}">
                <a16:creationId xmlns="" xmlns:a16="http://schemas.microsoft.com/office/drawing/2014/main" id="{2722477A-5452-4D4C-A089-91CF3FC5B105}"/>
              </a:ext>
            </a:extLst>
          </p:cNvPr>
          <p:cNvSpPr txBox="1"/>
          <p:nvPr/>
        </p:nvSpPr>
        <p:spPr>
          <a:xfrm>
            <a:off x="7685380" y="3149206"/>
            <a:ext cx="4171270" cy="307777"/>
          </a:xfrm>
          <a:prstGeom prst="rect">
            <a:avLst/>
          </a:prstGeom>
          <a:noFill/>
        </p:spPr>
        <p:txBody>
          <a:bodyPr wrap="none" rtlCol="0">
            <a:spAutoFit/>
          </a:bodyPr>
          <a:lstStyle/>
          <a:p>
            <a:r>
              <a:rPr lang="en-US" sz="1400" dirty="0"/>
              <a:t>DOL:  Unemployment Insurance Weekly Claims 10/15</a:t>
            </a:r>
          </a:p>
        </p:txBody>
      </p:sp>
      <p:pic>
        <p:nvPicPr>
          <p:cNvPr id="4" name="Picture 3">
            <a:extLst>
              <a:ext uri="{FF2B5EF4-FFF2-40B4-BE49-F238E27FC236}">
                <a16:creationId xmlns="" xmlns:a16="http://schemas.microsoft.com/office/drawing/2014/main" id="{AD3E78DA-4E72-487E-9A4C-407BCF087A40}"/>
              </a:ext>
            </a:extLst>
          </p:cNvPr>
          <p:cNvPicPr>
            <a:picLocks noChangeAspect="1"/>
          </p:cNvPicPr>
          <p:nvPr/>
        </p:nvPicPr>
        <p:blipFill>
          <a:blip r:embed="rId3"/>
          <a:stretch>
            <a:fillRect/>
          </a:stretch>
        </p:blipFill>
        <p:spPr>
          <a:xfrm>
            <a:off x="7633388" y="961329"/>
            <a:ext cx="4408452" cy="2002795"/>
          </a:xfrm>
          <a:prstGeom prst="rect">
            <a:avLst/>
          </a:prstGeom>
          <a:ln>
            <a:solidFill>
              <a:schemeClr val="tx1"/>
            </a:solidFill>
          </a:ln>
        </p:spPr>
      </p:pic>
    </p:spTree>
    <p:extLst>
      <p:ext uri="{BB962C8B-B14F-4D97-AF65-F5344CB8AC3E}">
        <p14:creationId xmlns:p14="http://schemas.microsoft.com/office/powerpoint/2010/main" val="15497593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9F62C70-5163-4A8D-A4E4-6E9AC8565E06}"/>
              </a:ext>
            </a:extLst>
          </p:cNvPr>
          <p:cNvSpPr/>
          <p:nvPr/>
        </p:nvSpPr>
        <p:spPr>
          <a:xfrm>
            <a:off x="0" y="0"/>
            <a:ext cx="12192000" cy="6124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Topics</a:t>
            </a:r>
          </a:p>
        </p:txBody>
      </p:sp>
      <p:sp>
        <p:nvSpPr>
          <p:cNvPr id="7" name="Slide Number Placeholder 6">
            <a:extLst>
              <a:ext uri="{FF2B5EF4-FFF2-40B4-BE49-F238E27FC236}">
                <a16:creationId xmlns="" xmlns:a16="http://schemas.microsoft.com/office/drawing/2014/main" id="{E3423A7F-8965-431F-9689-900AEFD543BF}"/>
              </a:ext>
            </a:extLst>
          </p:cNvPr>
          <p:cNvSpPr>
            <a:spLocks noGrp="1"/>
          </p:cNvSpPr>
          <p:nvPr>
            <p:ph type="sldNum" sz="quarter" idx="12"/>
          </p:nvPr>
        </p:nvSpPr>
        <p:spPr>
          <a:xfrm>
            <a:off x="9457426" y="6483081"/>
            <a:ext cx="2743200" cy="365125"/>
          </a:xfrm>
        </p:spPr>
        <p:txBody>
          <a:bodyPr/>
          <a:lstStyle/>
          <a:p>
            <a:fld id="{A5ABBA13-5101-492E-8EF0-2A135518BDD4}" type="slidenum">
              <a:rPr lang="en-US" smtClean="0"/>
              <a:t>8</a:t>
            </a:fld>
            <a:endParaRPr lang="en-US" dirty="0"/>
          </a:p>
        </p:txBody>
      </p:sp>
      <p:sp>
        <p:nvSpPr>
          <p:cNvPr id="3" name="TextBox 2">
            <a:extLst>
              <a:ext uri="{FF2B5EF4-FFF2-40B4-BE49-F238E27FC236}">
                <a16:creationId xmlns="" xmlns:a16="http://schemas.microsoft.com/office/drawing/2014/main" id="{E3B09FF8-1C83-4FA6-9D53-962F552B2489}"/>
              </a:ext>
            </a:extLst>
          </p:cNvPr>
          <p:cNvSpPr txBox="1"/>
          <p:nvPr/>
        </p:nvSpPr>
        <p:spPr>
          <a:xfrm>
            <a:off x="526212" y="942387"/>
            <a:ext cx="3585084" cy="5632311"/>
          </a:xfrm>
          <a:prstGeom prst="rect">
            <a:avLst/>
          </a:prstGeom>
          <a:noFill/>
        </p:spPr>
        <p:txBody>
          <a:bodyPr wrap="none" rtlCol="0">
            <a:spAutoFit/>
          </a:bodyPr>
          <a:lstStyle/>
          <a:p>
            <a:pPr marL="342900" indent="-342900">
              <a:buAutoNum type="arabicPeriod"/>
            </a:pPr>
            <a:r>
              <a:rPr lang="en-US" sz="2400" dirty="0"/>
              <a:t>Labor Market </a:t>
            </a:r>
          </a:p>
          <a:p>
            <a:pPr marL="342900" indent="-342900">
              <a:buAutoNum type="arabicPeriod"/>
            </a:pPr>
            <a:endParaRPr lang="en-US" sz="2400" dirty="0"/>
          </a:p>
          <a:p>
            <a:pPr marL="342900" indent="-342900">
              <a:buFontTx/>
              <a:buAutoNum type="arabicPeriod"/>
            </a:pPr>
            <a:r>
              <a:rPr lang="en-US" sz="2400" dirty="0"/>
              <a:t>Economic Statistics</a:t>
            </a:r>
          </a:p>
          <a:p>
            <a:pPr marL="342900" indent="-342900">
              <a:buFontTx/>
              <a:buAutoNum type="arabicPeriod"/>
            </a:pPr>
            <a:endParaRPr lang="en-US" sz="2400" dirty="0"/>
          </a:p>
          <a:p>
            <a:pPr marL="342900" indent="-342900">
              <a:buAutoNum type="arabicPeriod"/>
            </a:pPr>
            <a:r>
              <a:rPr lang="en-US" sz="2400" dirty="0"/>
              <a:t>Budget Deficit &amp; Debt</a:t>
            </a:r>
          </a:p>
          <a:p>
            <a:pPr marL="342900" indent="-342900">
              <a:buAutoNum type="arabicPeriod"/>
            </a:pPr>
            <a:endParaRPr lang="en-US" sz="2400" dirty="0"/>
          </a:p>
          <a:p>
            <a:pPr marL="342900" indent="-342900">
              <a:buAutoNum type="arabicPeriod"/>
            </a:pPr>
            <a:r>
              <a:rPr lang="en-US" sz="2400" dirty="0"/>
              <a:t>Illinois Fair Tax</a:t>
            </a:r>
          </a:p>
          <a:p>
            <a:pPr marL="342900" indent="-342900">
              <a:buAutoNum type="arabicPeriod"/>
            </a:pPr>
            <a:endParaRPr lang="en-US" sz="2400" dirty="0"/>
          </a:p>
          <a:p>
            <a:pPr marL="342900" indent="-342900">
              <a:buAutoNum type="arabicPeriod"/>
            </a:pPr>
            <a:r>
              <a:rPr lang="en-US" sz="2400" dirty="0"/>
              <a:t>Job Growth by President</a:t>
            </a:r>
          </a:p>
          <a:p>
            <a:pPr marL="342900" indent="-342900">
              <a:buAutoNum type="arabicPeriod"/>
            </a:pPr>
            <a:endParaRPr lang="en-US" sz="2400" dirty="0"/>
          </a:p>
          <a:p>
            <a:pPr marL="342900" indent="-342900">
              <a:buAutoNum type="arabicPeriod"/>
            </a:pPr>
            <a:r>
              <a:rPr lang="en-US" sz="2400" dirty="0"/>
              <a:t>Inequality</a:t>
            </a:r>
          </a:p>
          <a:p>
            <a:pPr marL="342900" indent="-342900">
              <a:buAutoNum type="arabicPeriod"/>
            </a:pPr>
            <a:endParaRPr lang="en-US" sz="2400" dirty="0"/>
          </a:p>
          <a:p>
            <a:pPr marL="342900" indent="-342900">
              <a:buAutoNum type="arabicPeriod"/>
            </a:pPr>
            <a:r>
              <a:rPr lang="en-US" sz="2400" dirty="0"/>
              <a:t>Biden’s Plans</a:t>
            </a:r>
          </a:p>
          <a:p>
            <a:pPr marL="342900" indent="-342900">
              <a:buAutoNum type="arabicPeriod"/>
            </a:pPr>
            <a:endParaRPr lang="en-US" sz="2400" dirty="0"/>
          </a:p>
          <a:p>
            <a:pPr marL="342900" indent="-342900">
              <a:buAutoNum type="arabicPeriod"/>
            </a:pPr>
            <a:r>
              <a:rPr lang="en-US" sz="2400" dirty="0"/>
              <a:t>Take Action</a:t>
            </a:r>
          </a:p>
        </p:txBody>
      </p:sp>
      <p:sp>
        <p:nvSpPr>
          <p:cNvPr id="6" name="Rectangle 5">
            <a:extLst>
              <a:ext uri="{FF2B5EF4-FFF2-40B4-BE49-F238E27FC236}">
                <a16:creationId xmlns="" xmlns:a16="http://schemas.microsoft.com/office/drawing/2014/main" id="{11CDCF25-CAA8-42A7-A9CB-D7A2C6539EF1}"/>
              </a:ext>
            </a:extLst>
          </p:cNvPr>
          <p:cNvSpPr/>
          <p:nvPr/>
        </p:nvSpPr>
        <p:spPr>
          <a:xfrm>
            <a:off x="457200" y="1666866"/>
            <a:ext cx="5900468" cy="4399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679101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D2F61CE-B4BD-4A31-83A4-322FE78A4DB3}"/>
              </a:ext>
            </a:extLst>
          </p:cNvPr>
          <p:cNvSpPr/>
          <p:nvPr/>
        </p:nvSpPr>
        <p:spPr>
          <a:xfrm>
            <a:off x="0" y="0"/>
            <a:ext cx="12192000" cy="54346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Real GDP Growth Under Different Q3 Scenarios</a:t>
            </a:r>
          </a:p>
        </p:txBody>
      </p:sp>
      <p:pic>
        <p:nvPicPr>
          <p:cNvPr id="3" name="Picture 2">
            <a:extLst>
              <a:ext uri="{FF2B5EF4-FFF2-40B4-BE49-F238E27FC236}">
                <a16:creationId xmlns="" xmlns:a16="http://schemas.microsoft.com/office/drawing/2014/main" id="{DC30352C-C959-497C-9B63-19AC48B6FE12}"/>
              </a:ext>
            </a:extLst>
          </p:cNvPr>
          <p:cNvPicPr>
            <a:picLocks noChangeAspect="1"/>
          </p:cNvPicPr>
          <p:nvPr/>
        </p:nvPicPr>
        <p:blipFill>
          <a:blip r:embed="rId2"/>
          <a:stretch>
            <a:fillRect/>
          </a:stretch>
        </p:blipFill>
        <p:spPr>
          <a:xfrm>
            <a:off x="158283" y="814387"/>
            <a:ext cx="5133975" cy="5838825"/>
          </a:xfrm>
          <a:prstGeom prst="rect">
            <a:avLst/>
          </a:prstGeom>
          <a:ln>
            <a:solidFill>
              <a:schemeClr val="tx1"/>
            </a:solidFill>
          </a:ln>
        </p:spPr>
      </p:pic>
      <p:pic>
        <p:nvPicPr>
          <p:cNvPr id="5" name="Picture 4">
            <a:extLst>
              <a:ext uri="{FF2B5EF4-FFF2-40B4-BE49-F238E27FC236}">
                <a16:creationId xmlns="" xmlns:a16="http://schemas.microsoft.com/office/drawing/2014/main" id="{F30C21C2-1D86-4185-9E92-6EE7B632EB1B}"/>
              </a:ext>
            </a:extLst>
          </p:cNvPr>
          <p:cNvPicPr>
            <a:picLocks noChangeAspect="1"/>
          </p:cNvPicPr>
          <p:nvPr/>
        </p:nvPicPr>
        <p:blipFill>
          <a:blip r:embed="rId3"/>
          <a:stretch>
            <a:fillRect/>
          </a:stretch>
        </p:blipFill>
        <p:spPr>
          <a:xfrm>
            <a:off x="5391429" y="814387"/>
            <a:ext cx="6734175" cy="5467350"/>
          </a:xfrm>
          <a:prstGeom prst="rect">
            <a:avLst/>
          </a:prstGeom>
          <a:ln>
            <a:solidFill>
              <a:schemeClr val="tx1"/>
            </a:solidFill>
          </a:ln>
        </p:spPr>
      </p:pic>
      <p:sp>
        <p:nvSpPr>
          <p:cNvPr id="6" name="Slide Number Placeholder 6">
            <a:extLst>
              <a:ext uri="{FF2B5EF4-FFF2-40B4-BE49-F238E27FC236}">
                <a16:creationId xmlns="" xmlns:a16="http://schemas.microsoft.com/office/drawing/2014/main" id="{5F875A34-2B5E-4250-9ACF-BFC2F8AA4600}"/>
              </a:ext>
            </a:extLst>
          </p:cNvPr>
          <p:cNvSpPr>
            <a:spLocks noGrp="1"/>
          </p:cNvSpPr>
          <p:nvPr>
            <p:ph type="sldNum" sz="quarter" idx="12"/>
          </p:nvPr>
        </p:nvSpPr>
        <p:spPr>
          <a:xfrm>
            <a:off x="9457426" y="6483081"/>
            <a:ext cx="2743200" cy="365125"/>
          </a:xfrm>
        </p:spPr>
        <p:txBody>
          <a:bodyPr/>
          <a:lstStyle/>
          <a:p>
            <a:fld id="{A5ABBA13-5101-492E-8EF0-2A135518BDD4}" type="slidenum">
              <a:rPr lang="en-US" smtClean="0"/>
              <a:t>9</a:t>
            </a:fld>
            <a:endParaRPr lang="en-US" dirty="0"/>
          </a:p>
        </p:txBody>
      </p:sp>
      <p:sp>
        <p:nvSpPr>
          <p:cNvPr id="2" name="TextBox 1"/>
          <p:cNvSpPr txBox="1"/>
          <p:nvPr/>
        </p:nvSpPr>
        <p:spPr>
          <a:xfrm>
            <a:off x="5460763" y="6375163"/>
            <a:ext cx="5640224" cy="369332"/>
          </a:xfrm>
          <a:prstGeom prst="rect">
            <a:avLst/>
          </a:prstGeom>
          <a:noFill/>
        </p:spPr>
        <p:txBody>
          <a:bodyPr wrap="square" rtlCol="0">
            <a:spAutoFit/>
          </a:bodyPr>
          <a:lstStyle/>
          <a:p>
            <a:r>
              <a:rPr lang="en-US" dirty="0" smtClean="0"/>
              <a:t>Trump through 2019-04 = 2.5%</a:t>
            </a:r>
            <a:endParaRPr lang="en-US" dirty="0"/>
          </a:p>
        </p:txBody>
      </p:sp>
    </p:spTree>
    <p:extLst>
      <p:ext uri="{BB962C8B-B14F-4D97-AF65-F5344CB8AC3E}">
        <p14:creationId xmlns:p14="http://schemas.microsoft.com/office/powerpoint/2010/main" val="307657747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52072</TotalTime>
  <Words>4313</Words>
  <Application>Microsoft Macintosh PowerPoint</Application>
  <PresentationFormat>Custom</PresentationFormat>
  <Paragraphs>592</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Doney, David</dc:creator>
  <cp:lastModifiedBy>Glenview 34</cp:lastModifiedBy>
  <cp:revision>7546</cp:revision>
  <cp:lastPrinted>2018-07-07T00:40:41Z</cp:lastPrinted>
  <dcterms:created xsi:type="dcterms:W3CDTF">2018-03-19T22:01:17Z</dcterms:created>
  <dcterms:modified xsi:type="dcterms:W3CDTF">2020-11-19T04:42:24Z</dcterms:modified>
</cp:coreProperties>
</file>