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1" r:id="rId2"/>
    <p:sldId id="270" r:id="rId3"/>
    <p:sldId id="277" r:id="rId4"/>
    <p:sldId id="269" r:id="rId5"/>
    <p:sldId id="272" r:id="rId6"/>
    <p:sldId id="258" r:id="rId7"/>
    <p:sldId id="273" r:id="rId8"/>
    <p:sldId id="278" r:id="rId9"/>
    <p:sldId id="279" r:id="rId10"/>
    <p:sldId id="280" r:id="rId11"/>
    <p:sldId id="281" r:id="rId12"/>
    <p:sldId id="283" r:id="rId13"/>
    <p:sldId id="290" r:id="rId14"/>
    <p:sldId id="284" r:id="rId15"/>
    <p:sldId id="285" r:id="rId16"/>
    <p:sldId id="297" r:id="rId17"/>
    <p:sldId id="299" r:id="rId18"/>
    <p:sldId id="261" r:id="rId19"/>
    <p:sldId id="262" r:id="rId20"/>
    <p:sldId id="263" r:id="rId21"/>
    <p:sldId id="286" r:id="rId22"/>
    <p:sldId id="287" r:id="rId23"/>
    <p:sldId id="288" r:id="rId24"/>
    <p:sldId id="260" r:id="rId25"/>
    <p:sldId id="292" r:id="rId26"/>
    <p:sldId id="293" r:id="rId27"/>
    <p:sldId id="294" r:id="rId28"/>
    <p:sldId id="295" r:id="rId29"/>
    <p:sldId id="296" r:id="rId30"/>
    <p:sldId id="300"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38F13B-62BD-47CD-AF48-CC30AB0E95F8}"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38F13B-62BD-47CD-AF48-CC30AB0E95F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38F13B-62BD-47CD-AF48-CC30AB0E95F8}"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38F13B-62BD-47CD-AF48-CC30AB0E95F8}"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38F13B-62BD-47CD-AF48-CC30AB0E95F8}"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B2E861B-0041-4D15-98BC-840823A1E282}"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38F13B-62BD-47CD-AF48-CC30AB0E95F8}"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38F13B-62BD-47CD-AF48-CC30AB0E95F8}"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38F13B-62BD-47CD-AF48-CC30AB0E95F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38F13B-62BD-47CD-AF48-CC30AB0E95F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38F13B-62BD-47CD-AF48-CC30AB0E95F8}"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4B2E861B-0041-4D15-98BC-840823A1E282}" type="datetimeFigureOut">
              <a:rPr lang="en-US" smtClean="0"/>
              <a:t>11/27/2018</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38F13B-62BD-47CD-AF48-CC30AB0E95F8}"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B2E861B-0041-4D15-98BC-840823A1E282}" type="datetimeFigureOut">
              <a:rPr lang="en-US" smtClean="0"/>
              <a:t>11/27/2018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2E861B-0041-4D15-98BC-840823A1E282}" type="datetimeFigureOut">
              <a:rPr lang="en-US" smtClean="0"/>
              <a:t>11/27/2018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38F13B-62BD-47CD-AF48-CC30AB0E95F8}"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agorr@comcast.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153E"/>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5061" b="1470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75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sz="quarter" idx="1"/>
          </p:nvPr>
        </p:nvSpPr>
        <p:spPr>
          <a:xfrm>
            <a:off x="301752" y="1679448"/>
            <a:ext cx="8503920" cy="5178552"/>
          </a:xfrm>
        </p:spPr>
        <p:txBody>
          <a:bodyPr>
            <a:normAutofit fontScale="92500" lnSpcReduction="10000"/>
          </a:bodyPr>
          <a:lstStyle/>
          <a:p>
            <a:r>
              <a:rPr lang="en-US" dirty="0"/>
              <a:t>2° C impacts worse than 1.5° C in various ways across most natural and human systems</a:t>
            </a:r>
          </a:p>
          <a:p>
            <a:pPr lvl="1"/>
            <a:r>
              <a:rPr lang="en-US" dirty="0">
                <a:solidFill>
                  <a:srgbClr val="FF0000"/>
                </a:solidFill>
              </a:rPr>
              <a:t>Poverty</a:t>
            </a:r>
          </a:p>
          <a:p>
            <a:pPr lvl="2"/>
            <a:r>
              <a:rPr lang="en-US" dirty="0"/>
              <a:t>Several hundred million people</a:t>
            </a:r>
            <a:br>
              <a:rPr lang="en-US" dirty="0">
                <a:solidFill>
                  <a:srgbClr val="FF0000"/>
                </a:solidFill>
              </a:rPr>
            </a:br>
            <a:endParaRPr lang="en-US" dirty="0">
              <a:solidFill>
                <a:srgbClr val="FF0000"/>
              </a:solidFill>
            </a:endParaRPr>
          </a:p>
          <a:p>
            <a:pPr lvl="1"/>
            <a:r>
              <a:rPr lang="en-US" dirty="0">
                <a:solidFill>
                  <a:srgbClr val="FF0000"/>
                </a:solidFill>
              </a:rPr>
              <a:t>Health</a:t>
            </a:r>
          </a:p>
          <a:p>
            <a:pPr lvl="2"/>
            <a:r>
              <a:rPr lang="en-US" dirty="0"/>
              <a:t>Heat related morbidity and mortality</a:t>
            </a:r>
          </a:p>
          <a:p>
            <a:pPr lvl="2"/>
            <a:r>
              <a:rPr lang="en-US" dirty="0"/>
              <a:t>Increase in certain diseases (malaria, dengue fever, etc.)</a:t>
            </a:r>
            <a:br>
              <a:rPr lang="en-US" dirty="0"/>
            </a:br>
            <a:endParaRPr lang="en-US" dirty="0"/>
          </a:p>
          <a:p>
            <a:pPr lvl="1"/>
            <a:r>
              <a:rPr lang="en-US" dirty="0">
                <a:solidFill>
                  <a:srgbClr val="FF0000"/>
                </a:solidFill>
              </a:rPr>
              <a:t>Food production</a:t>
            </a:r>
          </a:p>
          <a:p>
            <a:pPr lvl="2"/>
            <a:r>
              <a:rPr lang="en-US" dirty="0"/>
              <a:t>Smaller yields, loss of livestock, etc.</a:t>
            </a:r>
            <a:br>
              <a:rPr lang="en-US" dirty="0"/>
            </a:br>
            <a:endParaRPr lang="en-US" dirty="0"/>
          </a:p>
          <a:p>
            <a:pPr lvl="1"/>
            <a:r>
              <a:rPr lang="en-US" dirty="0">
                <a:solidFill>
                  <a:srgbClr val="FF0000"/>
                </a:solidFill>
              </a:rPr>
              <a:t>Water Stress</a:t>
            </a:r>
          </a:p>
          <a:p>
            <a:pPr lvl="2"/>
            <a:r>
              <a:rPr lang="en-US" dirty="0"/>
              <a:t>Increase by 50%</a:t>
            </a:r>
            <a:br>
              <a:rPr lang="en-US" dirty="0"/>
            </a:br>
            <a:br>
              <a:rPr lang="en-US" dirty="0"/>
            </a:br>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84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sz="quarter" idx="1"/>
          </p:nvPr>
        </p:nvSpPr>
        <p:spPr>
          <a:xfrm>
            <a:off x="301752" y="1679448"/>
            <a:ext cx="8503920" cy="5178552"/>
          </a:xfrm>
        </p:spPr>
        <p:txBody>
          <a:bodyPr>
            <a:normAutofit/>
          </a:bodyPr>
          <a:lstStyle/>
          <a:p>
            <a:r>
              <a:rPr lang="en-US" dirty="0"/>
              <a:t>2° C impacts worse than 1.5° C in various ways across most natural and human systems</a:t>
            </a:r>
          </a:p>
          <a:p>
            <a:pPr lvl="1"/>
            <a:r>
              <a:rPr lang="en-US" dirty="0">
                <a:solidFill>
                  <a:srgbClr val="FF0000"/>
                </a:solidFill>
              </a:rPr>
              <a:t>Economic Growth</a:t>
            </a:r>
          </a:p>
          <a:p>
            <a:pPr lvl="2"/>
            <a:r>
              <a:rPr lang="en-US" dirty="0"/>
              <a:t>Less (excluding the costs of mitigation, adaptation as well as the benefits of adaptation)</a:t>
            </a:r>
          </a:p>
          <a:p>
            <a:pPr lvl="1"/>
            <a:r>
              <a:rPr lang="en-US" dirty="0">
                <a:solidFill>
                  <a:srgbClr val="FF0000"/>
                </a:solidFill>
              </a:rPr>
              <a:t>Conflict (my addition)</a:t>
            </a:r>
          </a:p>
          <a:p>
            <a:pPr lvl="2"/>
            <a:r>
              <a:rPr lang="en-US" dirty="0"/>
              <a:t>Over food, water, land, etc.</a:t>
            </a:r>
          </a:p>
          <a:p>
            <a:pPr marL="594360" lvl="2" indent="0">
              <a:buNone/>
            </a:pPr>
            <a:br>
              <a:rPr lang="en-US" dirty="0"/>
            </a:br>
            <a:br>
              <a:rPr lang="en-US" dirty="0"/>
            </a:br>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55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3" y="1783356"/>
            <a:ext cx="9044787" cy="352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Pete Desktop\AppData\Local\Microsoft\Windows\INetCache\IE\0S8NQUV7\earth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149" t="11620" b="10589"/>
          <a:stretch/>
        </p:blipFill>
        <p:spPr bwMode="auto">
          <a:xfrm>
            <a:off x="4386846" y="4572000"/>
            <a:ext cx="1023354"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24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9055-9017-40A8-8181-D3BE8903D528}"/>
              </a:ext>
            </a:extLst>
          </p:cNvPr>
          <p:cNvSpPr>
            <a:spLocks noGrp="1"/>
          </p:cNvSpPr>
          <p:nvPr>
            <p:ph type="title"/>
          </p:nvPr>
        </p:nvSpPr>
        <p:spPr/>
        <p:txBody>
          <a:bodyPr/>
          <a:lstStyle/>
          <a:p>
            <a:r>
              <a:rPr lang="en-US" dirty="0"/>
              <a:t>Adaptation</a:t>
            </a:r>
          </a:p>
        </p:txBody>
      </p:sp>
      <p:pic>
        <p:nvPicPr>
          <p:cNvPr id="1032" name="Picture 8" descr="Tangier Island Sinking">
            <a:extLst>
              <a:ext uri="{FF2B5EF4-FFF2-40B4-BE49-F238E27FC236}">
                <a16:creationId xmlns:a16="http://schemas.microsoft.com/office/drawing/2014/main" id="{FDF90588-4A84-4934-84DF-DDD818312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942728" cy="588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4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a:t>
            </a:r>
          </a:p>
        </p:txBody>
      </p:sp>
      <p:pic>
        <p:nvPicPr>
          <p:cNvPr id="4" name="Picture 4" descr="Tangier Island Sinking">
            <a:extLst>
              <a:ext uri="{FF2B5EF4-FFF2-40B4-BE49-F238E27FC236}">
                <a16:creationId xmlns:a16="http://schemas.microsoft.com/office/drawing/2014/main" id="{1940D971-AEDA-471A-ADBF-AD1918C4F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7101"/>
            <a:ext cx="8256973" cy="542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Goals &amp; Strategies</a:t>
            </a:r>
          </a:p>
        </p:txBody>
      </p:sp>
      <p:sp>
        <p:nvSpPr>
          <p:cNvPr id="3" name="Content Placeholder 2"/>
          <p:cNvSpPr>
            <a:spLocks noGrp="1"/>
          </p:cNvSpPr>
          <p:nvPr>
            <p:ph sz="quarter" idx="1"/>
          </p:nvPr>
        </p:nvSpPr>
        <p:spPr/>
        <p:txBody>
          <a:bodyPr>
            <a:normAutofit lnSpcReduction="10000"/>
          </a:bodyPr>
          <a:lstStyle/>
          <a:p>
            <a:r>
              <a:rPr lang="en-US" dirty="0">
                <a:solidFill>
                  <a:srgbClr val="FF0000"/>
                </a:solidFill>
              </a:rPr>
              <a:t>For 1.5° C: </a:t>
            </a:r>
            <a:br>
              <a:rPr lang="en-US" dirty="0">
                <a:solidFill>
                  <a:srgbClr val="FF0000"/>
                </a:solidFill>
              </a:rPr>
            </a:br>
            <a:r>
              <a:rPr lang="en-US" dirty="0"/>
              <a:t>Emissions decline of </a:t>
            </a:r>
            <a:r>
              <a:rPr lang="en-US" dirty="0">
                <a:solidFill>
                  <a:srgbClr val="FF0000"/>
                </a:solidFill>
              </a:rPr>
              <a:t>45%</a:t>
            </a:r>
            <a:r>
              <a:rPr lang="en-US" dirty="0"/>
              <a:t> from 2010 levels by 2030 and net zero by </a:t>
            </a:r>
            <a:r>
              <a:rPr lang="en-US" dirty="0">
                <a:solidFill>
                  <a:srgbClr val="FF0000"/>
                </a:solidFill>
              </a:rPr>
              <a:t>2050</a:t>
            </a:r>
          </a:p>
          <a:p>
            <a:r>
              <a:rPr lang="en-US" dirty="0">
                <a:solidFill>
                  <a:srgbClr val="FF0000"/>
                </a:solidFill>
              </a:rPr>
              <a:t>For 2° C:</a:t>
            </a:r>
            <a:br>
              <a:rPr lang="en-US" dirty="0">
                <a:solidFill>
                  <a:srgbClr val="FF0000"/>
                </a:solidFill>
              </a:rPr>
            </a:br>
            <a:r>
              <a:rPr lang="en-US" dirty="0"/>
              <a:t>Emissions decline of </a:t>
            </a:r>
            <a:r>
              <a:rPr lang="en-US" dirty="0">
                <a:solidFill>
                  <a:srgbClr val="FF0000"/>
                </a:solidFill>
              </a:rPr>
              <a:t>20%</a:t>
            </a:r>
            <a:r>
              <a:rPr lang="en-US" dirty="0"/>
              <a:t> from 2010 levels by 2030 and net zero by </a:t>
            </a:r>
            <a:r>
              <a:rPr lang="en-US" dirty="0">
                <a:solidFill>
                  <a:srgbClr val="FF0000"/>
                </a:solidFill>
              </a:rPr>
              <a:t>2075</a:t>
            </a:r>
          </a:p>
          <a:p>
            <a:r>
              <a:rPr lang="en-US" dirty="0"/>
              <a:t>Portfolio of measures includes</a:t>
            </a:r>
          </a:p>
          <a:p>
            <a:pPr lvl="1">
              <a:buClr>
                <a:srgbClr val="00B050"/>
              </a:buClr>
              <a:buFont typeface="Wingdings" panose="05000000000000000000" pitchFamily="2" charset="2"/>
              <a:buChar char="§"/>
            </a:pPr>
            <a:r>
              <a:rPr lang="en-US" dirty="0">
                <a:solidFill>
                  <a:srgbClr val="FF0000"/>
                </a:solidFill>
              </a:rPr>
              <a:t>Lowering energy intensity</a:t>
            </a:r>
          </a:p>
          <a:p>
            <a:pPr lvl="1">
              <a:buClr>
                <a:srgbClr val="00B050"/>
              </a:buClr>
              <a:buFont typeface="Wingdings" panose="05000000000000000000" pitchFamily="2" charset="2"/>
              <a:buChar char="§"/>
            </a:pPr>
            <a:r>
              <a:rPr lang="en-US" dirty="0">
                <a:solidFill>
                  <a:srgbClr val="FF0000"/>
                </a:solidFill>
              </a:rPr>
              <a:t>Decarbonization</a:t>
            </a:r>
          </a:p>
          <a:p>
            <a:pPr lvl="1">
              <a:buClr>
                <a:srgbClr val="00B050"/>
              </a:buClr>
              <a:buFont typeface="Wingdings" panose="05000000000000000000" pitchFamily="2" charset="2"/>
              <a:buChar char="§"/>
            </a:pPr>
            <a:r>
              <a:rPr lang="en-US" dirty="0">
                <a:solidFill>
                  <a:srgbClr val="FF0000"/>
                </a:solidFill>
              </a:rPr>
              <a:t>CO2 removal</a:t>
            </a:r>
          </a:p>
          <a:p>
            <a:pPr lvl="1">
              <a:buClr>
                <a:srgbClr val="00B050"/>
              </a:buClr>
              <a:buFont typeface="Wingdings" panose="05000000000000000000" pitchFamily="2" charset="2"/>
              <a:buChar char="§"/>
            </a:pPr>
            <a:r>
              <a:rPr lang="en-US" dirty="0">
                <a:solidFill>
                  <a:srgbClr val="FF0000"/>
                </a:solidFill>
              </a:rPr>
              <a:t>Non CO2 emissions reduction of 35% or more</a:t>
            </a:r>
          </a:p>
          <a:p>
            <a:pPr lvl="1"/>
            <a:endParaRPr lang="en-US" dirty="0">
              <a:solidFill>
                <a:srgbClr val="FF0000"/>
              </a:solidFill>
            </a:endParaRPr>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Goals &amp; Strategies</a:t>
            </a:r>
          </a:p>
        </p:txBody>
      </p:sp>
      <p:sp>
        <p:nvSpPr>
          <p:cNvPr id="3" name="Content Placeholder 2"/>
          <p:cNvSpPr>
            <a:spLocks noGrp="1"/>
          </p:cNvSpPr>
          <p:nvPr>
            <p:ph sz="quarter" idx="1"/>
          </p:nvPr>
        </p:nvSpPr>
        <p:spPr/>
        <p:txBody>
          <a:bodyPr>
            <a:normAutofit/>
          </a:bodyPr>
          <a:lstStyle/>
          <a:p>
            <a:r>
              <a:rPr lang="en-US" dirty="0"/>
              <a:t>Energy (by 2050)</a:t>
            </a:r>
          </a:p>
          <a:p>
            <a:pPr lvl="1">
              <a:buClr>
                <a:srgbClr val="00B050"/>
              </a:buClr>
              <a:buFont typeface="Wingdings" panose="05000000000000000000" pitchFamily="2" charset="2"/>
              <a:buChar char="§"/>
            </a:pPr>
            <a:r>
              <a:rPr lang="en-US" dirty="0">
                <a:solidFill>
                  <a:srgbClr val="FF0000"/>
                </a:solidFill>
              </a:rPr>
              <a:t>Lower use through efficiency measures</a:t>
            </a:r>
          </a:p>
          <a:p>
            <a:pPr lvl="1">
              <a:buClr>
                <a:srgbClr val="00B050"/>
              </a:buClr>
              <a:buFont typeface="Wingdings" panose="05000000000000000000" pitchFamily="2" charset="2"/>
              <a:buChar char="§"/>
            </a:pPr>
            <a:r>
              <a:rPr lang="en-US" dirty="0">
                <a:solidFill>
                  <a:srgbClr val="FF0000"/>
                </a:solidFill>
              </a:rPr>
              <a:t>Faster electrification of energy end use (e.g. vehicles)</a:t>
            </a:r>
          </a:p>
          <a:p>
            <a:pPr lvl="1">
              <a:buClr>
                <a:srgbClr val="00B050"/>
              </a:buClr>
              <a:buFont typeface="Wingdings" panose="05000000000000000000" pitchFamily="2" charset="2"/>
              <a:buChar char="§"/>
            </a:pPr>
            <a:r>
              <a:rPr lang="en-US" dirty="0">
                <a:solidFill>
                  <a:srgbClr val="FF0000"/>
                </a:solidFill>
              </a:rPr>
              <a:t>Greater share of low emission energy sources</a:t>
            </a:r>
          </a:p>
          <a:p>
            <a:pPr lvl="2"/>
            <a:r>
              <a:rPr lang="en-US" dirty="0">
                <a:solidFill>
                  <a:srgbClr val="FF0000"/>
                </a:solidFill>
              </a:rPr>
              <a:t>Renewables 70 – 85%</a:t>
            </a:r>
          </a:p>
          <a:p>
            <a:pPr lvl="2"/>
            <a:r>
              <a:rPr lang="en-US" dirty="0">
                <a:solidFill>
                  <a:srgbClr val="FF0000"/>
                </a:solidFill>
              </a:rPr>
              <a:t>Increase share of nuclear and fossil fuels with CCS</a:t>
            </a:r>
          </a:p>
          <a:p>
            <a:pPr lvl="3"/>
            <a:r>
              <a:rPr lang="en-US" dirty="0">
                <a:solidFill>
                  <a:srgbClr val="FF0000"/>
                </a:solidFill>
              </a:rPr>
              <a:t>With CCS, Gas share could be 8%</a:t>
            </a:r>
          </a:p>
          <a:p>
            <a:pPr lvl="2"/>
            <a:r>
              <a:rPr lang="en-US" dirty="0">
                <a:solidFill>
                  <a:srgbClr val="FF0000"/>
                </a:solidFill>
              </a:rPr>
              <a:t>Coal 0%</a:t>
            </a:r>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5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Goals &amp; Strategies</a:t>
            </a:r>
          </a:p>
        </p:txBody>
      </p:sp>
      <p:sp>
        <p:nvSpPr>
          <p:cNvPr id="3" name="Content Placeholder 2"/>
          <p:cNvSpPr>
            <a:spLocks noGrp="1"/>
          </p:cNvSpPr>
          <p:nvPr>
            <p:ph sz="quarter" idx="1"/>
          </p:nvPr>
        </p:nvSpPr>
        <p:spPr>
          <a:xfrm>
            <a:off x="301752" y="1676400"/>
            <a:ext cx="8503920" cy="4572000"/>
          </a:xfrm>
        </p:spPr>
        <p:txBody>
          <a:bodyPr>
            <a:normAutofit/>
          </a:bodyPr>
          <a:lstStyle/>
          <a:p>
            <a:r>
              <a:rPr lang="en-US" dirty="0"/>
              <a:t>Carbon Dioxide Removal (CDR)</a:t>
            </a:r>
          </a:p>
          <a:p>
            <a:pPr lvl="1">
              <a:buClr>
                <a:srgbClr val="00B050"/>
              </a:buClr>
              <a:buFont typeface="Wingdings" panose="05000000000000000000" pitchFamily="2" charset="2"/>
              <a:buChar char="§"/>
            </a:pPr>
            <a:r>
              <a:rPr lang="en-US" dirty="0">
                <a:solidFill>
                  <a:srgbClr val="FF0000"/>
                </a:solidFill>
              </a:rPr>
              <a:t>Afforestation &amp; Reforestation</a:t>
            </a:r>
          </a:p>
          <a:p>
            <a:pPr lvl="1">
              <a:buClr>
                <a:srgbClr val="00B050"/>
              </a:buClr>
              <a:buFont typeface="Wingdings" panose="05000000000000000000" pitchFamily="2" charset="2"/>
              <a:buChar char="§"/>
            </a:pPr>
            <a:r>
              <a:rPr lang="en-US" dirty="0">
                <a:solidFill>
                  <a:srgbClr val="FF0000"/>
                </a:solidFill>
              </a:rPr>
              <a:t>Land Restoration</a:t>
            </a:r>
          </a:p>
          <a:p>
            <a:pPr lvl="1">
              <a:buClr>
                <a:srgbClr val="00B050"/>
              </a:buClr>
              <a:buFont typeface="Wingdings" panose="05000000000000000000" pitchFamily="2" charset="2"/>
              <a:buChar char="§"/>
            </a:pPr>
            <a:r>
              <a:rPr lang="en-US" dirty="0">
                <a:solidFill>
                  <a:srgbClr val="FF0000"/>
                </a:solidFill>
              </a:rPr>
              <a:t>Soil Carbon Sequestration</a:t>
            </a:r>
          </a:p>
          <a:p>
            <a:pPr lvl="1">
              <a:buClr>
                <a:srgbClr val="00B050"/>
              </a:buClr>
              <a:buFont typeface="Wingdings" panose="05000000000000000000" pitchFamily="2" charset="2"/>
              <a:buChar char="§"/>
            </a:pPr>
            <a:r>
              <a:rPr lang="en-US" dirty="0">
                <a:solidFill>
                  <a:srgbClr val="FF0000"/>
                </a:solidFill>
              </a:rPr>
              <a:t>New CDR Technology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59566"/>
            <a:ext cx="5062116" cy="284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co2 removal from air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Image result for co2 removal from ai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2" descr="C:\Users\Pete Desktop\AppData\Local\Microsoft\Windows\INetCache\IE\0S8NQUV7\earth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9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Challenge for People’s Hearts and Heads</a:t>
            </a:r>
          </a:p>
        </p:txBody>
      </p:sp>
      <p:sp>
        <p:nvSpPr>
          <p:cNvPr id="3" name="Text Placeholder 2"/>
          <p:cNvSpPr>
            <a:spLocks noGrp="1"/>
          </p:cNvSpPr>
          <p:nvPr>
            <p:ph sz="half" idx="1"/>
          </p:nvPr>
        </p:nvSpPr>
        <p:spPr/>
        <p:txBody>
          <a:bodyPr>
            <a:normAutofit/>
          </a:bodyPr>
          <a:lstStyle/>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n-US" sz="3200" b="1" dirty="0">
                <a:solidFill>
                  <a:srgbClr val="FF0000"/>
                </a:solidFill>
              </a:rPr>
              <a:t>45%</a:t>
            </a:r>
            <a:r>
              <a:rPr lang="en-US" sz="3200" dirty="0"/>
              <a:t> reduction by 2030</a:t>
            </a:r>
          </a:p>
        </p:txBody>
      </p:sp>
      <p:sp>
        <p:nvSpPr>
          <p:cNvPr id="7" name="Content Placeholder 6"/>
          <p:cNvSpPr>
            <a:spLocks noGrp="1"/>
          </p:cNvSpPr>
          <p:nvPr>
            <p:ph sz="half" idx="2"/>
          </p:nvPr>
        </p:nvSpPr>
        <p:spPr/>
        <p:txBody>
          <a:bodyPr/>
          <a:lstStyle/>
          <a:p>
            <a:endParaRPr lang="en-US" dirty="0"/>
          </a:p>
        </p:txBody>
      </p:sp>
      <p:pic>
        <p:nvPicPr>
          <p:cNvPr id="5"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7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normAutofit/>
          </a:bodyPr>
          <a:lstStyle/>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n-US" sz="3200" b="1" dirty="0">
                <a:solidFill>
                  <a:srgbClr val="FF0000"/>
                </a:solidFill>
              </a:rPr>
              <a:t>45%</a:t>
            </a:r>
            <a:r>
              <a:rPr lang="en-US" sz="3200" dirty="0"/>
              <a:t> reduction by 2030</a:t>
            </a:r>
          </a:p>
        </p:txBody>
      </p:sp>
      <p:sp>
        <p:nvSpPr>
          <p:cNvPr id="7" name="Content Placeholder 6"/>
          <p:cNvSpPr>
            <a:spLocks noGrp="1"/>
          </p:cNvSpPr>
          <p:nvPr>
            <p:ph sz="half" idx="2"/>
          </p:nvPr>
        </p:nvSpPr>
        <p:spPr/>
        <p:txBody>
          <a:bodyPr>
            <a:normAutofit/>
          </a:bodyPr>
          <a:lstStyle/>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n-US" sz="3200" b="1" dirty="0">
                <a:solidFill>
                  <a:srgbClr val="FF0000"/>
                </a:solidFill>
              </a:rPr>
              <a:t>3.5%</a:t>
            </a:r>
            <a:r>
              <a:rPr lang="en-US" sz="3200" dirty="0"/>
              <a:t> reduction by 2020</a:t>
            </a:r>
          </a:p>
        </p:txBody>
      </p:sp>
      <p:pic>
        <p:nvPicPr>
          <p:cNvPr id="5"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04800"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The Challenge for People’s Hearts and Heads</a:t>
            </a:r>
          </a:p>
        </p:txBody>
      </p:sp>
    </p:spTree>
    <p:extLst>
      <p:ext uri="{BB962C8B-B14F-4D97-AF65-F5344CB8AC3E}">
        <p14:creationId xmlns:p14="http://schemas.microsoft.com/office/powerpoint/2010/main" val="183047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quarter" idx="1"/>
          </p:nvPr>
        </p:nvSpPr>
        <p:spPr>
          <a:xfrm>
            <a:off x="1447800" y="1981200"/>
            <a:ext cx="6979920" cy="3962400"/>
          </a:xfrm>
        </p:spPr>
        <p:txBody>
          <a:bodyPr>
            <a:normAutofit lnSpcReduction="10000"/>
          </a:bodyPr>
          <a:lstStyle/>
          <a:p>
            <a:r>
              <a:rPr lang="en-US" dirty="0"/>
              <a:t>IPCC Special Report Highlights</a:t>
            </a:r>
            <a:br>
              <a:rPr lang="en-US" dirty="0"/>
            </a:br>
            <a:endParaRPr lang="en-US" dirty="0"/>
          </a:p>
          <a:p>
            <a:r>
              <a:rPr lang="en-US" dirty="0"/>
              <a:t>IPCC Recommendations</a:t>
            </a:r>
            <a:br>
              <a:rPr lang="en-US" dirty="0"/>
            </a:br>
            <a:endParaRPr lang="en-US" dirty="0"/>
          </a:p>
          <a:p>
            <a:r>
              <a:rPr lang="en-US" dirty="0"/>
              <a:t>CMAP Greenhouse Gas Report</a:t>
            </a:r>
            <a:br>
              <a:rPr lang="en-US" dirty="0"/>
            </a:br>
            <a:endParaRPr lang="en-US" dirty="0"/>
          </a:p>
          <a:p>
            <a:r>
              <a:rPr lang="en-US" dirty="0"/>
              <a:t>Discussion</a:t>
            </a:r>
          </a:p>
          <a:p>
            <a:pPr lvl="1"/>
            <a:r>
              <a:rPr lang="en-US" dirty="0">
                <a:solidFill>
                  <a:schemeClr val="tx1"/>
                </a:solidFill>
              </a:rPr>
              <a:t>Tying the 2 together</a:t>
            </a:r>
          </a:p>
          <a:p>
            <a:pPr lvl="1"/>
            <a:r>
              <a:rPr lang="en-US" dirty="0">
                <a:solidFill>
                  <a:schemeClr val="tx1"/>
                </a:solidFill>
              </a:rPr>
              <a:t> Local groups &amp; strategies</a:t>
            </a:r>
          </a:p>
        </p:txBody>
      </p:sp>
      <p:pic>
        <p:nvPicPr>
          <p:cNvPr id="1026"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5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an issue of perception?</a:t>
            </a:r>
          </a:p>
        </p:txBody>
      </p:sp>
      <p:sp>
        <p:nvSpPr>
          <p:cNvPr id="3" name="Text Placeholder 2"/>
          <p:cNvSpPr>
            <a:spLocks noGrp="1"/>
          </p:cNvSpPr>
          <p:nvPr>
            <p:ph sz="half" idx="1"/>
          </p:nvPr>
        </p:nvSpPr>
        <p:spPr/>
        <p:txBody>
          <a:bodyPr>
            <a:normAutofit/>
          </a:bodyPr>
          <a:lstStyle/>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n-US" sz="3200" b="1" dirty="0">
                <a:solidFill>
                  <a:srgbClr val="FF0000"/>
                </a:solidFill>
              </a:rPr>
              <a:t>45%</a:t>
            </a:r>
            <a:r>
              <a:rPr lang="en-US" sz="3200" dirty="0"/>
              <a:t> reduction</a:t>
            </a:r>
            <a:br>
              <a:rPr lang="en-US" sz="3200" dirty="0"/>
            </a:br>
            <a:r>
              <a:rPr lang="en-US" sz="3200" dirty="0"/>
              <a:t>from 2010 levels by 2030</a:t>
            </a:r>
          </a:p>
        </p:txBody>
      </p:sp>
      <p:sp>
        <p:nvSpPr>
          <p:cNvPr id="7" name="Content Placeholder 6"/>
          <p:cNvSpPr>
            <a:spLocks noGrp="1"/>
          </p:cNvSpPr>
          <p:nvPr>
            <p:ph sz="half" idx="2"/>
          </p:nvPr>
        </p:nvSpPr>
        <p:spPr/>
        <p:txBody>
          <a:bodyPr>
            <a:normAutofit/>
          </a:bodyPr>
          <a:lstStyle/>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n-US" sz="3200" b="1" dirty="0">
                <a:solidFill>
                  <a:srgbClr val="FF0000"/>
                </a:solidFill>
              </a:rPr>
              <a:t>3.5%</a:t>
            </a:r>
            <a:r>
              <a:rPr lang="en-US" sz="3200" dirty="0"/>
              <a:t> reduction</a:t>
            </a:r>
            <a:br>
              <a:rPr lang="en-US" sz="3200" dirty="0"/>
            </a:br>
            <a:r>
              <a:rPr lang="en-US" sz="3200" dirty="0"/>
              <a:t>per year from previous year starting in 2010 until 2030</a:t>
            </a:r>
          </a:p>
        </p:txBody>
      </p:sp>
      <p:pic>
        <p:nvPicPr>
          <p:cNvPr id="5"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35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pic>
        <p:nvPicPr>
          <p:cNvPr id="3"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95023"/>
            <a:ext cx="8839200" cy="429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6365288"/>
            <a:ext cx="7467600" cy="369332"/>
          </a:xfrm>
          <a:prstGeom prst="rect">
            <a:avLst/>
          </a:prstGeom>
        </p:spPr>
        <p:txBody>
          <a:bodyPr wrap="square">
            <a:spAutoFit/>
          </a:bodyPr>
          <a:lstStyle/>
          <a:p>
            <a:r>
              <a:rPr lang="en-US" dirty="0"/>
              <a:t>Source: The Chicago Metropolitan Agency for Planning (CMAP) </a:t>
            </a:r>
          </a:p>
        </p:txBody>
      </p:sp>
    </p:spTree>
    <p:extLst>
      <p:ext uri="{BB962C8B-B14F-4D97-AF65-F5344CB8AC3E}">
        <p14:creationId xmlns:p14="http://schemas.microsoft.com/office/powerpoint/2010/main" val="387822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1" y="362729"/>
            <a:ext cx="9024323" cy="603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358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Adopt IPCC Goal as Our Goal</a:t>
            </a:r>
          </a:p>
        </p:txBody>
      </p:sp>
      <p:sp>
        <p:nvSpPr>
          <p:cNvPr id="3" name="Content Placeholder 2"/>
          <p:cNvSpPr>
            <a:spLocks noGrp="1"/>
          </p:cNvSpPr>
          <p:nvPr>
            <p:ph sz="quarter" idx="1"/>
          </p:nvPr>
        </p:nvSpPr>
        <p:spPr>
          <a:xfrm>
            <a:off x="301752" y="1752600"/>
            <a:ext cx="8503920" cy="4572000"/>
          </a:xfrm>
        </p:spPr>
        <p:txBody>
          <a:bodyPr/>
          <a:lstStyle/>
          <a:p>
            <a:r>
              <a:rPr lang="en-US" dirty="0"/>
              <a:t>Averaged </a:t>
            </a:r>
            <a:r>
              <a:rPr lang="en-US" dirty="0">
                <a:solidFill>
                  <a:srgbClr val="FF0000"/>
                </a:solidFill>
              </a:rPr>
              <a:t>1.4%</a:t>
            </a:r>
            <a:r>
              <a:rPr lang="en-US" dirty="0"/>
              <a:t> reduction 2010 – 2015</a:t>
            </a:r>
          </a:p>
          <a:p>
            <a:r>
              <a:rPr lang="en-US" dirty="0"/>
              <a:t>Need average </a:t>
            </a:r>
            <a:r>
              <a:rPr lang="en-US" dirty="0">
                <a:solidFill>
                  <a:srgbClr val="FF0000"/>
                </a:solidFill>
              </a:rPr>
              <a:t>5.5%</a:t>
            </a:r>
            <a:r>
              <a:rPr lang="en-US" dirty="0"/>
              <a:t> reduction per year from previous year (assuming 2016 – 2018 same rate as 2015)</a:t>
            </a:r>
          </a:p>
          <a:p>
            <a:pPr lvl="1"/>
            <a:r>
              <a:rPr lang="en-US" dirty="0"/>
              <a:t>Energy Efficiency</a:t>
            </a:r>
          </a:p>
          <a:p>
            <a:pPr lvl="1"/>
            <a:r>
              <a:rPr lang="en-US" dirty="0"/>
              <a:t>Move to Clean Energy</a:t>
            </a:r>
          </a:p>
          <a:p>
            <a:pPr lvl="1"/>
            <a:r>
              <a:rPr lang="en-US" dirty="0"/>
              <a:t>Electrify Transportation</a:t>
            </a:r>
          </a:p>
          <a:p>
            <a:pPr lvl="1"/>
            <a:r>
              <a:rPr lang="en-US" dirty="0"/>
              <a:t>Plant Trees</a:t>
            </a:r>
          </a:p>
          <a:p>
            <a:pPr lvl="1"/>
            <a:endParaRPr lang="en-US" dirty="0"/>
          </a:p>
          <a:p>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21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move the needle?</a:t>
            </a:r>
          </a:p>
        </p:txBody>
      </p:sp>
      <p:sp>
        <p:nvSpPr>
          <p:cNvPr id="3" name="Content Placeholder 2"/>
          <p:cNvSpPr>
            <a:spLocks noGrp="1"/>
          </p:cNvSpPr>
          <p:nvPr>
            <p:ph sz="quarter" idx="1"/>
          </p:nvPr>
        </p:nvSpPr>
        <p:spPr>
          <a:xfrm>
            <a:off x="335280" y="1676400"/>
            <a:ext cx="8656320" cy="4953000"/>
          </a:xfrm>
        </p:spPr>
        <p:txBody>
          <a:bodyPr numCol="2">
            <a:normAutofit fontScale="77500" lnSpcReduction="20000"/>
          </a:bodyPr>
          <a:lstStyle/>
          <a:p>
            <a:r>
              <a:rPr lang="en-US" dirty="0"/>
              <a:t>Communications</a:t>
            </a:r>
            <a:br>
              <a:rPr lang="en-US" dirty="0"/>
            </a:br>
            <a:endParaRPr lang="en-US" dirty="0"/>
          </a:p>
          <a:p>
            <a:r>
              <a:rPr lang="en-US" dirty="0"/>
              <a:t>Education</a:t>
            </a:r>
            <a:br>
              <a:rPr lang="en-US" dirty="0"/>
            </a:br>
            <a:endParaRPr lang="en-US" dirty="0"/>
          </a:p>
          <a:p>
            <a:r>
              <a:rPr lang="en-US" dirty="0"/>
              <a:t>Legislation</a:t>
            </a:r>
          </a:p>
          <a:p>
            <a:pPr lvl="1"/>
            <a:r>
              <a:rPr lang="en-US" dirty="0">
                <a:solidFill>
                  <a:schemeClr val="tx1"/>
                </a:solidFill>
              </a:rPr>
              <a:t>Federal</a:t>
            </a:r>
          </a:p>
          <a:p>
            <a:pPr lvl="1"/>
            <a:r>
              <a:rPr lang="en-US" dirty="0">
                <a:solidFill>
                  <a:schemeClr val="tx1"/>
                </a:solidFill>
              </a:rPr>
              <a:t>State </a:t>
            </a:r>
          </a:p>
          <a:p>
            <a:pPr lvl="1"/>
            <a:r>
              <a:rPr lang="en-US" dirty="0">
                <a:solidFill>
                  <a:schemeClr val="tx1"/>
                </a:solidFill>
              </a:rPr>
              <a:t>Local </a:t>
            </a:r>
          </a:p>
          <a:p>
            <a:pPr lvl="1"/>
            <a:endParaRPr lang="en-US" dirty="0">
              <a:solidFill>
                <a:schemeClr val="tx1"/>
              </a:solidFill>
            </a:endParaRPr>
          </a:p>
          <a:p>
            <a:r>
              <a:rPr lang="en-US" dirty="0"/>
              <a:t>Political Engagement</a:t>
            </a:r>
          </a:p>
          <a:p>
            <a:pPr lvl="1"/>
            <a:r>
              <a:rPr lang="en-US" dirty="0">
                <a:solidFill>
                  <a:schemeClr val="tx1"/>
                </a:solidFill>
              </a:rPr>
              <a:t>Elections</a:t>
            </a:r>
          </a:p>
          <a:p>
            <a:pPr lvl="1"/>
            <a:r>
              <a:rPr lang="en-US" dirty="0">
                <a:solidFill>
                  <a:schemeClr val="tx1"/>
                </a:solidFill>
              </a:rPr>
              <a:t>Lobbying</a:t>
            </a:r>
            <a:br>
              <a:rPr lang="en-US" dirty="0"/>
            </a:br>
            <a:endParaRPr lang="en-US" dirty="0"/>
          </a:p>
          <a:p>
            <a:r>
              <a:rPr lang="en-US" dirty="0"/>
              <a:t>Energy &amp; Transportation Focus</a:t>
            </a:r>
            <a:br>
              <a:rPr lang="en-US" dirty="0"/>
            </a:br>
            <a:endParaRPr lang="en-US" dirty="0"/>
          </a:p>
          <a:p>
            <a:r>
              <a:rPr lang="en-US" dirty="0"/>
              <a:t>Other Campaigns</a:t>
            </a:r>
          </a:p>
          <a:p>
            <a:pPr lvl="1"/>
            <a:r>
              <a:rPr lang="en-US" dirty="0">
                <a:solidFill>
                  <a:schemeClr val="tx1"/>
                </a:solidFill>
              </a:rPr>
              <a:t>e.g. Reduce non-CO2 emissions</a:t>
            </a:r>
            <a:br>
              <a:rPr lang="en-US" dirty="0">
                <a:solidFill>
                  <a:schemeClr val="tx1"/>
                </a:solidFill>
              </a:rPr>
            </a:br>
            <a:endParaRPr lang="en-US" dirty="0"/>
          </a:p>
          <a:p>
            <a:r>
              <a:rPr lang="en-US" dirty="0"/>
              <a:t>Collaborate/Cooperate</a:t>
            </a:r>
          </a:p>
          <a:p>
            <a:pPr lvl="1"/>
            <a:r>
              <a:rPr lang="en-US" dirty="0">
                <a:solidFill>
                  <a:schemeClr val="tx1"/>
                </a:solidFill>
              </a:rPr>
              <a:t>NWSOFA</a:t>
            </a:r>
          </a:p>
          <a:p>
            <a:pPr lvl="1"/>
            <a:r>
              <a:rPr lang="en-US" dirty="0">
                <a:solidFill>
                  <a:schemeClr val="tx1"/>
                </a:solidFill>
              </a:rPr>
              <a:t>Sierra Club</a:t>
            </a:r>
          </a:p>
          <a:p>
            <a:pPr lvl="1"/>
            <a:r>
              <a:rPr lang="en-US" dirty="0">
                <a:solidFill>
                  <a:schemeClr val="tx1"/>
                </a:solidFill>
              </a:rPr>
              <a:t>Faith in Place</a:t>
            </a:r>
          </a:p>
          <a:p>
            <a:pPr lvl="1"/>
            <a:r>
              <a:rPr lang="en-US" dirty="0">
                <a:solidFill>
                  <a:schemeClr val="tx1"/>
                </a:solidFill>
              </a:rPr>
              <a:t>Citizens Climate Lobby</a:t>
            </a:r>
          </a:p>
          <a:p>
            <a:pPr lvl="1"/>
            <a:r>
              <a:rPr lang="en-US" dirty="0">
                <a:solidFill>
                  <a:schemeClr val="tx1"/>
                </a:solidFill>
              </a:rPr>
              <a:t>League of Woman Voters</a:t>
            </a:r>
          </a:p>
          <a:p>
            <a:pPr lvl="1"/>
            <a:r>
              <a:rPr lang="en-US" dirty="0">
                <a:solidFill>
                  <a:schemeClr val="tx1"/>
                </a:solidFill>
              </a:rPr>
              <a:t>Community Green Teams</a:t>
            </a:r>
          </a:p>
          <a:p>
            <a:pPr lvl="2"/>
            <a:r>
              <a:rPr lang="en-US" dirty="0"/>
              <a:t>Arlington Heights*</a:t>
            </a:r>
          </a:p>
          <a:p>
            <a:pPr lvl="2"/>
            <a:r>
              <a:rPr lang="en-US" dirty="0"/>
              <a:t>Barrington Area**</a:t>
            </a:r>
          </a:p>
          <a:p>
            <a:pPr lvl="2"/>
            <a:r>
              <a:rPr lang="en-US" dirty="0"/>
              <a:t>Buffalo Grove*</a:t>
            </a:r>
          </a:p>
          <a:p>
            <a:pPr lvl="2"/>
            <a:r>
              <a:rPr lang="en-US" dirty="0"/>
              <a:t>Hoffman Estates**</a:t>
            </a:r>
          </a:p>
          <a:p>
            <a:pPr lvl="2"/>
            <a:r>
              <a:rPr lang="en-US" dirty="0"/>
              <a:t>Palatine</a:t>
            </a:r>
          </a:p>
          <a:p>
            <a:pPr lvl="2"/>
            <a:r>
              <a:rPr lang="en-US" dirty="0"/>
              <a:t>Park Ridge**</a:t>
            </a:r>
          </a:p>
          <a:p>
            <a:pPr lvl="2"/>
            <a:r>
              <a:rPr lang="en-US" dirty="0"/>
              <a:t>Rolling Meadows*</a:t>
            </a:r>
          </a:p>
          <a:p>
            <a:pPr lvl="2"/>
            <a:r>
              <a:rPr lang="en-US" dirty="0"/>
              <a:t>Schaumburg**</a:t>
            </a:r>
          </a:p>
          <a:p>
            <a:pPr lvl="2"/>
            <a:r>
              <a:rPr lang="en-US" dirty="0"/>
              <a:t>Wheeling*</a:t>
            </a:r>
            <a:br>
              <a:rPr lang="en-US" dirty="0"/>
            </a:br>
            <a:br>
              <a:rPr lang="en-US" dirty="0"/>
            </a:br>
            <a:r>
              <a:rPr lang="en-US" sz="1800" dirty="0"/>
              <a:t>*   Signed Greenest Region Compact (GRC) </a:t>
            </a:r>
            <a:br>
              <a:rPr lang="en-US" sz="1800" dirty="0"/>
            </a:br>
            <a:r>
              <a:rPr lang="en-US" sz="1800" dirty="0"/>
              <a:t>** plus Solsmart</a:t>
            </a:r>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89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sz="quarter" idx="1"/>
          </p:nvPr>
        </p:nvSpPr>
        <p:spPr>
          <a:xfrm>
            <a:off x="228600" y="1752600"/>
            <a:ext cx="4956048" cy="4572000"/>
          </a:xfrm>
        </p:spPr>
        <p:txBody>
          <a:bodyPr>
            <a:normAutofit fontScale="85000" lnSpcReduction="20000"/>
          </a:bodyPr>
          <a:lstStyle/>
          <a:p>
            <a:r>
              <a:rPr lang="en-US" dirty="0"/>
              <a:t>Continue with our Group communications</a:t>
            </a:r>
          </a:p>
          <a:p>
            <a:pPr lvl="1"/>
            <a:r>
              <a:rPr lang="en-US" dirty="0">
                <a:solidFill>
                  <a:srgbClr val="FF0000"/>
                </a:solidFill>
              </a:rPr>
              <a:t>Expand reach</a:t>
            </a:r>
            <a:br>
              <a:rPr lang="en-US" dirty="0">
                <a:solidFill>
                  <a:srgbClr val="FF0000"/>
                </a:solidFill>
              </a:rPr>
            </a:br>
            <a:endParaRPr lang="en-US" dirty="0">
              <a:solidFill>
                <a:srgbClr val="FF0000"/>
              </a:solidFill>
            </a:endParaRPr>
          </a:p>
          <a:p>
            <a:r>
              <a:rPr lang="en-US" dirty="0"/>
              <a:t>Establish more robust external communication tactics</a:t>
            </a:r>
          </a:p>
          <a:p>
            <a:pPr lvl="1"/>
            <a:r>
              <a:rPr lang="en-US" dirty="0">
                <a:solidFill>
                  <a:srgbClr val="FF0000"/>
                </a:solidFill>
              </a:rPr>
              <a:t>Letters to Editor</a:t>
            </a:r>
          </a:p>
          <a:p>
            <a:pPr lvl="1"/>
            <a:r>
              <a:rPr lang="en-US" dirty="0">
                <a:solidFill>
                  <a:srgbClr val="FF0000"/>
                </a:solidFill>
              </a:rPr>
              <a:t>Success Stories (PR)</a:t>
            </a:r>
          </a:p>
          <a:p>
            <a:pPr lvl="1"/>
            <a:r>
              <a:rPr lang="en-US" dirty="0">
                <a:solidFill>
                  <a:srgbClr val="FF0000"/>
                </a:solidFill>
              </a:rPr>
              <a:t>Space in Town’s newsletters</a:t>
            </a:r>
          </a:p>
          <a:p>
            <a:pPr lvl="1"/>
            <a:r>
              <a:rPr lang="en-US" dirty="0">
                <a:solidFill>
                  <a:srgbClr val="FF0000"/>
                </a:solidFill>
              </a:rPr>
              <a:t>Effective use of social media platforms</a:t>
            </a:r>
            <a:br>
              <a:rPr lang="en-US" dirty="0"/>
            </a:br>
            <a:endParaRPr lang="en-US" dirty="0"/>
          </a:p>
          <a:p>
            <a:pPr>
              <a:buFont typeface="Wingdings" panose="05000000000000000000" pitchFamily="2" charset="2"/>
              <a:buChar char="Ø"/>
            </a:pPr>
            <a:r>
              <a:rPr lang="en-US" dirty="0"/>
              <a:t>Establish a Group Communication Network</a:t>
            </a:r>
          </a:p>
          <a:p>
            <a:pPr lvl="1"/>
            <a:r>
              <a:rPr lang="en-US" dirty="0">
                <a:solidFill>
                  <a:srgbClr val="FF0000"/>
                </a:solidFill>
              </a:rPr>
              <a:t>Schedule a Summit/Workshop</a:t>
            </a:r>
            <a:br>
              <a:rPr lang="en-US" dirty="0">
                <a:solidFill>
                  <a:srgbClr val="FF0000"/>
                </a:solidFill>
              </a:rPr>
            </a:br>
            <a:endParaRPr lang="en-US" dirty="0">
              <a:solidFill>
                <a:srgbClr val="FF0000"/>
              </a:solidFill>
            </a:endParaRPr>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4A99EF0-2BAF-41D0-9296-9604904C8DC9}"/>
              </a:ext>
            </a:extLst>
          </p:cNvPr>
          <p:cNvPicPr>
            <a:picLocks noChangeAspect="1"/>
          </p:cNvPicPr>
          <p:nvPr/>
        </p:nvPicPr>
        <p:blipFill>
          <a:blip r:embed="rId3"/>
          <a:stretch>
            <a:fillRect/>
          </a:stretch>
        </p:blipFill>
        <p:spPr>
          <a:xfrm>
            <a:off x="5181600" y="1143000"/>
            <a:ext cx="3813805" cy="4724400"/>
          </a:xfrm>
          <a:prstGeom prst="rect">
            <a:avLst/>
          </a:prstGeom>
        </p:spPr>
      </p:pic>
      <p:sp>
        <p:nvSpPr>
          <p:cNvPr id="7" name="TextBox 6">
            <a:extLst>
              <a:ext uri="{FF2B5EF4-FFF2-40B4-BE49-F238E27FC236}">
                <a16:creationId xmlns:a16="http://schemas.microsoft.com/office/drawing/2014/main" id="{A6FF3767-DE26-4F42-92AA-ECB13F99013A}"/>
              </a:ext>
            </a:extLst>
          </p:cNvPr>
          <p:cNvSpPr txBox="1"/>
          <p:nvPr/>
        </p:nvSpPr>
        <p:spPr>
          <a:xfrm>
            <a:off x="5538296" y="5862935"/>
            <a:ext cx="3300904" cy="461665"/>
          </a:xfrm>
          <a:prstGeom prst="rect">
            <a:avLst/>
          </a:prstGeom>
          <a:noFill/>
        </p:spPr>
        <p:txBody>
          <a:bodyPr wrap="none" rtlCol="0">
            <a:spAutoFit/>
          </a:bodyPr>
          <a:lstStyle/>
          <a:p>
            <a:r>
              <a:rPr lang="en-US" sz="2400" dirty="0">
                <a:solidFill>
                  <a:srgbClr val="FF0000"/>
                </a:solidFill>
              </a:rPr>
              <a:t>“It’s not too late to act”</a:t>
            </a:r>
          </a:p>
        </p:txBody>
      </p:sp>
    </p:spTree>
    <p:extLst>
      <p:ext uri="{BB962C8B-B14F-4D97-AF65-F5344CB8AC3E}">
        <p14:creationId xmlns:p14="http://schemas.microsoft.com/office/powerpoint/2010/main" val="267578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Education/Events</a:t>
            </a:r>
          </a:p>
        </p:txBody>
      </p:sp>
      <p:sp>
        <p:nvSpPr>
          <p:cNvPr id="3" name="Content Placeholder 2"/>
          <p:cNvSpPr>
            <a:spLocks noGrp="1"/>
          </p:cNvSpPr>
          <p:nvPr>
            <p:ph sz="quarter" idx="1"/>
          </p:nvPr>
        </p:nvSpPr>
        <p:spPr>
          <a:xfrm>
            <a:off x="301752" y="1752600"/>
            <a:ext cx="5184648" cy="4572000"/>
          </a:xfrm>
        </p:spPr>
        <p:txBody>
          <a:bodyPr>
            <a:normAutofit lnSpcReduction="10000"/>
          </a:bodyPr>
          <a:lstStyle/>
          <a:p>
            <a:r>
              <a:rPr lang="en-US" dirty="0"/>
              <a:t>Continue/Expand programs and events</a:t>
            </a:r>
          </a:p>
          <a:p>
            <a:pPr lvl="1"/>
            <a:r>
              <a:rPr lang="en-US" dirty="0">
                <a:solidFill>
                  <a:srgbClr val="FF0000"/>
                </a:solidFill>
              </a:rPr>
              <a:t>Share speakers</a:t>
            </a:r>
            <a:br>
              <a:rPr lang="en-US" dirty="0">
                <a:solidFill>
                  <a:srgbClr val="FF0000"/>
                </a:solidFill>
              </a:rPr>
            </a:br>
            <a:endParaRPr lang="en-US" dirty="0">
              <a:solidFill>
                <a:srgbClr val="FF0000"/>
              </a:solidFill>
            </a:endParaRPr>
          </a:p>
          <a:p>
            <a:r>
              <a:rPr lang="en-US" dirty="0"/>
              <a:t>More focus to this subject/from different angles</a:t>
            </a:r>
          </a:p>
          <a:p>
            <a:pPr lvl="1"/>
            <a:r>
              <a:rPr lang="en-US" dirty="0">
                <a:solidFill>
                  <a:srgbClr val="FF0000"/>
                </a:solidFill>
              </a:rPr>
              <a:t>Adjust perceptions</a:t>
            </a:r>
            <a:br>
              <a:rPr lang="en-US" dirty="0">
                <a:solidFill>
                  <a:srgbClr val="FF0000"/>
                </a:solidFill>
              </a:rPr>
            </a:br>
            <a:endParaRPr lang="en-US" dirty="0">
              <a:solidFill>
                <a:srgbClr val="FF0000"/>
              </a:solidFill>
            </a:endParaRPr>
          </a:p>
          <a:p>
            <a:r>
              <a:rPr lang="en-US" dirty="0"/>
              <a:t>Reach new audiences</a:t>
            </a:r>
          </a:p>
          <a:p>
            <a:pPr lvl="1"/>
            <a:r>
              <a:rPr lang="en-US" dirty="0">
                <a:solidFill>
                  <a:srgbClr val="FF0000"/>
                </a:solidFill>
              </a:rPr>
              <a:t>Research organizations outside of “Green” community</a:t>
            </a:r>
            <a:br>
              <a:rPr lang="en-US" dirty="0">
                <a:solidFill>
                  <a:srgbClr val="FF0000"/>
                </a:solidFill>
              </a:rPr>
            </a:br>
            <a:endParaRPr lang="en-US" dirty="0">
              <a:solidFill>
                <a:srgbClr val="FF0000"/>
              </a:solidFill>
            </a:endParaRPr>
          </a:p>
          <a:p>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uman element mo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71600"/>
            <a:ext cx="3658023" cy="535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30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Legislative/Political</a:t>
            </a:r>
          </a:p>
        </p:txBody>
      </p:sp>
      <p:sp>
        <p:nvSpPr>
          <p:cNvPr id="3" name="Content Placeholder 2"/>
          <p:cNvSpPr>
            <a:spLocks noGrp="1"/>
          </p:cNvSpPr>
          <p:nvPr>
            <p:ph sz="quarter" idx="1"/>
          </p:nvPr>
        </p:nvSpPr>
        <p:spPr>
          <a:xfrm>
            <a:off x="1173480" y="1828800"/>
            <a:ext cx="6979920" cy="4572000"/>
          </a:xfrm>
        </p:spPr>
        <p:txBody>
          <a:bodyPr>
            <a:normAutofit fontScale="92500" lnSpcReduction="10000"/>
          </a:bodyPr>
          <a:lstStyle/>
          <a:p>
            <a:r>
              <a:rPr lang="en-US" dirty="0"/>
              <a:t>Federal</a:t>
            </a:r>
          </a:p>
          <a:p>
            <a:pPr lvl="1"/>
            <a:r>
              <a:rPr lang="en-US" dirty="0">
                <a:solidFill>
                  <a:srgbClr val="FF0000"/>
                </a:solidFill>
              </a:rPr>
              <a:t>Hold new elected officials accountable</a:t>
            </a:r>
          </a:p>
          <a:p>
            <a:pPr lvl="1"/>
            <a:r>
              <a:rPr lang="en-US" dirty="0">
                <a:solidFill>
                  <a:srgbClr val="FF0000"/>
                </a:solidFill>
              </a:rPr>
              <a:t>Seek opportunities to interact</a:t>
            </a:r>
            <a:br>
              <a:rPr lang="en-US" dirty="0">
                <a:solidFill>
                  <a:srgbClr val="FF0000"/>
                </a:solidFill>
              </a:rPr>
            </a:br>
            <a:endParaRPr lang="en-US" dirty="0">
              <a:solidFill>
                <a:srgbClr val="FF0000"/>
              </a:solidFill>
            </a:endParaRPr>
          </a:p>
          <a:p>
            <a:r>
              <a:rPr lang="en-US" dirty="0"/>
              <a:t>State</a:t>
            </a:r>
          </a:p>
          <a:p>
            <a:pPr lvl="1"/>
            <a:r>
              <a:rPr lang="en-US" dirty="0">
                <a:solidFill>
                  <a:srgbClr val="FF0000"/>
                </a:solidFill>
              </a:rPr>
              <a:t>Follow IEC lead (FEJA 2.0)</a:t>
            </a:r>
          </a:p>
          <a:p>
            <a:pPr lvl="1"/>
            <a:r>
              <a:rPr lang="en-US" dirty="0">
                <a:solidFill>
                  <a:srgbClr val="FF0000"/>
                </a:solidFill>
              </a:rPr>
              <a:t>Support new legislation/Lobby</a:t>
            </a:r>
            <a:br>
              <a:rPr lang="en-US" dirty="0">
                <a:solidFill>
                  <a:srgbClr val="FF0000"/>
                </a:solidFill>
              </a:rPr>
            </a:br>
            <a:endParaRPr lang="en-US" dirty="0">
              <a:solidFill>
                <a:srgbClr val="FF0000"/>
              </a:solidFill>
            </a:endParaRPr>
          </a:p>
          <a:p>
            <a:pPr>
              <a:buFont typeface="Wingdings" panose="05000000000000000000" pitchFamily="2" charset="2"/>
              <a:buChar char="Ø"/>
            </a:pPr>
            <a:r>
              <a:rPr lang="en-US" dirty="0"/>
              <a:t>Local</a:t>
            </a:r>
          </a:p>
          <a:p>
            <a:pPr lvl="1"/>
            <a:r>
              <a:rPr lang="en-US" dirty="0">
                <a:solidFill>
                  <a:srgbClr val="FF0000"/>
                </a:solidFill>
              </a:rPr>
              <a:t>Municipal Elections </a:t>
            </a:r>
          </a:p>
          <a:p>
            <a:pPr lvl="1"/>
            <a:r>
              <a:rPr lang="en-US" dirty="0">
                <a:solidFill>
                  <a:srgbClr val="FF0000"/>
                </a:solidFill>
              </a:rPr>
              <a:t>Leverage GRC </a:t>
            </a:r>
          </a:p>
          <a:p>
            <a:pPr lvl="1"/>
            <a:r>
              <a:rPr lang="en-US" dirty="0">
                <a:solidFill>
                  <a:srgbClr val="FF0000"/>
                </a:solidFill>
              </a:rPr>
              <a:t>Hold Summit/Workshop on GRC</a:t>
            </a:r>
            <a:br>
              <a:rPr lang="en-US" dirty="0">
                <a:solidFill>
                  <a:srgbClr val="FF0000"/>
                </a:solidFill>
              </a:rPr>
            </a:br>
            <a:endParaRPr lang="en-US" dirty="0">
              <a:solidFill>
                <a:srgbClr val="FF0000"/>
              </a:solidFill>
            </a:endParaRPr>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6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Energy/Transportation</a:t>
            </a:r>
          </a:p>
        </p:txBody>
      </p:sp>
      <p:sp>
        <p:nvSpPr>
          <p:cNvPr id="3" name="Content Placeholder 2"/>
          <p:cNvSpPr>
            <a:spLocks noGrp="1"/>
          </p:cNvSpPr>
          <p:nvPr>
            <p:ph sz="quarter" idx="1"/>
          </p:nvPr>
        </p:nvSpPr>
        <p:spPr>
          <a:xfrm>
            <a:off x="1021080" y="1828800"/>
            <a:ext cx="7741920" cy="4572000"/>
          </a:xfrm>
        </p:spPr>
        <p:txBody>
          <a:bodyPr/>
          <a:lstStyle/>
          <a:p>
            <a:r>
              <a:rPr lang="en-US" dirty="0"/>
              <a:t>Leverage GRC</a:t>
            </a:r>
            <a:br>
              <a:rPr lang="en-US" dirty="0"/>
            </a:br>
            <a:endParaRPr lang="en-US" dirty="0"/>
          </a:p>
          <a:p>
            <a:r>
              <a:rPr lang="en-US" dirty="0"/>
              <a:t>Leverage Solsmart</a:t>
            </a:r>
            <a:br>
              <a:rPr lang="en-US" dirty="0"/>
            </a:br>
            <a:endParaRPr lang="en-US" dirty="0"/>
          </a:p>
          <a:p>
            <a:r>
              <a:rPr lang="en-US" dirty="0"/>
              <a:t>Offer Solarize Program (Solar Group Buy)</a:t>
            </a:r>
            <a:br>
              <a:rPr lang="en-US" dirty="0"/>
            </a:br>
            <a:endParaRPr lang="en-US" dirty="0"/>
          </a:p>
          <a:p>
            <a:r>
              <a:rPr lang="en-US" dirty="0"/>
              <a:t>Educate</a:t>
            </a:r>
            <a:br>
              <a:rPr lang="en-US" dirty="0"/>
            </a:br>
            <a:endParaRPr lang="en-US" dirty="0"/>
          </a:p>
          <a:p>
            <a:r>
              <a:rPr lang="en-US" dirty="0"/>
              <a:t>Campaigns related to Transportation</a:t>
            </a:r>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Groups Collaboration</a:t>
            </a:r>
          </a:p>
        </p:txBody>
      </p:sp>
      <p:sp>
        <p:nvSpPr>
          <p:cNvPr id="3" name="Content Placeholder 2"/>
          <p:cNvSpPr>
            <a:spLocks noGrp="1"/>
          </p:cNvSpPr>
          <p:nvPr>
            <p:ph sz="quarter" idx="1"/>
          </p:nvPr>
        </p:nvSpPr>
        <p:spPr>
          <a:xfrm>
            <a:off x="1405128" y="1905000"/>
            <a:ext cx="6824472" cy="4572000"/>
          </a:xfrm>
        </p:spPr>
        <p:txBody>
          <a:bodyPr/>
          <a:lstStyle/>
          <a:p>
            <a:r>
              <a:rPr lang="en-US" dirty="0"/>
              <a:t>Communication</a:t>
            </a:r>
            <a:br>
              <a:rPr lang="en-US" dirty="0"/>
            </a:br>
            <a:endParaRPr lang="en-US" dirty="0"/>
          </a:p>
          <a:p>
            <a:r>
              <a:rPr lang="en-US" dirty="0"/>
              <a:t>Events</a:t>
            </a:r>
            <a:br>
              <a:rPr lang="en-US" dirty="0"/>
            </a:br>
            <a:endParaRPr lang="en-US" dirty="0"/>
          </a:p>
          <a:p>
            <a:r>
              <a:rPr lang="en-US" dirty="0"/>
              <a:t>Best Practices</a:t>
            </a:r>
            <a:br>
              <a:rPr lang="en-US" dirty="0"/>
            </a:br>
            <a:endParaRPr lang="en-US" dirty="0"/>
          </a:p>
          <a:p>
            <a:r>
              <a:rPr lang="en-US" dirty="0"/>
              <a:t>Strategy</a:t>
            </a:r>
          </a:p>
          <a:p>
            <a:pPr lvl="1"/>
            <a:r>
              <a:rPr lang="en-US" dirty="0"/>
              <a:t>GRC</a:t>
            </a:r>
          </a:p>
          <a:p>
            <a:pPr lvl="1"/>
            <a:r>
              <a:rPr lang="en-US" dirty="0"/>
              <a:t>Solsmart</a:t>
            </a:r>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34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 Sustainable Development Goals (SDG)</a:t>
            </a:r>
          </a:p>
        </p:txBody>
      </p:sp>
      <p:sp>
        <p:nvSpPr>
          <p:cNvPr id="3" name="Content Placeholder 2"/>
          <p:cNvSpPr>
            <a:spLocks noGrp="1"/>
          </p:cNvSpPr>
          <p:nvPr>
            <p:ph sz="quarter" idx="1"/>
          </p:nvPr>
        </p:nvSpPr>
        <p:spPr>
          <a:xfrm>
            <a:off x="301752" y="1828800"/>
            <a:ext cx="8503920" cy="4572000"/>
          </a:xfrm>
        </p:spPr>
        <p:txBody>
          <a:bodyPr/>
          <a:lstStyle/>
          <a:p>
            <a:r>
              <a:rPr lang="en-US" dirty="0"/>
              <a:t>The UN has 17 Sustainable Development Goals</a:t>
            </a:r>
          </a:p>
          <a:p>
            <a:pPr lvl="1">
              <a:buClr>
                <a:srgbClr val="00B050"/>
              </a:buClr>
              <a:buFont typeface="Wingdings" panose="05000000000000000000" pitchFamily="2" charset="2"/>
              <a:buChar char="Ø"/>
            </a:pPr>
            <a:r>
              <a:rPr lang="en-US" dirty="0">
                <a:solidFill>
                  <a:srgbClr val="C00000"/>
                </a:solidFill>
              </a:rPr>
              <a:t>Universal Call to Action to end:</a:t>
            </a:r>
          </a:p>
          <a:p>
            <a:pPr lvl="2"/>
            <a:r>
              <a:rPr lang="en-US" dirty="0">
                <a:solidFill>
                  <a:srgbClr val="C00000"/>
                </a:solidFill>
              </a:rPr>
              <a:t>Poverty</a:t>
            </a:r>
          </a:p>
          <a:p>
            <a:pPr lvl="2"/>
            <a:r>
              <a:rPr lang="en-US" dirty="0">
                <a:solidFill>
                  <a:srgbClr val="C00000"/>
                </a:solidFill>
              </a:rPr>
              <a:t>Protect the planet</a:t>
            </a:r>
          </a:p>
          <a:p>
            <a:pPr lvl="2"/>
            <a:r>
              <a:rPr lang="en-US" dirty="0">
                <a:solidFill>
                  <a:srgbClr val="C00000"/>
                </a:solidFill>
              </a:rPr>
              <a:t>Ensure all people enjoy peace and prosperity</a:t>
            </a:r>
            <a:br>
              <a:rPr lang="en-US" dirty="0">
                <a:solidFill>
                  <a:srgbClr val="C00000"/>
                </a:solidFill>
              </a:rPr>
            </a:br>
            <a:r>
              <a:rPr lang="en-US" dirty="0">
                <a:solidFill>
                  <a:srgbClr val="C00000"/>
                </a:solidFill>
              </a:rPr>
              <a:t>		</a:t>
            </a:r>
          </a:p>
          <a:p>
            <a:r>
              <a:rPr lang="en-US" dirty="0"/>
              <a:t>Unique in that they call on </a:t>
            </a:r>
            <a:r>
              <a:rPr lang="en-US" u="sng" dirty="0">
                <a:solidFill>
                  <a:srgbClr val="FF0000"/>
                </a:solidFill>
              </a:rPr>
              <a:t>ALL</a:t>
            </a:r>
            <a:r>
              <a:rPr lang="en-US" dirty="0"/>
              <a:t> countries</a:t>
            </a:r>
          </a:p>
          <a:p>
            <a:r>
              <a:rPr lang="en-US" dirty="0"/>
              <a:t>#13 – Climate Change</a:t>
            </a:r>
          </a:p>
          <a:p>
            <a:r>
              <a:rPr lang="en-US" dirty="0"/>
              <a:t>IPCC report is framed in the context of the SDGs</a:t>
            </a:r>
          </a:p>
          <a:p>
            <a:endParaRPr lang="en-US" dirty="0">
              <a:solidFill>
                <a:srgbClr val="C00000"/>
              </a:solidFill>
            </a:endParaRPr>
          </a:p>
          <a:p>
            <a:pPr lvl="1"/>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7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sz="quarter" idx="1"/>
          </p:nvPr>
        </p:nvSpPr>
        <p:spPr>
          <a:xfrm>
            <a:off x="792480" y="1981200"/>
            <a:ext cx="7818120" cy="4572000"/>
          </a:xfrm>
        </p:spPr>
        <p:txBody>
          <a:bodyPr>
            <a:normAutofit fontScale="92500" lnSpcReduction="20000"/>
          </a:bodyPr>
          <a:lstStyle/>
          <a:p>
            <a:r>
              <a:rPr lang="en-US" dirty="0"/>
              <a:t>Communications Summit/Workshop – Lead?</a:t>
            </a:r>
            <a:br>
              <a:rPr lang="en-US" dirty="0"/>
            </a:br>
            <a:endParaRPr lang="en-US" dirty="0"/>
          </a:p>
          <a:p>
            <a:r>
              <a:rPr lang="en-US" dirty="0"/>
              <a:t>GRC Summit/Workshop – Lead?</a:t>
            </a:r>
          </a:p>
          <a:p>
            <a:pPr lvl="1"/>
            <a:r>
              <a:rPr lang="en-US" dirty="0">
                <a:solidFill>
                  <a:srgbClr val="FF0000"/>
                </a:solidFill>
              </a:rPr>
              <a:t>Palatine: - Get GRC approved</a:t>
            </a:r>
          </a:p>
          <a:p>
            <a:pPr lvl="1"/>
            <a:r>
              <a:rPr lang="en-US" dirty="0">
                <a:solidFill>
                  <a:srgbClr val="FF0000"/>
                </a:solidFill>
              </a:rPr>
              <a:t>Others: - Review GRC and refine appropriately</a:t>
            </a:r>
          </a:p>
          <a:p>
            <a:pPr lvl="1"/>
            <a:r>
              <a:rPr lang="en-US" dirty="0">
                <a:solidFill>
                  <a:srgbClr val="FF0000"/>
                </a:solidFill>
              </a:rPr>
              <a:t>Others w/ Solsmart: - Drive solar installation demand</a:t>
            </a:r>
          </a:p>
          <a:p>
            <a:pPr lvl="2"/>
            <a:r>
              <a:rPr lang="en-US" dirty="0"/>
              <a:t>ISEA Solar Ambassador Presentation</a:t>
            </a:r>
          </a:p>
          <a:p>
            <a:pPr lvl="2"/>
            <a:r>
              <a:rPr lang="en-US" dirty="0"/>
              <a:t>Develop a Solarize (Group Buy) program</a:t>
            </a:r>
          </a:p>
          <a:p>
            <a:pPr lvl="2"/>
            <a:endParaRPr lang="en-US" dirty="0"/>
          </a:p>
          <a:p>
            <a:r>
              <a:rPr lang="en-US" dirty="0"/>
              <a:t>What is your 2019 Plan?</a:t>
            </a:r>
            <a:br>
              <a:rPr lang="en-US" dirty="0"/>
            </a:br>
            <a:endParaRPr lang="en-US" dirty="0"/>
          </a:p>
          <a:p>
            <a:r>
              <a:rPr lang="en-US" dirty="0"/>
              <a:t>Interest in </a:t>
            </a:r>
            <a:r>
              <a:rPr lang="en-US" dirty="0">
                <a:solidFill>
                  <a:srgbClr val="FF0000"/>
                </a:solidFill>
              </a:rPr>
              <a:t>“The Human Element” </a:t>
            </a:r>
            <a:r>
              <a:rPr lang="en-US" dirty="0"/>
              <a:t>screening?</a:t>
            </a:r>
            <a:br>
              <a:rPr lang="en-US" dirty="0"/>
            </a:br>
            <a:endParaRPr lang="en-US" dirty="0"/>
          </a:p>
          <a:p>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10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4" name="Content Placeholder 3"/>
          <p:cNvSpPr>
            <a:spLocks noGrp="1"/>
          </p:cNvSpPr>
          <p:nvPr>
            <p:ph sz="quarter" idx="1"/>
          </p:nvPr>
        </p:nvSpPr>
        <p:spPr/>
        <p:txBody>
          <a:bodyPr/>
          <a:lstStyle/>
          <a:p>
            <a:pPr marL="0" indent="0" algn="ctr">
              <a:buNone/>
            </a:pPr>
            <a:endParaRPr lang="en-US" dirty="0"/>
          </a:p>
          <a:p>
            <a:pPr marL="0" indent="0" algn="ctr">
              <a:buNone/>
            </a:pPr>
            <a:r>
              <a:rPr lang="en-US" dirty="0"/>
              <a:t>Peter Gorr</a:t>
            </a:r>
          </a:p>
          <a:p>
            <a:pPr marL="0" indent="0" algn="ctr">
              <a:buNone/>
            </a:pPr>
            <a:r>
              <a:rPr lang="en-US" dirty="0">
                <a:hlinkClick r:id="rId2"/>
              </a:rPr>
              <a:t>pagorr@comcast.net</a:t>
            </a:r>
            <a:endParaRPr lang="en-US" dirty="0"/>
          </a:p>
          <a:p>
            <a:pPr marL="0" indent="0" algn="ctr">
              <a:buNone/>
            </a:pPr>
            <a:r>
              <a:rPr lang="en-US" dirty="0"/>
              <a:t>847-767-0993</a:t>
            </a:r>
          </a:p>
          <a:p>
            <a:pPr marL="0" indent="0" algn="ctr">
              <a:buNone/>
            </a:pPr>
            <a:endParaRPr lang="en-US" dirty="0"/>
          </a:p>
          <a:p>
            <a:pPr marL="0" indent="0" algn="ctr">
              <a:buNone/>
            </a:pPr>
            <a:r>
              <a:rPr lang="en-US" dirty="0"/>
              <a:t>Sierra Club</a:t>
            </a:r>
          </a:p>
          <a:p>
            <a:pPr marL="0" indent="0" algn="ctr">
              <a:buNone/>
            </a:pPr>
            <a:r>
              <a:rPr lang="en-US" dirty="0"/>
              <a:t>Illinois Solar Energy Association</a:t>
            </a:r>
          </a:p>
          <a:p>
            <a:pPr marL="0" indent="0" algn="ctr">
              <a:buNone/>
            </a:pPr>
            <a:r>
              <a:rPr lang="en-US" dirty="0"/>
              <a:t>Go Green Barrington</a:t>
            </a:r>
          </a:p>
          <a:p>
            <a:pPr marL="0" indent="0" algn="ctr">
              <a:buNone/>
            </a:pPr>
            <a:r>
              <a:rPr lang="en-US" dirty="0"/>
              <a:t>Deer Grove Natural Areas Volunteers</a:t>
            </a:r>
          </a:p>
        </p:txBody>
      </p:sp>
      <p:pic>
        <p:nvPicPr>
          <p:cNvPr id="3" name="Picture 2" descr="C:\Users\Pete Desktop\AppData\Local\Microsoft\Windows\INetCache\IE\0S8NQUV7\earth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45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IPCC?</a:t>
            </a:r>
          </a:p>
        </p:txBody>
      </p:sp>
      <p:sp>
        <p:nvSpPr>
          <p:cNvPr id="3" name="Content Placeholder 2"/>
          <p:cNvSpPr>
            <a:spLocks noGrp="1"/>
          </p:cNvSpPr>
          <p:nvPr>
            <p:ph sz="quarter" idx="1"/>
          </p:nvPr>
        </p:nvSpPr>
        <p:spPr>
          <a:xfrm>
            <a:off x="304800" y="2057400"/>
            <a:ext cx="8503920" cy="4572000"/>
          </a:xfrm>
        </p:spPr>
        <p:txBody>
          <a:bodyPr/>
          <a:lstStyle/>
          <a:p>
            <a:pPr marL="0" indent="0">
              <a:buNone/>
            </a:pPr>
            <a:r>
              <a:rPr lang="en-US" dirty="0"/>
              <a:t>The Intergovernmental Panel on Climate Change is an intergovernmental body of the United Nations, dedicated to providing the world with an objective, scientific view of climate change and its political and economic impacts. </a:t>
            </a:r>
          </a:p>
        </p:txBody>
      </p:sp>
      <p:pic>
        <p:nvPicPr>
          <p:cNvPr id="1026"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who is ip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who is ip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who is ip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6" name="Picture 8" descr="Image result for who is ipc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1407" y="4799012"/>
            <a:ext cx="3965575" cy="1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6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IPCC?</a:t>
            </a:r>
          </a:p>
        </p:txBody>
      </p:sp>
      <p:sp>
        <p:nvSpPr>
          <p:cNvPr id="3" name="Content Placeholder 2"/>
          <p:cNvSpPr>
            <a:spLocks noGrp="1"/>
          </p:cNvSpPr>
          <p:nvPr>
            <p:ph sz="quarter" idx="1"/>
          </p:nvPr>
        </p:nvSpPr>
        <p:spPr>
          <a:xfrm>
            <a:off x="304800" y="2057400"/>
            <a:ext cx="8503920" cy="4572000"/>
          </a:xfrm>
        </p:spPr>
        <p:txBody>
          <a:bodyPr/>
          <a:lstStyle/>
          <a:p>
            <a:r>
              <a:rPr lang="en-US" dirty="0"/>
              <a:t>They author the Climate Change Assessment Reports (5 so far)</a:t>
            </a:r>
          </a:p>
          <a:p>
            <a:r>
              <a:rPr lang="en-US" dirty="0"/>
              <a:t>These reports are used by all countries and form basis for the Paris Climate Accord</a:t>
            </a:r>
          </a:p>
          <a:p>
            <a:r>
              <a:rPr lang="en-US" dirty="0"/>
              <a:t>It represents over 30,000 scientific publications</a:t>
            </a:r>
          </a:p>
        </p:txBody>
      </p:sp>
      <p:pic>
        <p:nvPicPr>
          <p:cNvPr id="1026"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who is ip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who is ip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who is ip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6" name="Picture 8" descr="Image result for who is ipc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1407" y="4799012"/>
            <a:ext cx="3965575" cy="1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8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IPCC Special Report – Oct 2018</a:t>
            </a:r>
          </a:p>
        </p:txBody>
      </p:sp>
      <p:sp>
        <p:nvSpPr>
          <p:cNvPr id="3" name="Content Placeholder 2"/>
          <p:cNvSpPr>
            <a:spLocks noGrp="1"/>
          </p:cNvSpPr>
          <p:nvPr>
            <p:ph sz="quarter" idx="1"/>
          </p:nvPr>
        </p:nvSpPr>
        <p:spPr>
          <a:xfrm>
            <a:off x="301752" y="1752600"/>
            <a:ext cx="8503920" cy="4572000"/>
          </a:xfrm>
        </p:spPr>
        <p:txBody>
          <a:bodyPr/>
          <a:lstStyle/>
          <a:p>
            <a:pPr marL="0" indent="0" algn="ctr">
              <a:buNone/>
            </a:pPr>
            <a:r>
              <a:rPr lang="en-US" dirty="0"/>
              <a:t>Report Main Themes</a:t>
            </a:r>
            <a:br>
              <a:rPr lang="en-US" dirty="0"/>
            </a:br>
            <a:endParaRPr lang="en-US" dirty="0"/>
          </a:p>
          <a:p>
            <a:r>
              <a:rPr lang="en-US" dirty="0"/>
              <a:t>What would be required to limit warming to 1.5° C</a:t>
            </a:r>
            <a:br>
              <a:rPr lang="en-US" dirty="0"/>
            </a:br>
            <a:endParaRPr lang="en-US" dirty="0"/>
          </a:p>
          <a:p>
            <a:r>
              <a:rPr lang="en-US" dirty="0"/>
              <a:t>The impacts of 1.5° C of warming, compared to 2° C and higher</a:t>
            </a:r>
            <a:br>
              <a:rPr lang="en-US" dirty="0"/>
            </a:br>
            <a:endParaRPr lang="en-US" dirty="0"/>
          </a:p>
          <a:p>
            <a:r>
              <a:rPr lang="en-US" dirty="0"/>
              <a:t>Strengthening the global response to climate change, mitigation and adaptation options</a:t>
            </a:r>
            <a:br>
              <a:rPr lang="en-US" dirty="0"/>
            </a:br>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3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sz="quarter" idx="1"/>
          </p:nvPr>
        </p:nvSpPr>
        <p:spPr>
          <a:xfrm>
            <a:off x="301752" y="1908048"/>
            <a:ext cx="8503920" cy="5178552"/>
          </a:xfrm>
        </p:spPr>
        <p:txBody>
          <a:bodyPr>
            <a:normAutofit fontScale="92500" lnSpcReduction="20000"/>
          </a:bodyPr>
          <a:lstStyle/>
          <a:p>
            <a:r>
              <a:rPr lang="en-US" dirty="0"/>
              <a:t>At present rates, we are likely to reach +1.5° C between 2030 and 2052 (we are at +1° C already)</a:t>
            </a:r>
            <a:br>
              <a:rPr lang="en-US" dirty="0"/>
            </a:br>
            <a:endParaRPr lang="en-US" dirty="0"/>
          </a:p>
          <a:p>
            <a:r>
              <a:rPr lang="en-US" dirty="0"/>
              <a:t>2° C impacts worse than 1.5° C in various ways across most natural and human systems</a:t>
            </a:r>
          </a:p>
          <a:p>
            <a:pPr lvl="1">
              <a:buClr>
                <a:srgbClr val="00B050"/>
              </a:buClr>
              <a:buFont typeface="Wingdings" panose="05000000000000000000" pitchFamily="2" charset="2"/>
              <a:buChar char="§"/>
            </a:pPr>
            <a:r>
              <a:rPr lang="en-US" dirty="0">
                <a:solidFill>
                  <a:srgbClr val="FF0000"/>
                </a:solidFill>
              </a:rPr>
              <a:t>Mean temperature of land and ocean regions</a:t>
            </a:r>
          </a:p>
          <a:p>
            <a:pPr lvl="2">
              <a:buClr>
                <a:srgbClr val="00B050"/>
              </a:buClr>
              <a:buFont typeface="Wingdings" panose="05000000000000000000" pitchFamily="2" charset="2"/>
              <a:buChar char="Ø"/>
            </a:pPr>
            <a:r>
              <a:rPr lang="en-US" dirty="0"/>
              <a:t>High latitudes: 4.5° C @ 1.5° C vs 6° C @ 2° C</a:t>
            </a:r>
            <a:br>
              <a:rPr lang="en-US" dirty="0"/>
            </a:br>
            <a:endParaRPr lang="en-US" dirty="0"/>
          </a:p>
          <a:p>
            <a:pPr lvl="1">
              <a:buClr>
                <a:srgbClr val="00B050"/>
              </a:buClr>
              <a:buFont typeface="Wingdings" panose="05000000000000000000" pitchFamily="2" charset="2"/>
              <a:buChar char="§"/>
            </a:pPr>
            <a:r>
              <a:rPr lang="en-US" dirty="0">
                <a:solidFill>
                  <a:srgbClr val="FF0000"/>
                </a:solidFill>
              </a:rPr>
              <a:t>Hot extremes (# of hot days)</a:t>
            </a:r>
            <a:br>
              <a:rPr lang="en-US" dirty="0">
                <a:solidFill>
                  <a:srgbClr val="FF0000"/>
                </a:solidFill>
              </a:rPr>
            </a:br>
            <a:endParaRPr lang="en-US" dirty="0">
              <a:solidFill>
                <a:srgbClr val="FF0000"/>
              </a:solidFill>
            </a:endParaRPr>
          </a:p>
          <a:p>
            <a:pPr lvl="1">
              <a:buClr>
                <a:srgbClr val="00B050"/>
              </a:buClr>
              <a:buFont typeface="Wingdings" panose="05000000000000000000" pitchFamily="2" charset="2"/>
              <a:buChar char="§"/>
            </a:pPr>
            <a:r>
              <a:rPr lang="en-US" dirty="0">
                <a:solidFill>
                  <a:srgbClr val="FF0000"/>
                </a:solidFill>
              </a:rPr>
              <a:t>Heavy precipitation (more frequent &amp; more severe cyclones)</a:t>
            </a:r>
            <a:br>
              <a:rPr lang="en-US" dirty="0">
                <a:solidFill>
                  <a:srgbClr val="FF0000"/>
                </a:solidFill>
              </a:rPr>
            </a:br>
            <a:endParaRPr lang="en-US" dirty="0">
              <a:solidFill>
                <a:srgbClr val="FF0000"/>
              </a:solidFill>
            </a:endParaRPr>
          </a:p>
          <a:p>
            <a:pPr lvl="1">
              <a:buClr>
                <a:srgbClr val="00B050"/>
              </a:buClr>
              <a:buFont typeface="Wingdings" panose="05000000000000000000" pitchFamily="2" charset="2"/>
              <a:buChar char="§"/>
            </a:pPr>
            <a:r>
              <a:rPr lang="en-US" dirty="0">
                <a:solidFill>
                  <a:srgbClr val="FF0000"/>
                </a:solidFill>
              </a:rPr>
              <a:t>Probability of drought (more frequent &amp; longer)</a:t>
            </a:r>
            <a:br>
              <a:rPr lang="en-US" dirty="0">
                <a:solidFill>
                  <a:srgbClr val="FF0000"/>
                </a:solidFill>
              </a:rPr>
            </a:br>
            <a:br>
              <a:rPr lang="en-US" dirty="0">
                <a:solidFill>
                  <a:srgbClr val="FF0000"/>
                </a:solidFill>
              </a:rPr>
            </a:br>
            <a:br>
              <a:rPr lang="en-US" dirty="0">
                <a:solidFill>
                  <a:srgbClr val="FF0000"/>
                </a:solidFill>
              </a:rPr>
            </a:br>
            <a:br>
              <a:rPr lang="en-US" dirty="0"/>
            </a:br>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2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sz="quarter" idx="1"/>
          </p:nvPr>
        </p:nvSpPr>
        <p:spPr>
          <a:xfrm>
            <a:off x="301752" y="1755648"/>
            <a:ext cx="8503920" cy="5178552"/>
          </a:xfrm>
        </p:spPr>
        <p:txBody>
          <a:bodyPr>
            <a:normAutofit fontScale="92500" lnSpcReduction="20000"/>
          </a:bodyPr>
          <a:lstStyle/>
          <a:p>
            <a:r>
              <a:rPr lang="en-US" dirty="0"/>
              <a:t>2° C impacts worse than 1.5° C in various ways across most natural and human systems</a:t>
            </a:r>
          </a:p>
          <a:p>
            <a:pPr lvl="1">
              <a:buClr>
                <a:srgbClr val="00B050"/>
              </a:buClr>
              <a:buFont typeface="Wingdings" panose="05000000000000000000" pitchFamily="2" charset="2"/>
              <a:buChar char="§"/>
            </a:pPr>
            <a:r>
              <a:rPr lang="en-US" dirty="0">
                <a:solidFill>
                  <a:srgbClr val="FF0000"/>
                </a:solidFill>
              </a:rPr>
              <a:t>Ocean level rise .1 metre more at 2</a:t>
            </a:r>
            <a:r>
              <a:rPr lang="en-US" dirty="0"/>
              <a:t>° C</a:t>
            </a:r>
          </a:p>
          <a:p>
            <a:pPr lvl="2"/>
            <a:r>
              <a:rPr lang="en-US" dirty="0"/>
              <a:t> 10 million people additionally at more risk</a:t>
            </a:r>
          </a:p>
          <a:p>
            <a:pPr lvl="2"/>
            <a:r>
              <a:rPr lang="en-US" dirty="0"/>
              <a:t>Faster sea level rise provides less opportunities for adaptation</a:t>
            </a:r>
          </a:p>
          <a:p>
            <a:pPr lvl="2"/>
            <a:r>
              <a:rPr lang="en-US" dirty="0"/>
              <a:t>Somewhat unsure the level of marine ice sheet instability between 1.5° C vs 2° C (Greenland &amp; Antarctica)</a:t>
            </a:r>
          </a:p>
          <a:p>
            <a:pPr lvl="1">
              <a:buClr>
                <a:srgbClr val="00B050"/>
              </a:buClr>
              <a:buFont typeface="Wingdings" panose="05000000000000000000" pitchFamily="2" charset="2"/>
              <a:buChar char="§"/>
            </a:pPr>
            <a:r>
              <a:rPr lang="en-US" dirty="0">
                <a:solidFill>
                  <a:srgbClr val="FF0000"/>
                </a:solidFill>
              </a:rPr>
              <a:t>Specie loss</a:t>
            </a:r>
          </a:p>
          <a:p>
            <a:pPr lvl="2"/>
            <a:r>
              <a:rPr lang="en-US" dirty="0"/>
              <a:t>16% vs 6% insects</a:t>
            </a:r>
          </a:p>
          <a:p>
            <a:pPr lvl="2"/>
            <a:r>
              <a:rPr lang="en-US" dirty="0"/>
              <a:t>16% vs 8% plants</a:t>
            </a:r>
          </a:p>
          <a:p>
            <a:pPr lvl="2"/>
            <a:r>
              <a:rPr lang="en-US" dirty="0"/>
              <a:t>8% vs 4% vertebrates</a:t>
            </a:r>
          </a:p>
          <a:p>
            <a:pPr lvl="1">
              <a:buClr>
                <a:srgbClr val="00B050"/>
              </a:buClr>
              <a:buFont typeface="Wingdings" panose="05000000000000000000" pitchFamily="2" charset="2"/>
              <a:buChar char="§"/>
            </a:pPr>
            <a:r>
              <a:rPr lang="en-US" dirty="0">
                <a:solidFill>
                  <a:srgbClr val="FF0000"/>
                </a:solidFill>
              </a:rPr>
              <a:t>Land transformation from one ecosystem type to another</a:t>
            </a:r>
          </a:p>
          <a:p>
            <a:pPr lvl="2"/>
            <a:r>
              <a:rPr lang="en-US" dirty="0"/>
              <a:t>@1° C – 4%</a:t>
            </a:r>
          </a:p>
          <a:p>
            <a:pPr lvl="2"/>
            <a:r>
              <a:rPr lang="en-US" dirty="0"/>
              <a:t>@1.5° C – 7%</a:t>
            </a:r>
          </a:p>
          <a:p>
            <a:pPr lvl="2"/>
            <a:r>
              <a:rPr lang="en-US" dirty="0"/>
              <a:t>@2° C – 13% </a:t>
            </a:r>
            <a:br>
              <a:rPr lang="en-US" dirty="0"/>
            </a:br>
            <a:br>
              <a:rPr lang="en-US" dirty="0">
                <a:solidFill>
                  <a:srgbClr val="FF0000"/>
                </a:solidFill>
              </a:rPr>
            </a:br>
            <a:br>
              <a:rPr lang="en-US" dirty="0"/>
            </a:br>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8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sz="quarter" idx="1"/>
          </p:nvPr>
        </p:nvSpPr>
        <p:spPr>
          <a:xfrm>
            <a:off x="301752" y="1679448"/>
            <a:ext cx="8503920" cy="5178552"/>
          </a:xfrm>
        </p:spPr>
        <p:txBody>
          <a:bodyPr>
            <a:normAutofit/>
          </a:bodyPr>
          <a:lstStyle/>
          <a:p>
            <a:r>
              <a:rPr lang="en-US" dirty="0"/>
              <a:t>2° C impacts worse than 1.5° C in various ways across most natural and human systems</a:t>
            </a:r>
          </a:p>
          <a:p>
            <a:pPr lvl="1"/>
            <a:r>
              <a:rPr lang="en-US" dirty="0">
                <a:solidFill>
                  <a:srgbClr val="FF0000"/>
                </a:solidFill>
              </a:rPr>
              <a:t>High Latitude Tundra/Permafrost loss</a:t>
            </a:r>
          </a:p>
          <a:p>
            <a:pPr lvl="2"/>
            <a:r>
              <a:rPr lang="en-US" dirty="0"/>
              <a:t>1.5 – 2.5 million km</a:t>
            </a:r>
            <a:r>
              <a:rPr lang="en-US" baseline="30000" dirty="0"/>
              <a:t>2</a:t>
            </a:r>
            <a:r>
              <a:rPr lang="en-US" dirty="0"/>
              <a:t> more</a:t>
            </a:r>
          </a:p>
          <a:p>
            <a:pPr lvl="1"/>
            <a:r>
              <a:rPr lang="en-US" dirty="0">
                <a:solidFill>
                  <a:srgbClr val="FF0000"/>
                </a:solidFill>
              </a:rPr>
              <a:t>Ocean Temperature</a:t>
            </a:r>
          </a:p>
          <a:p>
            <a:pPr lvl="2"/>
            <a:r>
              <a:rPr lang="en-US" dirty="0"/>
              <a:t>Sea ice free arctic once per decade vs once per century</a:t>
            </a:r>
          </a:p>
          <a:p>
            <a:pPr lvl="2"/>
            <a:r>
              <a:rPr lang="en-US" dirty="0"/>
              <a:t>Coral reef decline &gt;99% vs 70-90%</a:t>
            </a:r>
          </a:p>
          <a:p>
            <a:pPr lvl="2"/>
            <a:r>
              <a:rPr lang="en-US" dirty="0"/>
              <a:t>Greater ocean acidification</a:t>
            </a:r>
          </a:p>
          <a:p>
            <a:pPr lvl="2"/>
            <a:r>
              <a:rPr lang="en-US" dirty="0"/>
              <a:t>Decrease in annual fish catch 3 million tonnes vs 1.5 million tonnes</a:t>
            </a:r>
            <a:br>
              <a:rPr lang="en-US" dirty="0"/>
            </a:br>
            <a:br>
              <a:rPr lang="en-US" dirty="0">
                <a:solidFill>
                  <a:srgbClr val="FF0000"/>
                </a:solidFill>
              </a:rPr>
            </a:br>
            <a:br>
              <a:rPr lang="en-US" dirty="0"/>
            </a:br>
            <a:endParaRPr lang="en-US" dirty="0"/>
          </a:p>
        </p:txBody>
      </p:sp>
      <p:pic>
        <p:nvPicPr>
          <p:cNvPr id="4" name="Picture 2" descr="C:\Users\Pete Desktop\AppData\Local\Microsoft\Windows\INetCache\IE\0S8NQUV7\earth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56" y="1022410"/>
            <a:ext cx="618478" cy="6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192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1263</TotalTime>
  <Words>708</Words>
  <Application>Microsoft Office PowerPoint</Application>
  <PresentationFormat>On-screen Show (4:3)</PresentationFormat>
  <Paragraphs>222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Georgia</vt:lpstr>
      <vt:lpstr>Wingdings</vt:lpstr>
      <vt:lpstr>Wingdings 2</vt:lpstr>
      <vt:lpstr>Civic</vt:lpstr>
      <vt:lpstr>PowerPoint Presentation</vt:lpstr>
      <vt:lpstr>Agenda</vt:lpstr>
      <vt:lpstr>UN Sustainable Development Goals (SDG)</vt:lpstr>
      <vt:lpstr>Who is the IPCC?</vt:lpstr>
      <vt:lpstr>Who is the IPCC?</vt:lpstr>
      <vt:lpstr>IPCC Special Report – Oct 2018</vt:lpstr>
      <vt:lpstr>Key Concepts</vt:lpstr>
      <vt:lpstr>Key Concepts</vt:lpstr>
      <vt:lpstr>Key Concepts</vt:lpstr>
      <vt:lpstr>Key Concepts</vt:lpstr>
      <vt:lpstr>Key Concepts</vt:lpstr>
      <vt:lpstr>Key Concepts</vt:lpstr>
      <vt:lpstr>Adaptation</vt:lpstr>
      <vt:lpstr>Adaptation</vt:lpstr>
      <vt:lpstr>Mitigation Goals &amp; Strategies</vt:lpstr>
      <vt:lpstr>Mitigation Goals &amp; Strategies</vt:lpstr>
      <vt:lpstr>Mitigation Goals &amp; Strategies</vt:lpstr>
      <vt:lpstr>The Challenge for People’s Hearts and Heads</vt:lpstr>
      <vt:lpstr>PowerPoint Presentation</vt:lpstr>
      <vt:lpstr>Is it an issue of perception?</vt:lpstr>
      <vt:lpstr>Where are we?</vt:lpstr>
      <vt:lpstr>PowerPoint Presentation</vt:lpstr>
      <vt:lpstr>If We Adopt IPCC Goal as Our Goal</vt:lpstr>
      <vt:lpstr>How do we move the needle?</vt:lpstr>
      <vt:lpstr>Communications</vt:lpstr>
      <vt:lpstr>Education/Events</vt:lpstr>
      <vt:lpstr>Legislative/Political</vt:lpstr>
      <vt:lpstr>Clean Energy/Transportation</vt:lpstr>
      <vt:lpstr>Green Groups Collaboration</vt:lpstr>
      <vt:lpstr>Next Steps?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Desktop</dc:creator>
  <cp:lastModifiedBy>Peter Gorr</cp:lastModifiedBy>
  <cp:revision>69</cp:revision>
  <dcterms:created xsi:type="dcterms:W3CDTF">2018-11-15T22:04:22Z</dcterms:created>
  <dcterms:modified xsi:type="dcterms:W3CDTF">2018-11-27T16:37:40Z</dcterms:modified>
</cp:coreProperties>
</file>