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2" r:id="rId2"/>
    <p:sldId id="345" r:id="rId3"/>
    <p:sldId id="833" r:id="rId4"/>
    <p:sldId id="837" r:id="rId5"/>
    <p:sldId id="344" r:id="rId6"/>
    <p:sldId id="846" r:id="rId7"/>
    <p:sldId id="752" r:id="rId8"/>
    <p:sldId id="821" r:id="rId9"/>
    <p:sldId id="847" r:id="rId10"/>
    <p:sldId id="834" r:id="rId11"/>
    <p:sldId id="826" r:id="rId12"/>
    <p:sldId id="845" r:id="rId13"/>
    <p:sldId id="838" r:id="rId14"/>
    <p:sldId id="827" r:id="rId15"/>
    <p:sldId id="835" r:id="rId16"/>
    <p:sldId id="836" r:id="rId17"/>
    <p:sldId id="842" r:id="rId18"/>
    <p:sldId id="844" r:id="rId19"/>
    <p:sldId id="843" r:id="rId20"/>
    <p:sldId id="841" r:id="rId21"/>
    <p:sldId id="815" r:id="rId22"/>
    <p:sldId id="596" r:id="rId23"/>
    <p:sldId id="819" r:id="rId24"/>
    <p:sldId id="830" r:id="rId25"/>
    <p:sldId id="829" r:id="rId26"/>
    <p:sldId id="733" r:id="rId27"/>
    <p:sldId id="816" r:id="rId28"/>
    <p:sldId id="817" r:id="rId29"/>
    <p:sldId id="839" r:id="rId30"/>
    <p:sldId id="824" r:id="rId31"/>
    <p:sldId id="848" r:id="rId32"/>
    <p:sldId id="828" r:id="rId33"/>
    <p:sldId id="849"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104"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wa-netcifs01\WMT_USER\avl8078\1.1ab%20Macroeconomics\8-NWSOFA\1-2018\9%20-%20September\Copy%20of%20Payems%20-%20August%202018.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fwa-netcifs01\WMT_USER\avl8078\1.1ab%20Macroeconomics\8-NWSOFA\1-2018\11-Nov\Copy%20of%20PAYEM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wa-netcifs01\WMT_USER\avl8078\1.1ab%20Macroeconomics\8-NWSOFA\1-2018\11-Nov\Copy%20of%20PAYEM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wa-netcifs01\WMT_USER\avl8078\1.1ab%20Macroeconomics\Manufacturing\Manufacturing%20Employment%20-%20v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wa-netcifs01\WMT_USER\avl8078\1.1ab%20Macroeconomics\CBO\1a-BEO%202018\Copy%20of%20CBO%20-%20April%202018%20Baseline%20with%20DD%20Graphs%20-%20v2.xlsx" TargetMode="External"/><Relationship Id="rId2" Type="http://schemas.microsoft.com/office/2011/relationships/chartStyle" Target="style2.xml"/><Relationship Id="rId3" Type="http://schemas.microsoft.com/office/2011/relationships/chartColorStyle" Target="colors2.xml"/></Relationships>
</file>

<file path=ppt/charts/_rels/chart6.xml.rels><?xml version="1.0" encoding="UTF-8" standalone="yes"?>
<Relationships xmlns="http://schemas.openxmlformats.org/package/2006/relationships"><Relationship Id="rId1" Type="http://schemas.openxmlformats.org/officeDocument/2006/relationships/oleObject" Target="https://www2.census.gov/programs-surveys/demo/tables/health-insurance/time-series/acs/hic04_acs.xls" TargetMode="External"/><Relationship Id="rId2" Type="http://schemas.microsoft.com/office/2011/relationships/chartStyle" Target="style3.xml"/><Relationship Id="rId3" Type="http://schemas.microsoft.com/office/2011/relationships/chartColorStyle" Target="colors3.xml"/></Relationships>
</file>

<file path=ppt/charts/_rels/chart7.xml.rels><?xml version="1.0" encoding="UTF-8" standalone="yes"?>
<Relationships xmlns="http://schemas.openxmlformats.org/package/2006/relationships"><Relationship Id="rId1" Type="http://schemas.openxmlformats.org/officeDocument/2006/relationships/oleObject" Target="file:///C:\Users\Dadoney\Documents\Economics\Income%20inequality\Fed\scf2016_tables_internal_real_historical%20(1).xlsx" TargetMode="External"/><Relationship Id="rId2" Type="http://schemas.microsoft.com/office/2011/relationships/chartStyle" Target="style4.xml"/><Relationship Id="rId3"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Pt>
            <c:idx val="3"/>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2-6164-4882-A79F-7CEFA7567B5B}"/>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6164-4882-A79F-7CEFA7567B5B}"/>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Graph'!$F$15:$F$19</c:f>
              <c:numCache>
                <c:formatCode>General</c:formatCode>
                <c:ptCount val="5"/>
                <c:pt idx="0">
                  <c:v>2014.0</c:v>
                </c:pt>
                <c:pt idx="1">
                  <c:v>2015.0</c:v>
                </c:pt>
                <c:pt idx="2">
                  <c:v>2016.0</c:v>
                </c:pt>
                <c:pt idx="3">
                  <c:v>2017.0</c:v>
                </c:pt>
                <c:pt idx="4">
                  <c:v>2018.0</c:v>
                </c:pt>
              </c:numCache>
            </c:numRef>
          </c:cat>
          <c:val>
            <c:numRef>
              <c:f>'FRED Graph'!$G$15:$G$19</c:f>
              <c:numCache>
                <c:formatCode>0</c:formatCode>
                <c:ptCount val="5"/>
                <c:pt idx="0">
                  <c:v>250.4166666666666</c:v>
                </c:pt>
                <c:pt idx="1">
                  <c:v>226.0</c:v>
                </c:pt>
                <c:pt idx="2">
                  <c:v>195.3333333333334</c:v>
                </c:pt>
                <c:pt idx="3">
                  <c:v>182.3333333333334</c:v>
                </c:pt>
                <c:pt idx="4">
                  <c:v>213.0</c:v>
                </c:pt>
              </c:numCache>
            </c:numRef>
          </c:val>
          <c:extLst xmlns:c16r2="http://schemas.microsoft.com/office/drawing/2015/06/chart">
            <c:ext xmlns:c16="http://schemas.microsoft.com/office/drawing/2014/chart" uri="{C3380CC4-5D6E-409C-BE32-E72D297353CC}">
              <c16:uniqueId val="{00000000-6164-4882-A79F-7CEFA7567B5B}"/>
            </c:ext>
          </c:extLst>
        </c:ser>
        <c:dLbls>
          <c:showLegendKey val="0"/>
          <c:showVal val="0"/>
          <c:showCatName val="0"/>
          <c:showSerName val="0"/>
          <c:showPercent val="0"/>
          <c:showBubbleSize val="0"/>
        </c:dLbls>
        <c:gapWidth val="219"/>
        <c:overlap val="-27"/>
        <c:axId val="2109334184"/>
        <c:axId val="2109411512"/>
      </c:barChart>
      <c:catAx>
        <c:axId val="210933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109411512"/>
        <c:crosses val="autoZero"/>
        <c:auto val="1"/>
        <c:lblAlgn val="ctr"/>
        <c:lblOffset val="100"/>
        <c:noMultiLvlLbl val="0"/>
      </c:catAx>
      <c:valAx>
        <c:axId val="2109411512"/>
        <c:scaling>
          <c:orientation val="minMax"/>
        </c:scaling>
        <c:delete val="1"/>
        <c:axPos val="l"/>
        <c:numFmt formatCode="0" sourceLinked="1"/>
        <c:majorTickMark val="none"/>
        <c:minorTickMark val="none"/>
        <c:tickLblPos val="nextTo"/>
        <c:crossAx val="2109334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b="1" dirty="0">
                <a:solidFill>
                  <a:schemeClr val="tx1"/>
                </a:solidFill>
              </a:rPr>
              <a:t>Total Job Creation (000’s)</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3-DE32-489E-BADC-3F6FCBC04FCE}"/>
              </c:ext>
            </c:extLst>
          </c:dPt>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DE32-489E-BADC-3F6FCBC04FCE}"/>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'FRED Graph'!$G$28:$H$28</c:f>
              <c:strCache>
                <c:ptCount val="2"/>
                <c:pt idx="0">
                  <c:v>Obama</c:v>
                </c:pt>
                <c:pt idx="1">
                  <c:v>Trump</c:v>
                </c:pt>
              </c:strCache>
            </c:strRef>
          </c:cat>
          <c:val>
            <c:numRef>
              <c:f>'FRED Graph'!$G$29:$H$29</c:f>
              <c:numCache>
                <c:formatCode>_(* #,##0_);_(* \(#,##0\);_(* "-"??_);_(@_)</c:formatCode>
                <c:ptCount val="2"/>
                <c:pt idx="0">
                  <c:v>4477.0</c:v>
                </c:pt>
                <c:pt idx="1">
                  <c:v>4054.0</c:v>
                </c:pt>
              </c:numCache>
            </c:numRef>
          </c:val>
          <c:extLst xmlns:c16r2="http://schemas.microsoft.com/office/drawing/2015/06/chart">
            <c:ext xmlns:c16="http://schemas.microsoft.com/office/drawing/2014/chart" uri="{C3380CC4-5D6E-409C-BE32-E72D297353CC}">
              <c16:uniqueId val="{00000002-DE32-489E-BADC-3F6FCBC04FCE}"/>
            </c:ext>
          </c:extLst>
        </c:ser>
        <c:dLbls>
          <c:showLegendKey val="0"/>
          <c:showVal val="0"/>
          <c:showCatName val="0"/>
          <c:showSerName val="0"/>
          <c:showPercent val="0"/>
          <c:showBubbleSize val="0"/>
        </c:dLbls>
        <c:gapWidth val="219"/>
        <c:overlap val="-27"/>
        <c:axId val="2109482504"/>
        <c:axId val="2109485880"/>
      </c:barChart>
      <c:catAx>
        <c:axId val="210948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109485880"/>
        <c:crosses val="autoZero"/>
        <c:auto val="1"/>
        <c:lblAlgn val="ctr"/>
        <c:lblOffset val="100"/>
        <c:noMultiLvlLbl val="0"/>
      </c:catAx>
      <c:valAx>
        <c:axId val="2109485880"/>
        <c:scaling>
          <c:orientation val="minMax"/>
          <c:min val="0.0"/>
        </c:scaling>
        <c:delete val="1"/>
        <c:axPos val="l"/>
        <c:numFmt formatCode="_(* #,##0_);_(* \(#,##0\);_(* &quot;-&quot;??_);_(@_)" sourceLinked="1"/>
        <c:majorTickMark val="out"/>
        <c:minorTickMark val="none"/>
        <c:tickLblPos val="nextTo"/>
        <c:crossAx val="2109482504"/>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b="1" dirty="0">
                <a:solidFill>
                  <a:schemeClr val="tx1"/>
                </a:solidFill>
              </a:rPr>
              <a:t>Average Monthly Job Creation (000's)</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3-ADCF-421C-A205-08B707A2BB59}"/>
              </c:ext>
            </c:extLst>
          </c:dPt>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ADCF-421C-A205-08B707A2BB59}"/>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'FRED Graph'!$G$31:$H$31</c:f>
              <c:strCache>
                <c:ptCount val="2"/>
                <c:pt idx="0">
                  <c:v>Obama</c:v>
                </c:pt>
                <c:pt idx="1">
                  <c:v>Trump</c:v>
                </c:pt>
              </c:strCache>
            </c:strRef>
          </c:cat>
          <c:val>
            <c:numRef>
              <c:f>'FRED Graph'!$G$32:$H$32</c:f>
              <c:numCache>
                <c:formatCode>_(* #,##0_);_(* \(#,##0\);_(* "-"??_);_(@_)</c:formatCode>
                <c:ptCount val="2"/>
                <c:pt idx="0">
                  <c:v>213.1904761904762</c:v>
                </c:pt>
                <c:pt idx="1">
                  <c:v>193.0476190476191</c:v>
                </c:pt>
              </c:numCache>
            </c:numRef>
          </c:val>
          <c:extLst xmlns:c16r2="http://schemas.microsoft.com/office/drawing/2015/06/chart">
            <c:ext xmlns:c16="http://schemas.microsoft.com/office/drawing/2014/chart" uri="{C3380CC4-5D6E-409C-BE32-E72D297353CC}">
              <c16:uniqueId val="{00000002-ADCF-421C-A205-08B707A2BB59}"/>
            </c:ext>
          </c:extLst>
        </c:ser>
        <c:dLbls>
          <c:showLegendKey val="0"/>
          <c:showVal val="0"/>
          <c:showCatName val="0"/>
          <c:showSerName val="0"/>
          <c:showPercent val="0"/>
          <c:showBubbleSize val="0"/>
        </c:dLbls>
        <c:gapWidth val="219"/>
        <c:overlap val="-27"/>
        <c:axId val="2109522824"/>
        <c:axId val="2109526200"/>
      </c:barChart>
      <c:catAx>
        <c:axId val="2109522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109526200"/>
        <c:crosses val="autoZero"/>
        <c:auto val="1"/>
        <c:lblAlgn val="ctr"/>
        <c:lblOffset val="100"/>
        <c:noMultiLvlLbl val="0"/>
      </c:catAx>
      <c:valAx>
        <c:axId val="2109526200"/>
        <c:scaling>
          <c:orientation val="minMax"/>
          <c:min val="0.0"/>
        </c:scaling>
        <c:delete val="1"/>
        <c:axPos val="l"/>
        <c:numFmt formatCode="_(* #,##0_);_(* \(#,##0\);_(* &quot;-&quot;??_);_(@_)" sourceLinked="1"/>
        <c:majorTickMark val="out"/>
        <c:minorTickMark val="none"/>
        <c:tickLblPos val="nextTo"/>
        <c:crossAx val="2109522824"/>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2060"/>
            </a:solidFill>
            <a:ln>
              <a:noFill/>
            </a:ln>
            <a:effectLst/>
          </c:spPr>
          <c:invertIfNegative val="0"/>
          <c:dPt>
            <c:idx val="6"/>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366B-4BB7-98AC-D43C42BC5788}"/>
              </c:ext>
            </c:extLst>
          </c:dPt>
          <c:dPt>
            <c:idx val="7"/>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2-366B-4BB7-98AC-D43C42BC578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'FRED Graph'!$E$12:$E$19</c:f>
              <c:strCache>
                <c:ptCount val="8"/>
                <c:pt idx="0">
                  <c:v>2011</c:v>
                </c:pt>
                <c:pt idx="1">
                  <c:v>2012</c:v>
                </c:pt>
                <c:pt idx="2">
                  <c:v>2013</c:v>
                </c:pt>
                <c:pt idx="3">
                  <c:v>2014</c:v>
                </c:pt>
                <c:pt idx="4">
                  <c:v>2015</c:v>
                </c:pt>
                <c:pt idx="5">
                  <c:v>2016</c:v>
                </c:pt>
                <c:pt idx="6">
                  <c:v>2017</c:v>
                </c:pt>
                <c:pt idx="7">
                  <c:v>2018 YTD</c:v>
                </c:pt>
              </c:strCache>
            </c:strRef>
          </c:cat>
          <c:val>
            <c:numRef>
              <c:f>'FRED Graph'!$F$12:$F$19</c:f>
              <c:numCache>
                <c:formatCode>0</c:formatCode>
                <c:ptCount val="8"/>
                <c:pt idx="0">
                  <c:v>207.0</c:v>
                </c:pt>
                <c:pt idx="1">
                  <c:v>158.0</c:v>
                </c:pt>
                <c:pt idx="2">
                  <c:v>123.0</c:v>
                </c:pt>
                <c:pt idx="3">
                  <c:v>208.0</c:v>
                </c:pt>
                <c:pt idx="4">
                  <c:v>69.0</c:v>
                </c:pt>
                <c:pt idx="5">
                  <c:v>-9.0</c:v>
                </c:pt>
                <c:pt idx="6">
                  <c:v>207.0</c:v>
                </c:pt>
                <c:pt idx="7">
                  <c:v>227.0</c:v>
                </c:pt>
              </c:numCache>
            </c:numRef>
          </c:val>
          <c:extLst xmlns:c16r2="http://schemas.microsoft.com/office/drawing/2015/06/chart">
            <c:ext xmlns:c16="http://schemas.microsoft.com/office/drawing/2014/chart" uri="{C3380CC4-5D6E-409C-BE32-E72D297353CC}">
              <c16:uniqueId val="{00000000-366B-4BB7-98AC-D43C42BC5788}"/>
            </c:ext>
          </c:extLst>
        </c:ser>
        <c:dLbls>
          <c:showLegendKey val="0"/>
          <c:showVal val="0"/>
          <c:showCatName val="0"/>
          <c:showSerName val="0"/>
          <c:showPercent val="0"/>
          <c:showBubbleSize val="0"/>
        </c:dLbls>
        <c:gapWidth val="219"/>
        <c:overlap val="-27"/>
        <c:axId val="2109582392"/>
        <c:axId val="2109585720"/>
      </c:barChart>
      <c:catAx>
        <c:axId val="21095823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09585720"/>
        <c:crosses val="autoZero"/>
        <c:auto val="1"/>
        <c:lblAlgn val="ctr"/>
        <c:lblOffset val="100"/>
        <c:noMultiLvlLbl val="0"/>
      </c:catAx>
      <c:valAx>
        <c:axId val="2109585720"/>
        <c:scaling>
          <c:orientation val="minMax"/>
        </c:scaling>
        <c:delete val="1"/>
        <c:axPos val="l"/>
        <c:numFmt formatCode="0" sourceLinked="1"/>
        <c:majorTickMark val="out"/>
        <c:minorTickMark val="none"/>
        <c:tickLblPos val="nextTo"/>
        <c:crossAx val="210958239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'Deficit Stack Bar Obama vs. Alt'!$C$4:$L$4</c:f>
              <c:numCache>
                <c:formatCode>General</c:formatCode>
                <c:ptCount val="10"/>
                <c:pt idx="0">
                  <c:v>2018.0</c:v>
                </c:pt>
                <c:pt idx="1">
                  <c:v>2019.0</c:v>
                </c:pt>
                <c:pt idx="2">
                  <c:v>2020.0</c:v>
                </c:pt>
                <c:pt idx="3">
                  <c:v>2021.0</c:v>
                </c:pt>
                <c:pt idx="4">
                  <c:v>2022.0</c:v>
                </c:pt>
                <c:pt idx="5">
                  <c:v>2023.0</c:v>
                </c:pt>
                <c:pt idx="6">
                  <c:v>2024.0</c:v>
                </c:pt>
                <c:pt idx="7">
                  <c:v>2025.0</c:v>
                </c:pt>
                <c:pt idx="8">
                  <c:v>2026.0</c:v>
                </c:pt>
                <c:pt idx="9">
                  <c:v>2027.0</c:v>
                </c:pt>
              </c:numCache>
            </c:numRef>
          </c:cat>
          <c:val>
            <c:numRef>
              <c:f>'Deficit Stack Bar Obama vs. Alt'!$C$5:$L$5</c:f>
              <c:numCache>
                <c:formatCode>_(* #,##0_);_(* \(#,##0\);_(* "-"??_);_(@_)</c:formatCode>
                <c:ptCount val="10"/>
                <c:pt idx="0">
                  <c:v>487.0</c:v>
                </c:pt>
                <c:pt idx="1">
                  <c:v>601.0</c:v>
                </c:pt>
                <c:pt idx="2">
                  <c:v>684.0</c:v>
                </c:pt>
                <c:pt idx="3">
                  <c:v>797.0</c:v>
                </c:pt>
                <c:pt idx="4">
                  <c:v>959.0</c:v>
                </c:pt>
                <c:pt idx="5">
                  <c:v>1000.0</c:v>
                </c:pt>
                <c:pt idx="6">
                  <c:v>1027.0</c:v>
                </c:pt>
                <c:pt idx="7">
                  <c:v>1165.0</c:v>
                </c:pt>
                <c:pt idx="8">
                  <c:v>1297.0</c:v>
                </c:pt>
                <c:pt idx="9">
                  <c:v>1408.0</c:v>
                </c:pt>
              </c:numCache>
            </c:numRef>
          </c:val>
          <c:extLst xmlns:c16r2="http://schemas.microsoft.com/office/drawing/2015/06/chart">
            <c:ext xmlns:c16="http://schemas.microsoft.com/office/drawing/2014/chart" uri="{C3380CC4-5D6E-409C-BE32-E72D297353CC}">
              <c16:uniqueId val="{00000000-44D7-448D-9709-D775BE366160}"/>
            </c:ext>
          </c:extLst>
        </c:ser>
        <c:ser>
          <c:idx val="1"/>
          <c:order val="1"/>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'Deficit Stack Bar Obama vs. Alt'!$C$4:$L$4</c:f>
              <c:numCache>
                <c:formatCode>General</c:formatCode>
                <c:ptCount val="10"/>
                <c:pt idx="0">
                  <c:v>2018.0</c:v>
                </c:pt>
                <c:pt idx="1">
                  <c:v>2019.0</c:v>
                </c:pt>
                <c:pt idx="2">
                  <c:v>2020.0</c:v>
                </c:pt>
                <c:pt idx="3">
                  <c:v>2021.0</c:v>
                </c:pt>
                <c:pt idx="4">
                  <c:v>2022.0</c:v>
                </c:pt>
                <c:pt idx="5">
                  <c:v>2023.0</c:v>
                </c:pt>
                <c:pt idx="6">
                  <c:v>2024.0</c:v>
                </c:pt>
                <c:pt idx="7">
                  <c:v>2025.0</c:v>
                </c:pt>
                <c:pt idx="8">
                  <c:v>2026.0</c:v>
                </c:pt>
                <c:pt idx="9">
                  <c:v>2027.0</c:v>
                </c:pt>
              </c:numCache>
            </c:numRef>
          </c:cat>
          <c:val>
            <c:numRef>
              <c:f>'Deficit Stack Bar Obama vs. Alt'!$C$6:$L$6</c:f>
              <c:numCache>
                <c:formatCode>_(* #,##0_);_(* \(#,##0\);_(* "-"??_);_(@_)</c:formatCode>
                <c:ptCount val="10"/>
                <c:pt idx="0">
                  <c:v>318.3350000000005</c:v>
                </c:pt>
                <c:pt idx="1">
                  <c:v>379.5050000000001</c:v>
                </c:pt>
                <c:pt idx="2">
                  <c:v>421.3839999999995</c:v>
                </c:pt>
                <c:pt idx="3">
                  <c:v>470.1370000000002</c:v>
                </c:pt>
                <c:pt idx="4">
                  <c:v>489.9800000000004</c:v>
                </c:pt>
                <c:pt idx="5">
                  <c:v>473.0839999999998</c:v>
                </c:pt>
                <c:pt idx="6">
                  <c:v>441.3630000000003</c:v>
                </c:pt>
                <c:pt idx="7">
                  <c:v>436.5919999999996</c:v>
                </c:pt>
                <c:pt idx="8">
                  <c:v>384.9389999999993</c:v>
                </c:pt>
                <c:pt idx="9">
                  <c:v>443.0420000000004</c:v>
                </c:pt>
              </c:numCache>
            </c:numRef>
          </c:val>
          <c:extLst xmlns:c16r2="http://schemas.microsoft.com/office/drawing/2015/06/chart">
            <c:ext xmlns:c16="http://schemas.microsoft.com/office/drawing/2014/chart" uri="{C3380CC4-5D6E-409C-BE32-E72D297353CC}">
              <c16:uniqueId val="{00000001-44D7-448D-9709-D775BE366160}"/>
            </c:ext>
          </c:extLst>
        </c:ser>
        <c:dLbls>
          <c:showLegendKey val="0"/>
          <c:showVal val="0"/>
          <c:showCatName val="0"/>
          <c:showSerName val="0"/>
          <c:showPercent val="0"/>
          <c:showBubbleSize val="0"/>
        </c:dLbls>
        <c:gapWidth val="42"/>
        <c:overlap val="100"/>
        <c:axId val="2108898376"/>
        <c:axId val="2108894872"/>
      </c:barChart>
      <c:catAx>
        <c:axId val="2108898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08894872"/>
        <c:crosses val="autoZero"/>
        <c:auto val="1"/>
        <c:lblAlgn val="ctr"/>
        <c:lblOffset val="100"/>
        <c:noMultiLvlLbl val="0"/>
      </c:catAx>
      <c:valAx>
        <c:axId val="210889487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08898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Sheet1!$D$6:$D$15</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cat>
          <c:val>
            <c:numRef>
              <c:f>Sheet1!$E$6:$E$15</c:f>
              <c:numCache>
                <c:formatCode>#,##0</c:formatCode>
                <c:ptCount val="10"/>
                <c:pt idx="0">
                  <c:v>43503.0</c:v>
                </c:pt>
                <c:pt idx="1">
                  <c:v>45665.0</c:v>
                </c:pt>
                <c:pt idx="2">
                  <c:v>47208.0</c:v>
                </c:pt>
                <c:pt idx="3">
                  <c:v>46376.0</c:v>
                </c:pt>
                <c:pt idx="4">
                  <c:v>45615.0</c:v>
                </c:pt>
                <c:pt idx="5">
                  <c:v>45181.0</c:v>
                </c:pt>
                <c:pt idx="6">
                  <c:v>36670.0</c:v>
                </c:pt>
                <c:pt idx="7">
                  <c:v>29758.0</c:v>
                </c:pt>
                <c:pt idx="8">
                  <c:v>27304.0</c:v>
                </c:pt>
                <c:pt idx="9">
                  <c:v>28019.0</c:v>
                </c:pt>
              </c:numCache>
            </c:numRef>
          </c:val>
          <c:extLst xmlns:c16r2="http://schemas.microsoft.com/office/drawing/2015/06/chart">
            <c:ext xmlns:c16="http://schemas.microsoft.com/office/drawing/2014/chart" uri="{C3380CC4-5D6E-409C-BE32-E72D297353CC}">
              <c16:uniqueId val="{00000000-7B9B-4D78-A475-E7DA8A23EF03}"/>
            </c:ext>
          </c:extLst>
        </c:ser>
        <c:dLbls>
          <c:showLegendKey val="0"/>
          <c:showVal val="0"/>
          <c:showCatName val="0"/>
          <c:showSerName val="0"/>
          <c:showPercent val="0"/>
          <c:showBubbleSize val="0"/>
        </c:dLbls>
        <c:gapWidth val="150"/>
        <c:axId val="2108810168"/>
        <c:axId val="2108806744"/>
      </c:barChart>
      <c:catAx>
        <c:axId val="210881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08806744"/>
        <c:crosses val="autoZero"/>
        <c:auto val="1"/>
        <c:lblAlgn val="ctr"/>
        <c:lblOffset val="100"/>
        <c:noMultiLvlLbl val="0"/>
      </c:catAx>
      <c:valAx>
        <c:axId val="2108806744"/>
        <c:scaling>
          <c:orientation val="minMax"/>
        </c:scaling>
        <c:delete val="1"/>
        <c:axPos val="l"/>
        <c:numFmt formatCode="#,##0" sourceLinked="1"/>
        <c:majorTickMark val="none"/>
        <c:minorTickMark val="none"/>
        <c:tickLblPos val="nextTo"/>
        <c:crossAx val="2108810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'Net Worth DD  All Fam'!$P$10:$P$19</c:f>
              <c:numCache>
                <c:formatCode>General</c:formatCode>
                <c:ptCount val="10"/>
                <c:pt idx="0">
                  <c:v>1989.0</c:v>
                </c:pt>
                <c:pt idx="1">
                  <c:v>1992.0</c:v>
                </c:pt>
                <c:pt idx="2">
                  <c:v>1995.0</c:v>
                </c:pt>
                <c:pt idx="3">
                  <c:v>1998.0</c:v>
                </c:pt>
                <c:pt idx="4">
                  <c:v>2001.0</c:v>
                </c:pt>
                <c:pt idx="5">
                  <c:v>2004.0</c:v>
                </c:pt>
                <c:pt idx="6">
                  <c:v>2007.0</c:v>
                </c:pt>
                <c:pt idx="7">
                  <c:v>2010.0</c:v>
                </c:pt>
                <c:pt idx="8">
                  <c:v>2013.0</c:v>
                </c:pt>
                <c:pt idx="9">
                  <c:v>2016.0</c:v>
                </c:pt>
              </c:numCache>
            </c:numRef>
          </c:cat>
          <c:val>
            <c:numRef>
              <c:f>'Net Worth DD  All Fam'!$Q$10:$Q$19</c:f>
              <c:numCache>
                <c:formatCode>#,###.0;\–#,###.0;0.0;@</c:formatCode>
                <c:ptCount val="10"/>
                <c:pt idx="0">
                  <c:v>87.5</c:v>
                </c:pt>
                <c:pt idx="1">
                  <c:v>83.1</c:v>
                </c:pt>
                <c:pt idx="2">
                  <c:v>90.6</c:v>
                </c:pt>
                <c:pt idx="3">
                  <c:v>105.8</c:v>
                </c:pt>
                <c:pt idx="4">
                  <c:v>117.3</c:v>
                </c:pt>
                <c:pt idx="5">
                  <c:v>118.4</c:v>
                </c:pt>
                <c:pt idx="6">
                  <c:v>139.7</c:v>
                </c:pt>
                <c:pt idx="7">
                  <c:v>85.4</c:v>
                </c:pt>
                <c:pt idx="8">
                  <c:v>83.7</c:v>
                </c:pt>
                <c:pt idx="9" formatCode="#,##0.0">
                  <c:v>97.3</c:v>
                </c:pt>
              </c:numCache>
            </c:numRef>
          </c:val>
          <c:smooth val="0"/>
          <c:extLst xmlns:c16r2="http://schemas.microsoft.com/office/drawing/2015/06/chart">
            <c:ext xmlns:c16="http://schemas.microsoft.com/office/drawing/2014/chart" uri="{C3380CC4-5D6E-409C-BE32-E72D297353CC}">
              <c16:uniqueId val="{00000000-985A-4A4F-A2B2-A38533FB3F63}"/>
            </c:ext>
          </c:extLst>
        </c:ser>
        <c:dLbls>
          <c:showLegendKey val="0"/>
          <c:showVal val="0"/>
          <c:showCatName val="0"/>
          <c:showSerName val="0"/>
          <c:showPercent val="0"/>
          <c:showBubbleSize val="0"/>
        </c:dLbls>
        <c:marker val="1"/>
        <c:smooth val="0"/>
        <c:axId val="2109992808"/>
        <c:axId val="2109996456"/>
      </c:lineChart>
      <c:catAx>
        <c:axId val="210999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09996456"/>
        <c:crosses val="autoZero"/>
        <c:auto val="1"/>
        <c:lblAlgn val="ctr"/>
        <c:lblOffset val="100"/>
        <c:noMultiLvlLbl val="0"/>
      </c:catAx>
      <c:valAx>
        <c:axId val="2109996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09992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E0BE9-0A6B-4939-BA77-DC9A3D12A62D}" type="doc">
      <dgm:prSet loTypeId="urn:microsoft.com/office/officeart/2005/8/layout/hProcess9" loCatId="process" qsTypeId="urn:microsoft.com/office/officeart/2005/8/quickstyle/simple1" qsCatId="simple" csTypeId="urn:microsoft.com/office/officeart/2005/8/colors/accent1_2" csCatId="accent1" phldr="1"/>
      <dgm:spPr/>
    </dgm:pt>
    <dgm:pt modelId="{A4707577-478E-499A-A971-F66E1E4BDABE}">
      <dgm:prSet phldrT="[Text]"/>
      <dgm:spPr>
        <a:solidFill>
          <a:srgbClr val="0070C0"/>
        </a:solidFill>
      </dgm:spPr>
      <dgm:t>
        <a:bodyPr/>
        <a:lstStyle/>
        <a:p>
          <a:r>
            <a:rPr lang="en-US"/>
            <a:t>Understand </a:t>
          </a:r>
          <a:r>
            <a:rPr lang="en-US" dirty="0"/>
            <a:t>the Facts</a:t>
          </a:r>
        </a:p>
      </dgm:t>
    </dgm:pt>
    <dgm:pt modelId="{3F520AB3-1480-4AC2-AC84-7B74EEE6444E}" type="parTrans" cxnId="{7A247C75-EF8F-48FF-9C93-5B721619C0D4}">
      <dgm:prSet/>
      <dgm:spPr/>
      <dgm:t>
        <a:bodyPr/>
        <a:lstStyle/>
        <a:p>
          <a:endParaRPr lang="en-US"/>
        </a:p>
      </dgm:t>
    </dgm:pt>
    <dgm:pt modelId="{A9CBFB1F-A0D6-4A88-A120-3EF81F681290}" type="sibTrans" cxnId="{7A247C75-EF8F-48FF-9C93-5B721619C0D4}">
      <dgm:prSet/>
      <dgm:spPr/>
      <dgm:t>
        <a:bodyPr/>
        <a:lstStyle/>
        <a:p>
          <a:endParaRPr lang="en-US"/>
        </a:p>
      </dgm:t>
    </dgm:pt>
    <dgm:pt modelId="{DF3CE756-0DF1-4C12-B8D3-3D8A94E5A0F3}">
      <dgm:prSet phldrT="[Text]"/>
      <dgm:spPr>
        <a:solidFill>
          <a:srgbClr val="0070C0"/>
        </a:solidFill>
      </dgm:spPr>
      <dgm:t>
        <a:bodyPr/>
        <a:lstStyle/>
        <a:p>
          <a:r>
            <a:rPr lang="en-US" dirty="0"/>
            <a:t>Sharpen Your Arguments</a:t>
          </a:r>
        </a:p>
      </dgm:t>
    </dgm:pt>
    <dgm:pt modelId="{4C892E0A-EAD3-4CE8-9E57-B9D0F5693203}" type="parTrans" cxnId="{8986565C-0EAB-4DA6-80E7-AFBA0A4F2681}">
      <dgm:prSet/>
      <dgm:spPr/>
      <dgm:t>
        <a:bodyPr/>
        <a:lstStyle/>
        <a:p>
          <a:endParaRPr lang="en-US"/>
        </a:p>
      </dgm:t>
    </dgm:pt>
    <dgm:pt modelId="{16BD68CD-3C7E-418F-93BA-F64FA83FC1C8}" type="sibTrans" cxnId="{8986565C-0EAB-4DA6-80E7-AFBA0A4F2681}">
      <dgm:prSet/>
      <dgm:spPr/>
      <dgm:t>
        <a:bodyPr/>
        <a:lstStyle/>
        <a:p>
          <a:endParaRPr lang="en-US"/>
        </a:p>
      </dgm:t>
    </dgm:pt>
    <dgm:pt modelId="{447DA19F-3AAA-423A-9199-79486152D89F}">
      <dgm:prSet phldrT="[Text]"/>
      <dgm:spPr>
        <a:solidFill>
          <a:srgbClr val="0070C0"/>
        </a:solidFill>
      </dgm:spPr>
      <dgm:t>
        <a:bodyPr/>
        <a:lstStyle/>
        <a:p>
          <a:r>
            <a:rPr lang="en-US" dirty="0"/>
            <a:t>Communicate to Your Audience</a:t>
          </a:r>
        </a:p>
      </dgm:t>
    </dgm:pt>
    <dgm:pt modelId="{84E557A1-BAA4-4BB2-AB95-EB5B53A53682}" type="parTrans" cxnId="{20D55D0C-EDE4-47CC-852F-246BE1DE469F}">
      <dgm:prSet/>
      <dgm:spPr/>
      <dgm:t>
        <a:bodyPr/>
        <a:lstStyle/>
        <a:p>
          <a:endParaRPr lang="en-US"/>
        </a:p>
      </dgm:t>
    </dgm:pt>
    <dgm:pt modelId="{80FB0B07-C2ED-454D-8370-C5D694F3D814}" type="sibTrans" cxnId="{20D55D0C-EDE4-47CC-852F-246BE1DE469F}">
      <dgm:prSet/>
      <dgm:spPr/>
      <dgm:t>
        <a:bodyPr/>
        <a:lstStyle/>
        <a:p>
          <a:endParaRPr lang="en-US"/>
        </a:p>
      </dgm:t>
    </dgm:pt>
    <dgm:pt modelId="{0E5F0B22-2573-4F94-90D0-D2BAEF96B489}" type="pres">
      <dgm:prSet presAssocID="{CEBE0BE9-0A6B-4939-BA77-DC9A3D12A62D}" presName="CompostProcess" presStyleCnt="0">
        <dgm:presLayoutVars>
          <dgm:dir/>
          <dgm:resizeHandles val="exact"/>
        </dgm:presLayoutVars>
      </dgm:prSet>
      <dgm:spPr/>
    </dgm:pt>
    <dgm:pt modelId="{F862C51D-0936-4F9C-89C2-B95E9561270A}" type="pres">
      <dgm:prSet presAssocID="{CEBE0BE9-0A6B-4939-BA77-DC9A3D12A62D}" presName="arrow" presStyleLbl="bgShp" presStyleIdx="0" presStyleCnt="1"/>
      <dgm:spPr/>
    </dgm:pt>
    <dgm:pt modelId="{07301D18-E62B-4236-B367-2976194B3D16}" type="pres">
      <dgm:prSet presAssocID="{CEBE0BE9-0A6B-4939-BA77-DC9A3D12A62D}" presName="linearProcess" presStyleCnt="0"/>
      <dgm:spPr/>
    </dgm:pt>
    <dgm:pt modelId="{068D1D1E-A6D1-4DD0-ACB7-16B486507461}" type="pres">
      <dgm:prSet presAssocID="{A4707577-478E-499A-A971-F66E1E4BDABE}" presName="textNode" presStyleLbl="node1" presStyleIdx="0" presStyleCnt="3">
        <dgm:presLayoutVars>
          <dgm:bulletEnabled val="1"/>
        </dgm:presLayoutVars>
      </dgm:prSet>
      <dgm:spPr/>
      <dgm:t>
        <a:bodyPr/>
        <a:lstStyle/>
        <a:p>
          <a:endParaRPr lang="en-US"/>
        </a:p>
      </dgm:t>
    </dgm:pt>
    <dgm:pt modelId="{FBF3863E-F915-4D81-8A04-634FD529657D}" type="pres">
      <dgm:prSet presAssocID="{A9CBFB1F-A0D6-4A88-A120-3EF81F681290}" presName="sibTrans" presStyleCnt="0"/>
      <dgm:spPr/>
    </dgm:pt>
    <dgm:pt modelId="{DE3A366C-9B47-4334-B2FC-9F38AA4AA533}" type="pres">
      <dgm:prSet presAssocID="{DF3CE756-0DF1-4C12-B8D3-3D8A94E5A0F3}" presName="textNode" presStyleLbl="node1" presStyleIdx="1" presStyleCnt="3">
        <dgm:presLayoutVars>
          <dgm:bulletEnabled val="1"/>
        </dgm:presLayoutVars>
      </dgm:prSet>
      <dgm:spPr/>
      <dgm:t>
        <a:bodyPr/>
        <a:lstStyle/>
        <a:p>
          <a:endParaRPr lang="en-US"/>
        </a:p>
      </dgm:t>
    </dgm:pt>
    <dgm:pt modelId="{9E77841B-4699-43C4-A227-F69EC789ADBF}" type="pres">
      <dgm:prSet presAssocID="{16BD68CD-3C7E-418F-93BA-F64FA83FC1C8}" presName="sibTrans" presStyleCnt="0"/>
      <dgm:spPr/>
    </dgm:pt>
    <dgm:pt modelId="{791F1ACF-718B-43A6-89A5-86A1F4D4E6B3}" type="pres">
      <dgm:prSet presAssocID="{447DA19F-3AAA-423A-9199-79486152D89F}" presName="textNode" presStyleLbl="node1" presStyleIdx="2" presStyleCnt="3">
        <dgm:presLayoutVars>
          <dgm:bulletEnabled val="1"/>
        </dgm:presLayoutVars>
      </dgm:prSet>
      <dgm:spPr/>
      <dgm:t>
        <a:bodyPr/>
        <a:lstStyle/>
        <a:p>
          <a:endParaRPr lang="en-US"/>
        </a:p>
      </dgm:t>
    </dgm:pt>
  </dgm:ptLst>
  <dgm:cxnLst>
    <dgm:cxn modelId="{379622DF-5A65-4226-B7F7-07F8652D830D}" type="presOf" srcId="{DF3CE756-0DF1-4C12-B8D3-3D8A94E5A0F3}" destId="{DE3A366C-9B47-4334-B2FC-9F38AA4AA533}" srcOrd="0" destOrd="0" presId="urn:microsoft.com/office/officeart/2005/8/layout/hProcess9"/>
    <dgm:cxn modelId="{20D55D0C-EDE4-47CC-852F-246BE1DE469F}" srcId="{CEBE0BE9-0A6B-4939-BA77-DC9A3D12A62D}" destId="{447DA19F-3AAA-423A-9199-79486152D89F}" srcOrd="2" destOrd="0" parTransId="{84E557A1-BAA4-4BB2-AB95-EB5B53A53682}" sibTransId="{80FB0B07-C2ED-454D-8370-C5D694F3D814}"/>
    <dgm:cxn modelId="{8986565C-0EAB-4DA6-80E7-AFBA0A4F2681}" srcId="{CEBE0BE9-0A6B-4939-BA77-DC9A3D12A62D}" destId="{DF3CE756-0DF1-4C12-B8D3-3D8A94E5A0F3}" srcOrd="1" destOrd="0" parTransId="{4C892E0A-EAD3-4CE8-9E57-B9D0F5693203}" sibTransId="{16BD68CD-3C7E-418F-93BA-F64FA83FC1C8}"/>
    <dgm:cxn modelId="{66B88BA4-D302-4C07-8477-87DDB7A6DE62}" type="presOf" srcId="{447DA19F-3AAA-423A-9199-79486152D89F}" destId="{791F1ACF-718B-43A6-89A5-86A1F4D4E6B3}" srcOrd="0" destOrd="0" presId="urn:microsoft.com/office/officeart/2005/8/layout/hProcess9"/>
    <dgm:cxn modelId="{1E8332FC-28BD-49BB-871F-8A2F1BA474A4}" type="presOf" srcId="{A4707577-478E-499A-A971-F66E1E4BDABE}" destId="{068D1D1E-A6D1-4DD0-ACB7-16B486507461}" srcOrd="0" destOrd="0" presId="urn:microsoft.com/office/officeart/2005/8/layout/hProcess9"/>
    <dgm:cxn modelId="{7A247C75-EF8F-48FF-9C93-5B721619C0D4}" srcId="{CEBE0BE9-0A6B-4939-BA77-DC9A3D12A62D}" destId="{A4707577-478E-499A-A971-F66E1E4BDABE}" srcOrd="0" destOrd="0" parTransId="{3F520AB3-1480-4AC2-AC84-7B74EEE6444E}" sibTransId="{A9CBFB1F-A0D6-4A88-A120-3EF81F681290}"/>
    <dgm:cxn modelId="{0DBEA18F-6604-462B-A57E-852F1D91B602}" type="presOf" srcId="{CEBE0BE9-0A6B-4939-BA77-DC9A3D12A62D}" destId="{0E5F0B22-2573-4F94-90D0-D2BAEF96B489}" srcOrd="0" destOrd="0" presId="urn:microsoft.com/office/officeart/2005/8/layout/hProcess9"/>
    <dgm:cxn modelId="{DA0248B1-BB67-4B66-A5A3-53433644775D}" type="presParOf" srcId="{0E5F0B22-2573-4F94-90D0-D2BAEF96B489}" destId="{F862C51D-0936-4F9C-89C2-B95E9561270A}" srcOrd="0" destOrd="0" presId="urn:microsoft.com/office/officeart/2005/8/layout/hProcess9"/>
    <dgm:cxn modelId="{FEEE7B09-90D8-4102-90B1-3873D725D4B3}" type="presParOf" srcId="{0E5F0B22-2573-4F94-90D0-D2BAEF96B489}" destId="{07301D18-E62B-4236-B367-2976194B3D16}" srcOrd="1" destOrd="0" presId="urn:microsoft.com/office/officeart/2005/8/layout/hProcess9"/>
    <dgm:cxn modelId="{8FC63A5E-E415-47DB-9724-8A92752F1C9B}" type="presParOf" srcId="{07301D18-E62B-4236-B367-2976194B3D16}" destId="{068D1D1E-A6D1-4DD0-ACB7-16B486507461}" srcOrd="0" destOrd="0" presId="urn:microsoft.com/office/officeart/2005/8/layout/hProcess9"/>
    <dgm:cxn modelId="{5C97796A-517E-4790-8294-22C7DF52FE91}" type="presParOf" srcId="{07301D18-E62B-4236-B367-2976194B3D16}" destId="{FBF3863E-F915-4D81-8A04-634FD529657D}" srcOrd="1" destOrd="0" presId="urn:microsoft.com/office/officeart/2005/8/layout/hProcess9"/>
    <dgm:cxn modelId="{E2C3B3B2-E925-47DA-AE1F-3F99B5478B8F}" type="presParOf" srcId="{07301D18-E62B-4236-B367-2976194B3D16}" destId="{DE3A366C-9B47-4334-B2FC-9F38AA4AA533}" srcOrd="2" destOrd="0" presId="urn:microsoft.com/office/officeart/2005/8/layout/hProcess9"/>
    <dgm:cxn modelId="{B7A2625D-C785-4A5B-B6C4-0FA758AB6308}" type="presParOf" srcId="{07301D18-E62B-4236-B367-2976194B3D16}" destId="{9E77841B-4699-43C4-A227-F69EC789ADBF}" srcOrd="3" destOrd="0" presId="urn:microsoft.com/office/officeart/2005/8/layout/hProcess9"/>
    <dgm:cxn modelId="{1DD98364-714D-4C35-BDA9-99AD9BDCEC4A}" type="presParOf" srcId="{07301D18-E62B-4236-B367-2976194B3D16}" destId="{791F1ACF-718B-43A6-89A5-86A1F4D4E6B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C51D-0936-4F9C-89C2-B95E9561270A}">
      <dsp:nvSpPr>
        <dsp:cNvPr id="0" name=""/>
        <dsp:cNvSpPr/>
      </dsp:nvSpPr>
      <dsp:spPr>
        <a:xfrm>
          <a:off x="726440" y="0"/>
          <a:ext cx="8232986"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D1D1E-A6D1-4DD0-ACB7-16B486507461}">
      <dsp:nvSpPr>
        <dsp:cNvPr id="0" name=""/>
        <dsp:cNvSpPr/>
      </dsp:nvSpPr>
      <dsp:spPr>
        <a:xfrm>
          <a:off x="10404" y="1625600"/>
          <a:ext cx="311763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Understand </a:t>
          </a:r>
          <a:r>
            <a:rPr lang="en-US" sz="3600" kern="1200" dirty="0"/>
            <a:t>the Facts</a:t>
          </a:r>
        </a:p>
      </dsp:txBody>
      <dsp:txXfrm>
        <a:off x="116211" y="1731407"/>
        <a:ext cx="2906024" cy="1955852"/>
      </dsp:txXfrm>
    </dsp:sp>
    <dsp:sp modelId="{DE3A366C-9B47-4334-B2FC-9F38AA4AA533}">
      <dsp:nvSpPr>
        <dsp:cNvPr id="0" name=""/>
        <dsp:cNvSpPr/>
      </dsp:nvSpPr>
      <dsp:spPr>
        <a:xfrm>
          <a:off x="3284114" y="1625600"/>
          <a:ext cx="311763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Sharpen Your Arguments</a:t>
          </a:r>
        </a:p>
      </dsp:txBody>
      <dsp:txXfrm>
        <a:off x="3389921" y="1731407"/>
        <a:ext cx="2906024" cy="1955852"/>
      </dsp:txXfrm>
    </dsp:sp>
    <dsp:sp modelId="{791F1ACF-718B-43A6-89A5-86A1F4D4E6B3}">
      <dsp:nvSpPr>
        <dsp:cNvPr id="0" name=""/>
        <dsp:cNvSpPr/>
      </dsp:nvSpPr>
      <dsp:spPr>
        <a:xfrm>
          <a:off x="6557823" y="1625600"/>
          <a:ext cx="311763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Communicate to Your Audience</a:t>
          </a:r>
        </a:p>
      </dsp:txBody>
      <dsp:txXfrm>
        <a:off x="6663630" y="1731407"/>
        <a:ext cx="2906024"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96485E8-E07A-47D8-A76F-6A8BECBFAF12}" type="datetimeFigureOut">
              <a:rPr lang="en-US" smtClean="0"/>
              <a:t>11/11/18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6FBB73B-55A4-4B85-BA33-BC4AF25AAFFF}" type="slidenum">
              <a:rPr lang="en-US" smtClean="0"/>
              <a:t>‹#›</a:t>
            </a:fld>
            <a:endParaRPr lang="en-US"/>
          </a:p>
        </p:txBody>
      </p:sp>
    </p:spTree>
    <p:extLst>
      <p:ext uri="{BB962C8B-B14F-4D97-AF65-F5344CB8AC3E}">
        <p14:creationId xmlns:p14="http://schemas.microsoft.com/office/powerpoint/2010/main" val="37072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7962C2-34AE-49F1-B113-392FF874A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569F22A-3420-46F4-AA3C-F7698BD8AE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87AB6E7-A824-456B-B613-ED8C23D0EF4F}"/>
              </a:ext>
            </a:extLst>
          </p:cNvPr>
          <p:cNvSpPr>
            <a:spLocks noGrp="1"/>
          </p:cNvSpPr>
          <p:nvPr>
            <p:ph type="dt" sz="half" idx="10"/>
          </p:nvPr>
        </p:nvSpPr>
        <p:spPr/>
        <p:txBody>
          <a:bodyPr/>
          <a:lstStyle/>
          <a:p>
            <a:fld id="{BAF9F89A-42E2-45BD-9D28-9774916A10AA}" type="datetime1">
              <a:rPr lang="en-US" smtClean="0"/>
              <a:t>11/11/18</a:t>
            </a:fld>
            <a:endParaRPr lang="en-US"/>
          </a:p>
        </p:txBody>
      </p:sp>
      <p:sp>
        <p:nvSpPr>
          <p:cNvPr id="5" name="Footer Placeholder 4">
            <a:extLst>
              <a:ext uri="{FF2B5EF4-FFF2-40B4-BE49-F238E27FC236}">
                <a16:creationId xmlns:a16="http://schemas.microsoft.com/office/drawing/2014/main" xmlns="" id="{67CAB1D9-5215-4F78-8CAE-575E363B7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259603-F558-4E49-A5FD-EC42ACC29DEB}"/>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979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9CE6F-AFE1-4218-907C-6D5C2205E3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FEB03FE-1EB8-4FC9-BE93-17C8E3F126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FEDB74-71DA-4191-AE80-00BDA2FFC922}"/>
              </a:ext>
            </a:extLst>
          </p:cNvPr>
          <p:cNvSpPr>
            <a:spLocks noGrp="1"/>
          </p:cNvSpPr>
          <p:nvPr>
            <p:ph type="dt" sz="half" idx="10"/>
          </p:nvPr>
        </p:nvSpPr>
        <p:spPr/>
        <p:txBody>
          <a:bodyPr/>
          <a:lstStyle/>
          <a:p>
            <a:fld id="{DED1731B-614E-4E2C-9531-4714268ED3E3}" type="datetime1">
              <a:rPr lang="en-US" smtClean="0"/>
              <a:t>11/11/18</a:t>
            </a:fld>
            <a:endParaRPr lang="en-US"/>
          </a:p>
        </p:txBody>
      </p:sp>
      <p:sp>
        <p:nvSpPr>
          <p:cNvPr id="5" name="Footer Placeholder 4">
            <a:extLst>
              <a:ext uri="{FF2B5EF4-FFF2-40B4-BE49-F238E27FC236}">
                <a16:creationId xmlns:a16="http://schemas.microsoft.com/office/drawing/2014/main" xmlns="" id="{C05C302B-BF33-44FC-ABAA-B90EDF594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A16E6B-05EC-4757-A3CD-C42D9E8BFD79}"/>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80616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845E26-DCF6-4874-9907-83721661E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8C2E51F-6595-4CC5-BC59-BA160E83DE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DDAD64-C76B-44E3-A315-20B1CB4EE764}"/>
              </a:ext>
            </a:extLst>
          </p:cNvPr>
          <p:cNvSpPr>
            <a:spLocks noGrp="1"/>
          </p:cNvSpPr>
          <p:nvPr>
            <p:ph type="dt" sz="half" idx="10"/>
          </p:nvPr>
        </p:nvSpPr>
        <p:spPr/>
        <p:txBody>
          <a:bodyPr/>
          <a:lstStyle/>
          <a:p>
            <a:fld id="{EEFF0037-6B83-46AA-811F-2BBA238F32A4}" type="datetime1">
              <a:rPr lang="en-US" smtClean="0"/>
              <a:t>11/11/18</a:t>
            </a:fld>
            <a:endParaRPr lang="en-US"/>
          </a:p>
        </p:txBody>
      </p:sp>
      <p:sp>
        <p:nvSpPr>
          <p:cNvPr id="5" name="Footer Placeholder 4">
            <a:extLst>
              <a:ext uri="{FF2B5EF4-FFF2-40B4-BE49-F238E27FC236}">
                <a16:creationId xmlns:a16="http://schemas.microsoft.com/office/drawing/2014/main" xmlns="" id="{73CFF7D3-8C81-4B78-834D-702C77675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818E93-A307-4EC3-8B62-CDCF5943AFAF}"/>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7306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B617B-D824-4264-B7CF-A029D3E80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5CA8E6-40CC-4FC6-B7D6-13A7D181F0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DAA829-EA52-4B4B-B76F-6E4DC5A04FE7}"/>
              </a:ext>
            </a:extLst>
          </p:cNvPr>
          <p:cNvSpPr>
            <a:spLocks noGrp="1"/>
          </p:cNvSpPr>
          <p:nvPr>
            <p:ph type="dt" sz="half" idx="10"/>
          </p:nvPr>
        </p:nvSpPr>
        <p:spPr/>
        <p:txBody>
          <a:bodyPr/>
          <a:lstStyle/>
          <a:p>
            <a:fld id="{F98107DB-934E-4274-821B-9A77B3D384C8}" type="datetime1">
              <a:rPr lang="en-US" smtClean="0"/>
              <a:t>11/11/18</a:t>
            </a:fld>
            <a:endParaRPr lang="en-US"/>
          </a:p>
        </p:txBody>
      </p:sp>
      <p:sp>
        <p:nvSpPr>
          <p:cNvPr id="5" name="Footer Placeholder 4">
            <a:extLst>
              <a:ext uri="{FF2B5EF4-FFF2-40B4-BE49-F238E27FC236}">
                <a16:creationId xmlns:a16="http://schemas.microsoft.com/office/drawing/2014/main" xmlns="" id="{B342843F-FCB2-452F-B1FF-96FAD7EC0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96A2E4-377B-4B80-9BA7-B2587611E204}"/>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22638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E4E45-CBB7-47BC-9A3C-A488C918F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F7CB275-76D2-4D58-83C5-B2A074E0B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01A5820-52A4-4C4B-90BE-3860E06865FE}"/>
              </a:ext>
            </a:extLst>
          </p:cNvPr>
          <p:cNvSpPr>
            <a:spLocks noGrp="1"/>
          </p:cNvSpPr>
          <p:nvPr>
            <p:ph type="dt" sz="half" idx="10"/>
          </p:nvPr>
        </p:nvSpPr>
        <p:spPr/>
        <p:txBody>
          <a:bodyPr/>
          <a:lstStyle/>
          <a:p>
            <a:fld id="{E64E54B4-E11E-438A-A76F-073813CBFDFD}" type="datetime1">
              <a:rPr lang="en-US" smtClean="0"/>
              <a:t>11/11/18</a:t>
            </a:fld>
            <a:endParaRPr lang="en-US"/>
          </a:p>
        </p:txBody>
      </p:sp>
      <p:sp>
        <p:nvSpPr>
          <p:cNvPr id="5" name="Footer Placeholder 4">
            <a:extLst>
              <a:ext uri="{FF2B5EF4-FFF2-40B4-BE49-F238E27FC236}">
                <a16:creationId xmlns:a16="http://schemas.microsoft.com/office/drawing/2014/main" xmlns="" id="{A59187D3-1F34-4A16-8025-B6CDD4E16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D43C34-9240-46A3-ABE8-86B2AF17C78E}"/>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9955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D794A-D726-48AC-ADB3-BD6D2297E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C6F150-4E6C-44D7-8C5F-978BEF5B46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19C36E-1C9C-4025-B56E-A7E72F6B3A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DB2A0BC-1B0C-4FB4-AD50-DA21516E6EF7}"/>
              </a:ext>
            </a:extLst>
          </p:cNvPr>
          <p:cNvSpPr>
            <a:spLocks noGrp="1"/>
          </p:cNvSpPr>
          <p:nvPr>
            <p:ph type="dt" sz="half" idx="10"/>
          </p:nvPr>
        </p:nvSpPr>
        <p:spPr/>
        <p:txBody>
          <a:bodyPr/>
          <a:lstStyle/>
          <a:p>
            <a:fld id="{4422A8E8-3ABB-44D8-B1B3-D2E719B8665B}" type="datetime1">
              <a:rPr lang="en-US" smtClean="0"/>
              <a:t>11/11/18</a:t>
            </a:fld>
            <a:endParaRPr lang="en-US"/>
          </a:p>
        </p:txBody>
      </p:sp>
      <p:sp>
        <p:nvSpPr>
          <p:cNvPr id="6" name="Footer Placeholder 5">
            <a:extLst>
              <a:ext uri="{FF2B5EF4-FFF2-40B4-BE49-F238E27FC236}">
                <a16:creationId xmlns:a16="http://schemas.microsoft.com/office/drawing/2014/main" xmlns="" id="{7AF18D53-5227-456A-BFB8-80EB3FF7A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E9F60B-F3E5-46F8-A9FD-62C1DC95566B}"/>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20992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249A0-1C84-40BF-A4FC-AF510011F6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2F598D8-7060-4D7C-A90D-5462CE85E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C5B33BE-65F5-48B6-91B6-9A2C3D736E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00491D9-3B43-471C-B37E-EB7CB87E7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CEEFFBA-1758-4705-8663-E77222526E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FB7A69-A0CD-4C61-A213-5427AFA1A459}"/>
              </a:ext>
            </a:extLst>
          </p:cNvPr>
          <p:cNvSpPr>
            <a:spLocks noGrp="1"/>
          </p:cNvSpPr>
          <p:nvPr>
            <p:ph type="dt" sz="half" idx="10"/>
          </p:nvPr>
        </p:nvSpPr>
        <p:spPr/>
        <p:txBody>
          <a:bodyPr/>
          <a:lstStyle/>
          <a:p>
            <a:fld id="{72B1BD0A-0BC5-4527-A824-3342AF8D8F22}" type="datetime1">
              <a:rPr lang="en-US" smtClean="0"/>
              <a:t>11/11/18</a:t>
            </a:fld>
            <a:endParaRPr lang="en-US"/>
          </a:p>
        </p:txBody>
      </p:sp>
      <p:sp>
        <p:nvSpPr>
          <p:cNvPr id="8" name="Footer Placeholder 7">
            <a:extLst>
              <a:ext uri="{FF2B5EF4-FFF2-40B4-BE49-F238E27FC236}">
                <a16:creationId xmlns:a16="http://schemas.microsoft.com/office/drawing/2014/main" xmlns="" id="{4F37B2E4-2B60-47D7-B764-433610C7C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7B40EAE-99EC-459B-AE65-0877D048A9C5}"/>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50953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5DF36-C2AD-4F2E-96ED-BB78D3CBDF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CC59096-9786-4C8C-AB0F-4383A4D3EECC}"/>
              </a:ext>
            </a:extLst>
          </p:cNvPr>
          <p:cNvSpPr>
            <a:spLocks noGrp="1"/>
          </p:cNvSpPr>
          <p:nvPr>
            <p:ph type="dt" sz="half" idx="10"/>
          </p:nvPr>
        </p:nvSpPr>
        <p:spPr/>
        <p:txBody>
          <a:bodyPr/>
          <a:lstStyle/>
          <a:p>
            <a:fld id="{8A2A8D62-69A1-4525-8F96-3E090206C97D}" type="datetime1">
              <a:rPr lang="en-US" smtClean="0"/>
              <a:t>11/11/18</a:t>
            </a:fld>
            <a:endParaRPr lang="en-US"/>
          </a:p>
        </p:txBody>
      </p:sp>
      <p:sp>
        <p:nvSpPr>
          <p:cNvPr id="4" name="Footer Placeholder 3">
            <a:extLst>
              <a:ext uri="{FF2B5EF4-FFF2-40B4-BE49-F238E27FC236}">
                <a16:creationId xmlns:a16="http://schemas.microsoft.com/office/drawing/2014/main" xmlns="" id="{8032EBE3-4D30-48AB-8AA2-60E5DEAC11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BF2E366-7303-43EA-88E3-1A2F4B522FFC}"/>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31438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552A3F-87D2-4783-B80A-A1172B79766E}"/>
              </a:ext>
            </a:extLst>
          </p:cNvPr>
          <p:cNvSpPr>
            <a:spLocks noGrp="1"/>
          </p:cNvSpPr>
          <p:nvPr>
            <p:ph type="dt" sz="half" idx="10"/>
          </p:nvPr>
        </p:nvSpPr>
        <p:spPr/>
        <p:txBody>
          <a:bodyPr/>
          <a:lstStyle/>
          <a:p>
            <a:fld id="{A261691E-9220-42D3-9D3C-2AC16D3D182F}" type="datetime1">
              <a:rPr lang="en-US" smtClean="0"/>
              <a:t>11/11/18</a:t>
            </a:fld>
            <a:endParaRPr lang="en-US"/>
          </a:p>
        </p:txBody>
      </p:sp>
      <p:sp>
        <p:nvSpPr>
          <p:cNvPr id="3" name="Footer Placeholder 2">
            <a:extLst>
              <a:ext uri="{FF2B5EF4-FFF2-40B4-BE49-F238E27FC236}">
                <a16:creationId xmlns:a16="http://schemas.microsoft.com/office/drawing/2014/main" xmlns="" id="{2C03C7A1-834E-4D77-8045-05F31A99A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32662E2-6A6D-4D50-904C-A76161DE2A43}"/>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75728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1D012-C945-4C00-9DC3-398DEE5C8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7A00319-ADB7-42B7-8356-6C70B6367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7A52DF8-7C1F-442F-9966-833AA12D5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80F2F12-221E-4510-9BAE-8186994D3388}"/>
              </a:ext>
            </a:extLst>
          </p:cNvPr>
          <p:cNvSpPr>
            <a:spLocks noGrp="1"/>
          </p:cNvSpPr>
          <p:nvPr>
            <p:ph type="dt" sz="half" idx="10"/>
          </p:nvPr>
        </p:nvSpPr>
        <p:spPr/>
        <p:txBody>
          <a:bodyPr/>
          <a:lstStyle/>
          <a:p>
            <a:fld id="{B1520F17-846F-466E-A856-B74D3B63D0E8}" type="datetime1">
              <a:rPr lang="en-US" smtClean="0"/>
              <a:t>11/11/18</a:t>
            </a:fld>
            <a:endParaRPr lang="en-US"/>
          </a:p>
        </p:txBody>
      </p:sp>
      <p:sp>
        <p:nvSpPr>
          <p:cNvPr id="6" name="Footer Placeholder 5">
            <a:extLst>
              <a:ext uri="{FF2B5EF4-FFF2-40B4-BE49-F238E27FC236}">
                <a16:creationId xmlns:a16="http://schemas.microsoft.com/office/drawing/2014/main" xmlns="" id="{70ED35DF-B5EE-4121-A5FD-8A79C1BB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033775-7F0D-42FE-B9AD-14D93E1DE387}"/>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72641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95807A-4F91-4F8F-99BF-9698056CF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E01406-FBDA-47BA-8CA8-38CA1D5FD0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861222B-B2AF-45D8-B288-B6901AA4D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C4740AA-FC15-40FD-8FDF-E2DE87884766}"/>
              </a:ext>
            </a:extLst>
          </p:cNvPr>
          <p:cNvSpPr>
            <a:spLocks noGrp="1"/>
          </p:cNvSpPr>
          <p:nvPr>
            <p:ph type="dt" sz="half" idx="10"/>
          </p:nvPr>
        </p:nvSpPr>
        <p:spPr/>
        <p:txBody>
          <a:bodyPr/>
          <a:lstStyle/>
          <a:p>
            <a:fld id="{9FCC5A47-915F-47EA-AA22-4DFF86B6EC15}" type="datetime1">
              <a:rPr lang="en-US" smtClean="0"/>
              <a:t>11/11/18</a:t>
            </a:fld>
            <a:endParaRPr lang="en-US"/>
          </a:p>
        </p:txBody>
      </p:sp>
      <p:sp>
        <p:nvSpPr>
          <p:cNvPr id="6" name="Footer Placeholder 5">
            <a:extLst>
              <a:ext uri="{FF2B5EF4-FFF2-40B4-BE49-F238E27FC236}">
                <a16:creationId xmlns:a16="http://schemas.microsoft.com/office/drawing/2014/main" xmlns="" id="{789FB045-F377-466F-8727-858662A88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E000046-D243-4169-9B21-99106DFD0A73}"/>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417011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8C6B631-EA25-426D-8440-0D73FACBD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1AAC62C-3A09-4DEF-958D-B7D1D514F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AE36DB-E930-4385-8AFE-11DCCA3CB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B8942-B517-476C-98FA-F0C4528BBF38}" type="datetime1">
              <a:rPr lang="en-US" smtClean="0"/>
              <a:t>11/11/18</a:t>
            </a:fld>
            <a:endParaRPr lang="en-US"/>
          </a:p>
        </p:txBody>
      </p:sp>
      <p:sp>
        <p:nvSpPr>
          <p:cNvPr id="5" name="Footer Placeholder 4">
            <a:extLst>
              <a:ext uri="{FF2B5EF4-FFF2-40B4-BE49-F238E27FC236}">
                <a16:creationId xmlns:a16="http://schemas.microsoft.com/office/drawing/2014/main" xmlns="" id="{2C8BC19A-0D74-493F-BC4E-FAF70CB607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64200BF-5DE3-4277-8FD0-326FD25D6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BBA13-5101-492E-8EF0-2A135518BDD4}" type="slidenum">
              <a:rPr lang="en-US" smtClean="0"/>
              <a:t>‹#›</a:t>
            </a:fld>
            <a:endParaRPr lang="en-US"/>
          </a:p>
        </p:txBody>
      </p:sp>
    </p:spTree>
    <p:extLst>
      <p:ext uri="{BB962C8B-B14F-4D97-AF65-F5344CB8AC3E}">
        <p14:creationId xmlns:p14="http://schemas.microsoft.com/office/powerpoint/2010/main" val="94329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nytimes.com/2018/06/25/business/what-is-yield-curve-recession-prediction.html?module=inline" TargetMode="Externa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3E39C57-CA29-4D9B-8714-DA11019B787B}"/>
              </a:ext>
            </a:extLst>
          </p:cNvPr>
          <p:cNvSpPr/>
          <p:nvPr/>
        </p:nvSpPr>
        <p:spPr>
          <a:xfrm>
            <a:off x="0" y="0"/>
            <a:ext cx="12192000" cy="6992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p:txBody>
      </p:sp>
      <p:sp>
        <p:nvSpPr>
          <p:cNvPr id="5" name="Slide Number Placeholder 4">
            <a:extLst>
              <a:ext uri="{FF2B5EF4-FFF2-40B4-BE49-F238E27FC236}">
                <a16:creationId xmlns:a16="http://schemas.microsoft.com/office/drawing/2014/main" xmlns="" id="{EEAF2193-B2AC-4D86-A3EF-7F0E1A0AA0EE}"/>
              </a:ext>
            </a:extLst>
          </p:cNvPr>
          <p:cNvSpPr>
            <a:spLocks noGrp="1"/>
          </p:cNvSpPr>
          <p:nvPr>
            <p:ph type="sldNum" sz="quarter" idx="12"/>
          </p:nvPr>
        </p:nvSpPr>
        <p:spPr>
          <a:xfrm>
            <a:off x="9448800" y="6492875"/>
            <a:ext cx="2743200" cy="365125"/>
          </a:xfrm>
        </p:spPr>
        <p:txBody>
          <a:bodyPr/>
          <a:lstStyle/>
          <a:p>
            <a:fld id="{1589B5B0-1B0E-4517-9DC6-EE7082C57472}" type="slidenum">
              <a:rPr lang="en-US" smtClean="0"/>
              <a:t>1</a:t>
            </a:fld>
            <a:endParaRPr lang="en-US" dirty="0"/>
          </a:p>
        </p:txBody>
      </p:sp>
      <p:sp>
        <p:nvSpPr>
          <p:cNvPr id="6" name="TextBox 5">
            <a:extLst>
              <a:ext uri="{FF2B5EF4-FFF2-40B4-BE49-F238E27FC236}">
                <a16:creationId xmlns:a16="http://schemas.microsoft.com/office/drawing/2014/main" xmlns="" id="{6728B1AC-D7F9-4B8C-AFB3-0BEBAB8B5210}"/>
              </a:ext>
            </a:extLst>
          </p:cNvPr>
          <p:cNvSpPr txBox="1"/>
          <p:nvPr/>
        </p:nvSpPr>
        <p:spPr>
          <a:xfrm>
            <a:off x="4844082" y="3776795"/>
            <a:ext cx="2532746" cy="523220"/>
          </a:xfrm>
          <a:prstGeom prst="rect">
            <a:avLst/>
          </a:prstGeom>
          <a:noFill/>
        </p:spPr>
        <p:txBody>
          <a:bodyPr wrap="none" rtlCol="0">
            <a:spAutoFit/>
          </a:bodyPr>
          <a:lstStyle/>
          <a:p>
            <a:pPr algn="ctr"/>
            <a:r>
              <a:rPr lang="en-US" sz="2800" dirty="0"/>
              <a:t>November 2018</a:t>
            </a:r>
          </a:p>
        </p:txBody>
      </p:sp>
      <p:pic>
        <p:nvPicPr>
          <p:cNvPr id="7" name="Picture 6">
            <a:extLst>
              <a:ext uri="{FF2B5EF4-FFF2-40B4-BE49-F238E27FC236}">
                <a16:creationId xmlns:a16="http://schemas.microsoft.com/office/drawing/2014/main" xmlns="" id="{DB962624-BE27-490B-960C-E07BBC34E3F7}"/>
              </a:ext>
            </a:extLst>
          </p:cNvPr>
          <p:cNvPicPr>
            <a:picLocks noChangeAspect="1"/>
          </p:cNvPicPr>
          <p:nvPr/>
        </p:nvPicPr>
        <p:blipFill>
          <a:blip r:embed="rId2"/>
          <a:stretch>
            <a:fillRect/>
          </a:stretch>
        </p:blipFill>
        <p:spPr>
          <a:xfrm>
            <a:off x="4322572" y="5205128"/>
            <a:ext cx="3575771" cy="890933"/>
          </a:xfrm>
          <a:prstGeom prst="rect">
            <a:avLst/>
          </a:prstGeom>
        </p:spPr>
      </p:pic>
      <p:sp>
        <p:nvSpPr>
          <p:cNvPr id="3" name="Rectangle 2">
            <a:extLst>
              <a:ext uri="{FF2B5EF4-FFF2-40B4-BE49-F238E27FC236}">
                <a16:creationId xmlns:a16="http://schemas.microsoft.com/office/drawing/2014/main" xmlns="" id="{E03BC9DC-744A-454E-BDCB-DEF75E02A33E}"/>
              </a:ext>
            </a:extLst>
          </p:cNvPr>
          <p:cNvSpPr/>
          <p:nvPr/>
        </p:nvSpPr>
        <p:spPr>
          <a:xfrm>
            <a:off x="3198955" y="1724754"/>
            <a:ext cx="5823004" cy="1938992"/>
          </a:xfrm>
          <a:prstGeom prst="rect">
            <a:avLst/>
          </a:prstGeom>
        </p:spPr>
        <p:txBody>
          <a:bodyPr wrap="none">
            <a:spAutoFit/>
          </a:bodyPr>
          <a:lstStyle/>
          <a:p>
            <a:pPr algn="ctr"/>
            <a:r>
              <a:rPr lang="en-US" altLang="en-US" sz="4000" dirty="0"/>
              <a:t>Fiscal and Economic Issues </a:t>
            </a:r>
          </a:p>
          <a:p>
            <a:pPr algn="ctr"/>
            <a:r>
              <a:rPr lang="en-US" altLang="en-US" sz="4000" dirty="0"/>
              <a:t>Discussion Group</a:t>
            </a:r>
          </a:p>
          <a:p>
            <a:endParaRPr lang="en-US" sz="4000" dirty="0"/>
          </a:p>
        </p:txBody>
      </p:sp>
    </p:spTree>
    <p:extLst>
      <p:ext uri="{BB962C8B-B14F-4D97-AF65-F5344CB8AC3E}">
        <p14:creationId xmlns:p14="http://schemas.microsoft.com/office/powerpoint/2010/main" val="168923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4140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Quality of Jobs:  Share of Full-Time Employed (&gt; 35 hours)</a:t>
            </a:r>
          </a:p>
        </p:txBody>
      </p:sp>
      <p:sp>
        <p:nvSpPr>
          <p:cNvPr id="4" name="Slide Number Placeholder 3">
            <a:extLst>
              <a:ext uri="{FF2B5EF4-FFF2-40B4-BE49-F238E27FC236}">
                <a16:creationId xmlns:a16="http://schemas.microsoft.com/office/drawing/2014/main" xmlns=""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10</a:t>
            </a:fld>
            <a:endParaRPr lang="en-US" dirty="0"/>
          </a:p>
        </p:txBody>
      </p:sp>
      <p:sp>
        <p:nvSpPr>
          <p:cNvPr id="6" name="TextBox 5">
            <a:extLst>
              <a:ext uri="{FF2B5EF4-FFF2-40B4-BE49-F238E27FC236}">
                <a16:creationId xmlns:a16="http://schemas.microsoft.com/office/drawing/2014/main" xmlns="" id="{3192E07B-B650-49FC-A58E-687F9C424F76}"/>
              </a:ext>
            </a:extLst>
          </p:cNvPr>
          <p:cNvSpPr txBox="1"/>
          <p:nvPr/>
        </p:nvSpPr>
        <p:spPr>
          <a:xfrm>
            <a:off x="136113" y="386981"/>
            <a:ext cx="8752589" cy="923330"/>
          </a:xfrm>
          <a:prstGeom prst="rect">
            <a:avLst/>
          </a:prstGeom>
          <a:noFill/>
        </p:spPr>
        <p:txBody>
          <a:bodyPr wrap="none" rtlCol="0">
            <a:spAutoFit/>
          </a:bodyPr>
          <a:lstStyle/>
          <a:p>
            <a:pPr marL="285750" indent="-285750">
              <a:buFont typeface="Wingdings" panose="05000000000000000000" pitchFamily="2" charset="2"/>
              <a:buChar char="§"/>
            </a:pPr>
            <a:r>
              <a:rPr lang="en-US" dirty="0"/>
              <a:t>The share of employed persons that work full time has increased consistently since 2010</a:t>
            </a:r>
          </a:p>
          <a:p>
            <a:pPr marL="285750" indent="-285750">
              <a:buFont typeface="Wingdings" panose="05000000000000000000" pitchFamily="2" charset="2"/>
              <a:buChar char="§"/>
            </a:pPr>
            <a:r>
              <a:rPr lang="en-US" dirty="0"/>
              <a:t>This ratio gets at the “quality of jobs” in the economy</a:t>
            </a:r>
          </a:p>
          <a:p>
            <a:pPr marL="285750" indent="-285750">
              <a:buFont typeface="Wingdings" panose="05000000000000000000" pitchFamily="2" charset="2"/>
              <a:buChar char="§"/>
            </a:pPr>
            <a:r>
              <a:rPr lang="en-US" dirty="0"/>
              <a:t>However, share remains slightly below pre-crisis level</a:t>
            </a:r>
          </a:p>
        </p:txBody>
      </p:sp>
      <p:pic>
        <p:nvPicPr>
          <p:cNvPr id="3" name="Picture 2">
            <a:extLst>
              <a:ext uri="{FF2B5EF4-FFF2-40B4-BE49-F238E27FC236}">
                <a16:creationId xmlns:a16="http://schemas.microsoft.com/office/drawing/2014/main" xmlns="" id="{EA3D6877-8E31-4312-B1E3-3CC286552178}"/>
              </a:ext>
            </a:extLst>
          </p:cNvPr>
          <p:cNvPicPr>
            <a:picLocks noChangeAspect="1"/>
          </p:cNvPicPr>
          <p:nvPr/>
        </p:nvPicPr>
        <p:blipFill>
          <a:blip r:embed="rId2"/>
          <a:stretch>
            <a:fillRect/>
          </a:stretch>
        </p:blipFill>
        <p:spPr>
          <a:xfrm>
            <a:off x="136113" y="1310311"/>
            <a:ext cx="10770674" cy="5404814"/>
          </a:xfrm>
          <a:prstGeom prst="rect">
            <a:avLst/>
          </a:prstGeom>
        </p:spPr>
      </p:pic>
      <p:sp>
        <p:nvSpPr>
          <p:cNvPr id="10" name="TextBox 9">
            <a:extLst>
              <a:ext uri="{FF2B5EF4-FFF2-40B4-BE49-F238E27FC236}">
                <a16:creationId xmlns:a16="http://schemas.microsoft.com/office/drawing/2014/main" xmlns="" id="{B64EFB25-15A1-46B1-AD72-6FED0C54CEF2}"/>
              </a:ext>
            </a:extLst>
          </p:cNvPr>
          <p:cNvSpPr txBox="1"/>
          <p:nvPr/>
        </p:nvSpPr>
        <p:spPr>
          <a:xfrm>
            <a:off x="10863531" y="2734568"/>
            <a:ext cx="821059" cy="400110"/>
          </a:xfrm>
          <a:prstGeom prst="rect">
            <a:avLst/>
          </a:prstGeom>
          <a:noFill/>
        </p:spPr>
        <p:txBody>
          <a:bodyPr wrap="none" rtlCol="0">
            <a:spAutoFit/>
          </a:bodyPr>
          <a:lstStyle/>
          <a:p>
            <a:r>
              <a:rPr lang="en-US" sz="2000" dirty="0"/>
              <a:t>82.6%</a:t>
            </a:r>
          </a:p>
        </p:txBody>
      </p:sp>
      <p:sp>
        <p:nvSpPr>
          <p:cNvPr id="11" name="TextBox 10">
            <a:extLst>
              <a:ext uri="{FF2B5EF4-FFF2-40B4-BE49-F238E27FC236}">
                <a16:creationId xmlns:a16="http://schemas.microsoft.com/office/drawing/2014/main" xmlns="" id="{CB786312-6C8C-4CE0-8F36-63367E2A4CF4}"/>
              </a:ext>
            </a:extLst>
          </p:cNvPr>
          <p:cNvSpPr txBox="1"/>
          <p:nvPr/>
        </p:nvSpPr>
        <p:spPr>
          <a:xfrm>
            <a:off x="4019909" y="3088258"/>
            <a:ext cx="3809954" cy="369332"/>
          </a:xfrm>
          <a:prstGeom prst="rect">
            <a:avLst/>
          </a:prstGeom>
          <a:noFill/>
        </p:spPr>
        <p:txBody>
          <a:bodyPr wrap="none" rtlCol="0">
            <a:spAutoFit/>
          </a:bodyPr>
          <a:lstStyle/>
          <a:p>
            <a:r>
              <a:rPr lang="en-US" dirty="0"/>
              <a:t>Historical Average 82.1% (1980-2017)</a:t>
            </a:r>
          </a:p>
        </p:txBody>
      </p:sp>
      <p:sp>
        <p:nvSpPr>
          <p:cNvPr id="12" name="TextBox 11">
            <a:extLst>
              <a:ext uri="{FF2B5EF4-FFF2-40B4-BE49-F238E27FC236}">
                <a16:creationId xmlns:a16="http://schemas.microsoft.com/office/drawing/2014/main" xmlns="" id="{14368E7B-0436-4C9A-8600-1E463966FB15}"/>
              </a:ext>
            </a:extLst>
          </p:cNvPr>
          <p:cNvSpPr txBox="1"/>
          <p:nvPr/>
        </p:nvSpPr>
        <p:spPr>
          <a:xfrm>
            <a:off x="3393987" y="5888965"/>
            <a:ext cx="821059" cy="400110"/>
          </a:xfrm>
          <a:prstGeom prst="rect">
            <a:avLst/>
          </a:prstGeom>
          <a:noFill/>
        </p:spPr>
        <p:txBody>
          <a:bodyPr wrap="none" rtlCol="0">
            <a:spAutoFit/>
          </a:bodyPr>
          <a:lstStyle/>
          <a:p>
            <a:r>
              <a:rPr lang="en-US" sz="2000" dirty="0"/>
              <a:t>79.9%</a:t>
            </a:r>
          </a:p>
        </p:txBody>
      </p:sp>
      <p:sp>
        <p:nvSpPr>
          <p:cNvPr id="13" name="TextBox 12">
            <a:extLst>
              <a:ext uri="{FF2B5EF4-FFF2-40B4-BE49-F238E27FC236}">
                <a16:creationId xmlns:a16="http://schemas.microsoft.com/office/drawing/2014/main" xmlns="" id="{A77124D5-33F2-4396-9F99-5D7F80DA57C4}"/>
              </a:ext>
            </a:extLst>
          </p:cNvPr>
          <p:cNvSpPr txBox="1"/>
          <p:nvPr/>
        </p:nvSpPr>
        <p:spPr>
          <a:xfrm>
            <a:off x="1820170" y="1971666"/>
            <a:ext cx="821059" cy="400110"/>
          </a:xfrm>
          <a:prstGeom prst="rect">
            <a:avLst/>
          </a:prstGeom>
          <a:noFill/>
        </p:spPr>
        <p:txBody>
          <a:bodyPr wrap="none" rtlCol="0">
            <a:spAutoFit/>
          </a:bodyPr>
          <a:lstStyle/>
          <a:p>
            <a:r>
              <a:rPr lang="en-US" sz="2000" dirty="0"/>
              <a:t>83.1%</a:t>
            </a:r>
          </a:p>
        </p:txBody>
      </p:sp>
      <p:sp>
        <p:nvSpPr>
          <p:cNvPr id="2" name="TextBox 1">
            <a:extLst>
              <a:ext uri="{FF2B5EF4-FFF2-40B4-BE49-F238E27FC236}">
                <a16:creationId xmlns:a16="http://schemas.microsoft.com/office/drawing/2014/main" xmlns="" id="{69F4D9DA-64CF-4F7E-BC73-6035A8F863B4}"/>
              </a:ext>
            </a:extLst>
          </p:cNvPr>
          <p:cNvSpPr txBox="1"/>
          <p:nvPr/>
        </p:nvSpPr>
        <p:spPr>
          <a:xfrm>
            <a:off x="698740" y="1753894"/>
            <a:ext cx="34977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31549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4E0C7EC-AEDE-4259-9ADE-39B4629A4DBD}"/>
              </a:ext>
            </a:extLst>
          </p:cNvPr>
          <p:cNvPicPr>
            <a:picLocks noChangeAspect="1"/>
          </p:cNvPicPr>
          <p:nvPr/>
        </p:nvPicPr>
        <p:blipFill>
          <a:blip r:embed="rId2"/>
          <a:stretch>
            <a:fillRect/>
          </a:stretch>
        </p:blipFill>
        <p:spPr>
          <a:xfrm>
            <a:off x="42508" y="709612"/>
            <a:ext cx="8005937" cy="5040121"/>
          </a:xfrm>
          <a:prstGeom prst="rect">
            <a:avLst/>
          </a:prstGeom>
        </p:spPr>
      </p:pic>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4140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Quality of Jobs:  Record Real Median Household Income in 2016 and 2017</a:t>
            </a:r>
          </a:p>
        </p:txBody>
      </p:sp>
      <p:sp>
        <p:nvSpPr>
          <p:cNvPr id="4" name="Slide Number Placeholder 3">
            <a:extLst>
              <a:ext uri="{FF2B5EF4-FFF2-40B4-BE49-F238E27FC236}">
                <a16:creationId xmlns:a16="http://schemas.microsoft.com/office/drawing/2014/main" xmlns=""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11</a:t>
            </a:fld>
            <a:endParaRPr lang="en-US" dirty="0"/>
          </a:p>
        </p:txBody>
      </p:sp>
      <p:sp>
        <p:nvSpPr>
          <p:cNvPr id="3" name="TextBox 2">
            <a:extLst>
              <a:ext uri="{FF2B5EF4-FFF2-40B4-BE49-F238E27FC236}">
                <a16:creationId xmlns:a16="http://schemas.microsoft.com/office/drawing/2014/main" xmlns="" id="{F466B0AC-8D06-454A-A315-A821893B3795}"/>
              </a:ext>
            </a:extLst>
          </p:cNvPr>
          <p:cNvSpPr txBox="1"/>
          <p:nvPr/>
        </p:nvSpPr>
        <p:spPr>
          <a:xfrm>
            <a:off x="7850039" y="990091"/>
            <a:ext cx="1899879" cy="1107996"/>
          </a:xfrm>
          <a:prstGeom prst="rect">
            <a:avLst/>
          </a:prstGeom>
          <a:noFill/>
        </p:spPr>
        <p:txBody>
          <a:bodyPr wrap="none" rtlCol="0">
            <a:spAutoFit/>
          </a:bodyPr>
          <a:lstStyle/>
          <a:p>
            <a:r>
              <a:rPr lang="en-US" sz="2200" u="sng" dirty="0"/>
              <a:t>2017</a:t>
            </a:r>
          </a:p>
          <a:p>
            <a:r>
              <a:rPr lang="en-US" sz="2200" dirty="0"/>
              <a:t>$61,372 </a:t>
            </a:r>
          </a:p>
          <a:p>
            <a:r>
              <a:rPr lang="en-US" sz="2200" dirty="0"/>
              <a:t>+1,063 or 1.8%</a:t>
            </a:r>
          </a:p>
        </p:txBody>
      </p:sp>
      <p:graphicFrame>
        <p:nvGraphicFramePr>
          <p:cNvPr id="7" name="Table 6">
            <a:extLst>
              <a:ext uri="{FF2B5EF4-FFF2-40B4-BE49-F238E27FC236}">
                <a16:creationId xmlns:a16="http://schemas.microsoft.com/office/drawing/2014/main" xmlns="" id="{1B5A3351-1688-483E-AAA9-C028B54FEFE6}"/>
              </a:ext>
            </a:extLst>
          </p:cNvPr>
          <p:cNvGraphicFramePr>
            <a:graphicFrameLocks noGrp="1"/>
          </p:cNvGraphicFramePr>
          <p:nvPr>
            <p:extLst>
              <p:ext uri="{D42A27DB-BD31-4B8C-83A1-F6EECF244321}">
                <p14:modId xmlns:p14="http://schemas.microsoft.com/office/powerpoint/2010/main" val="3981018218"/>
              </p:ext>
            </p:extLst>
          </p:nvPr>
        </p:nvGraphicFramePr>
        <p:xfrm>
          <a:off x="8123333" y="2429413"/>
          <a:ext cx="3955220" cy="2143125"/>
        </p:xfrm>
        <a:graphic>
          <a:graphicData uri="http://schemas.openxmlformats.org/drawingml/2006/table">
            <a:tbl>
              <a:tblPr firstRow="1" bandRow="1">
                <a:tableStyleId>{5C22544A-7EE6-4342-B048-85BDC9FD1C3A}</a:tableStyleId>
              </a:tblPr>
              <a:tblGrid>
                <a:gridCol w="938692">
                  <a:extLst>
                    <a:ext uri="{9D8B030D-6E8A-4147-A177-3AD203B41FA5}">
                      <a16:colId xmlns:a16="http://schemas.microsoft.com/office/drawing/2014/main" xmlns="" val="3801815357"/>
                    </a:ext>
                  </a:extLst>
                </a:gridCol>
                <a:gridCol w="1095142">
                  <a:extLst>
                    <a:ext uri="{9D8B030D-6E8A-4147-A177-3AD203B41FA5}">
                      <a16:colId xmlns:a16="http://schemas.microsoft.com/office/drawing/2014/main" xmlns="" val="331237234"/>
                    </a:ext>
                  </a:extLst>
                </a:gridCol>
                <a:gridCol w="982694">
                  <a:extLst>
                    <a:ext uri="{9D8B030D-6E8A-4147-A177-3AD203B41FA5}">
                      <a16:colId xmlns:a16="http://schemas.microsoft.com/office/drawing/2014/main" xmlns="" val="302572755"/>
                    </a:ext>
                  </a:extLst>
                </a:gridCol>
                <a:gridCol w="938692">
                  <a:extLst>
                    <a:ext uri="{9D8B030D-6E8A-4147-A177-3AD203B41FA5}">
                      <a16:colId xmlns:a16="http://schemas.microsoft.com/office/drawing/2014/main" xmlns="" val="2342559335"/>
                    </a:ext>
                  </a:extLst>
                </a:gridCol>
              </a:tblGrid>
              <a:tr h="304399">
                <a:tc>
                  <a:txBody>
                    <a:bodyPr/>
                    <a:lstStyle/>
                    <a:p>
                      <a:pPr algn="ctr" fontAlgn="b"/>
                      <a:r>
                        <a:rPr lang="en-US" sz="2000" u="none" strike="noStrike" dirty="0">
                          <a:effectLst/>
                        </a:rPr>
                        <a:t>Year</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Income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Change</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Pct Chg</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02915675"/>
                  </a:ext>
                </a:extLst>
              </a:tr>
              <a:tr h="548640">
                <a:tc>
                  <a:txBody>
                    <a:bodyPr/>
                    <a:lstStyle/>
                    <a:p>
                      <a:pPr algn="ctr" fontAlgn="b"/>
                      <a:r>
                        <a:rPr lang="en-US" sz="2000" u="none" strike="noStrike" dirty="0">
                          <a:effectLst/>
                        </a:rPr>
                        <a:t>2017</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       61,372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         1,063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a:effectLst/>
                        </a:rPr>
                        <a:t>1.8%</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41256748"/>
                  </a:ext>
                </a:extLst>
              </a:tr>
              <a:tr h="548640">
                <a:tc>
                  <a:txBody>
                    <a:bodyPr/>
                    <a:lstStyle/>
                    <a:p>
                      <a:pPr algn="ctr" fontAlgn="b"/>
                      <a:r>
                        <a:rPr lang="en-US" sz="2000" u="none" strike="noStrike" dirty="0">
                          <a:effectLst/>
                        </a:rPr>
                        <a:t>2016</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         60,309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         1,833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a:effectLst/>
                        </a:rPr>
                        <a:t>3.1%</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56042725"/>
                  </a:ext>
                </a:extLst>
              </a:tr>
              <a:tr h="548640">
                <a:tc>
                  <a:txBody>
                    <a:bodyPr/>
                    <a:lstStyle/>
                    <a:p>
                      <a:pPr algn="ctr" fontAlgn="b"/>
                      <a:r>
                        <a:rPr lang="en-US" sz="2000" u="none" strike="noStrike" dirty="0">
                          <a:effectLst/>
                        </a:rPr>
                        <a:t>2015</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         58,476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         2,863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5.1%</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68388498"/>
                  </a:ext>
                </a:extLst>
              </a:tr>
            </a:tbl>
          </a:graphicData>
        </a:graphic>
      </p:graphicFrame>
      <p:sp>
        <p:nvSpPr>
          <p:cNvPr id="2" name="TextBox 1">
            <a:extLst>
              <a:ext uri="{FF2B5EF4-FFF2-40B4-BE49-F238E27FC236}">
                <a16:creationId xmlns:a16="http://schemas.microsoft.com/office/drawing/2014/main" xmlns="" id="{5D65DF24-A898-493E-B67D-BC7EA018CFFD}"/>
              </a:ext>
            </a:extLst>
          </p:cNvPr>
          <p:cNvSpPr txBox="1"/>
          <p:nvPr/>
        </p:nvSpPr>
        <p:spPr>
          <a:xfrm>
            <a:off x="871268" y="6407148"/>
            <a:ext cx="2379177" cy="369332"/>
          </a:xfrm>
          <a:prstGeom prst="rect">
            <a:avLst/>
          </a:prstGeom>
          <a:noFill/>
        </p:spPr>
        <p:txBody>
          <a:bodyPr wrap="none" rtlCol="0">
            <a:spAutoFit/>
          </a:bodyPr>
          <a:lstStyle/>
          <a:p>
            <a:r>
              <a:rPr lang="en-US" dirty="0"/>
              <a:t>Source:  Census Bureau</a:t>
            </a:r>
          </a:p>
        </p:txBody>
      </p:sp>
    </p:spTree>
    <p:extLst>
      <p:ext uri="{BB962C8B-B14F-4D97-AF65-F5344CB8AC3E}">
        <p14:creationId xmlns:p14="http://schemas.microsoft.com/office/powerpoint/2010/main" val="223588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Unemployment Measures Below Pre-Crisis Levels / Are We At Full Employment?</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66052" y="6483081"/>
            <a:ext cx="2743200" cy="365125"/>
          </a:xfrm>
        </p:spPr>
        <p:txBody>
          <a:bodyPr/>
          <a:lstStyle/>
          <a:p>
            <a:fld id="{A5ABBA13-5101-492E-8EF0-2A135518BDD4}" type="slidenum">
              <a:rPr lang="en-US" smtClean="0"/>
              <a:t>12</a:t>
            </a:fld>
            <a:endParaRPr lang="en-US" dirty="0"/>
          </a:p>
        </p:txBody>
      </p:sp>
      <p:sp>
        <p:nvSpPr>
          <p:cNvPr id="13" name="TextBox 12">
            <a:extLst>
              <a:ext uri="{FF2B5EF4-FFF2-40B4-BE49-F238E27FC236}">
                <a16:creationId xmlns:a16="http://schemas.microsoft.com/office/drawing/2014/main" xmlns="" id="{1B4BDC99-C02E-4DD1-BDC2-1CED412A668F}"/>
              </a:ext>
            </a:extLst>
          </p:cNvPr>
          <p:cNvSpPr txBox="1"/>
          <p:nvPr/>
        </p:nvSpPr>
        <p:spPr>
          <a:xfrm>
            <a:off x="402164" y="6116198"/>
            <a:ext cx="10575972" cy="707886"/>
          </a:xfrm>
          <a:prstGeom prst="rect">
            <a:avLst/>
          </a:prstGeom>
          <a:noFill/>
        </p:spPr>
        <p:txBody>
          <a:bodyPr wrap="none" rtlCol="0">
            <a:spAutoFit/>
          </a:bodyPr>
          <a:lstStyle/>
          <a:p>
            <a:r>
              <a:rPr lang="en-US" sz="2000" dirty="0"/>
              <a:t>Pre-crisis rates (Nov ‘07) were 8.4% (U6) and 4.7% (U3).  U3 recovered in May 2016; U6 in May 2017</a:t>
            </a:r>
          </a:p>
          <a:p>
            <a:r>
              <a:rPr lang="en-US" sz="2000" dirty="0"/>
              <a:t>U-3 rate stayed the same as September; U-6 declined by 0.1%</a:t>
            </a:r>
          </a:p>
        </p:txBody>
      </p:sp>
      <p:pic>
        <p:nvPicPr>
          <p:cNvPr id="3" name="Picture 2">
            <a:extLst>
              <a:ext uri="{FF2B5EF4-FFF2-40B4-BE49-F238E27FC236}">
                <a16:creationId xmlns:a16="http://schemas.microsoft.com/office/drawing/2014/main" xmlns="" id="{C7092574-3DFC-4E41-A4D4-3AD612C4D623}"/>
              </a:ext>
            </a:extLst>
          </p:cNvPr>
          <p:cNvPicPr>
            <a:picLocks noChangeAspect="1"/>
          </p:cNvPicPr>
          <p:nvPr/>
        </p:nvPicPr>
        <p:blipFill>
          <a:blip r:embed="rId2"/>
          <a:stretch>
            <a:fillRect/>
          </a:stretch>
        </p:blipFill>
        <p:spPr>
          <a:xfrm>
            <a:off x="238125" y="714485"/>
            <a:ext cx="10134600" cy="5286375"/>
          </a:xfrm>
          <a:prstGeom prst="rect">
            <a:avLst/>
          </a:prstGeom>
        </p:spPr>
      </p:pic>
      <p:sp>
        <p:nvSpPr>
          <p:cNvPr id="6" name="TextBox 5">
            <a:extLst>
              <a:ext uri="{FF2B5EF4-FFF2-40B4-BE49-F238E27FC236}">
                <a16:creationId xmlns:a16="http://schemas.microsoft.com/office/drawing/2014/main" xmlns="" id="{59CEEF43-869B-4AE3-A231-16943BB70CF8}"/>
              </a:ext>
            </a:extLst>
          </p:cNvPr>
          <p:cNvSpPr txBox="1"/>
          <p:nvPr/>
        </p:nvSpPr>
        <p:spPr>
          <a:xfrm>
            <a:off x="6714231" y="4163042"/>
            <a:ext cx="558166" cy="400110"/>
          </a:xfrm>
          <a:prstGeom prst="rect">
            <a:avLst/>
          </a:prstGeom>
          <a:noFill/>
        </p:spPr>
        <p:txBody>
          <a:bodyPr wrap="none" rtlCol="0">
            <a:spAutoFit/>
          </a:bodyPr>
          <a:lstStyle/>
          <a:p>
            <a:r>
              <a:rPr lang="en-US" sz="2000" dirty="0">
                <a:solidFill>
                  <a:srgbClr val="0070C0"/>
                </a:solidFill>
              </a:rPr>
              <a:t>U-3</a:t>
            </a:r>
          </a:p>
        </p:txBody>
      </p:sp>
      <p:sp>
        <p:nvSpPr>
          <p:cNvPr id="11" name="TextBox 10">
            <a:extLst>
              <a:ext uri="{FF2B5EF4-FFF2-40B4-BE49-F238E27FC236}">
                <a16:creationId xmlns:a16="http://schemas.microsoft.com/office/drawing/2014/main" xmlns="" id="{FDF92FEF-3492-4B4C-8C9B-38B63ACAC262}"/>
              </a:ext>
            </a:extLst>
          </p:cNvPr>
          <p:cNvSpPr txBox="1"/>
          <p:nvPr/>
        </p:nvSpPr>
        <p:spPr>
          <a:xfrm>
            <a:off x="6714231" y="2314958"/>
            <a:ext cx="558166" cy="400110"/>
          </a:xfrm>
          <a:prstGeom prst="rect">
            <a:avLst/>
          </a:prstGeom>
          <a:noFill/>
        </p:spPr>
        <p:txBody>
          <a:bodyPr wrap="none" rtlCol="0">
            <a:spAutoFit/>
          </a:bodyPr>
          <a:lstStyle/>
          <a:p>
            <a:r>
              <a:rPr lang="en-US" sz="2000" dirty="0">
                <a:solidFill>
                  <a:srgbClr val="C00000"/>
                </a:solidFill>
              </a:rPr>
              <a:t>U-6</a:t>
            </a:r>
          </a:p>
        </p:txBody>
      </p:sp>
      <p:sp>
        <p:nvSpPr>
          <p:cNvPr id="12" name="TextBox 11">
            <a:extLst>
              <a:ext uri="{FF2B5EF4-FFF2-40B4-BE49-F238E27FC236}">
                <a16:creationId xmlns:a16="http://schemas.microsoft.com/office/drawing/2014/main" xmlns="" id="{036FBE20-45FA-42D6-9156-0F7003F9670A}"/>
              </a:ext>
            </a:extLst>
          </p:cNvPr>
          <p:cNvSpPr txBox="1"/>
          <p:nvPr/>
        </p:nvSpPr>
        <p:spPr>
          <a:xfrm>
            <a:off x="9716725" y="3633298"/>
            <a:ext cx="1416478" cy="400110"/>
          </a:xfrm>
          <a:prstGeom prst="rect">
            <a:avLst/>
          </a:prstGeom>
          <a:noFill/>
        </p:spPr>
        <p:txBody>
          <a:bodyPr wrap="none" rtlCol="0">
            <a:spAutoFit/>
          </a:bodyPr>
          <a:lstStyle/>
          <a:p>
            <a:r>
              <a:rPr lang="en-US" sz="2000" u="sng" dirty="0"/>
              <a:t>October ‘18</a:t>
            </a:r>
          </a:p>
        </p:txBody>
      </p:sp>
      <p:sp>
        <p:nvSpPr>
          <p:cNvPr id="9" name="TextBox 8">
            <a:extLst>
              <a:ext uri="{FF2B5EF4-FFF2-40B4-BE49-F238E27FC236}">
                <a16:creationId xmlns:a16="http://schemas.microsoft.com/office/drawing/2014/main" xmlns="" id="{03263925-CB81-4952-AF23-75FB88C88917}"/>
              </a:ext>
            </a:extLst>
          </p:cNvPr>
          <p:cNvSpPr txBox="1"/>
          <p:nvPr/>
        </p:nvSpPr>
        <p:spPr>
          <a:xfrm>
            <a:off x="9958593" y="4101793"/>
            <a:ext cx="691215" cy="400110"/>
          </a:xfrm>
          <a:prstGeom prst="rect">
            <a:avLst/>
          </a:prstGeom>
          <a:noFill/>
        </p:spPr>
        <p:txBody>
          <a:bodyPr wrap="none" rtlCol="0">
            <a:spAutoFit/>
          </a:bodyPr>
          <a:lstStyle/>
          <a:p>
            <a:r>
              <a:rPr lang="en-US" sz="2000" dirty="0">
                <a:solidFill>
                  <a:srgbClr val="C00000"/>
                </a:solidFill>
              </a:rPr>
              <a:t>7.4%</a:t>
            </a:r>
          </a:p>
        </p:txBody>
      </p:sp>
      <p:sp>
        <p:nvSpPr>
          <p:cNvPr id="15" name="TextBox 14">
            <a:extLst>
              <a:ext uri="{FF2B5EF4-FFF2-40B4-BE49-F238E27FC236}">
                <a16:creationId xmlns:a16="http://schemas.microsoft.com/office/drawing/2014/main" xmlns="" id="{441DDFB9-20A4-42A0-909D-87875C92857A}"/>
              </a:ext>
            </a:extLst>
          </p:cNvPr>
          <p:cNvSpPr txBox="1"/>
          <p:nvPr/>
        </p:nvSpPr>
        <p:spPr>
          <a:xfrm>
            <a:off x="9958593" y="5101278"/>
            <a:ext cx="691215" cy="400110"/>
          </a:xfrm>
          <a:prstGeom prst="rect">
            <a:avLst/>
          </a:prstGeom>
          <a:noFill/>
        </p:spPr>
        <p:txBody>
          <a:bodyPr wrap="none" rtlCol="0">
            <a:spAutoFit/>
          </a:bodyPr>
          <a:lstStyle/>
          <a:p>
            <a:r>
              <a:rPr lang="en-US" sz="2000" dirty="0">
                <a:solidFill>
                  <a:srgbClr val="0070C0"/>
                </a:solidFill>
              </a:rPr>
              <a:t>3.7%</a:t>
            </a:r>
          </a:p>
        </p:txBody>
      </p:sp>
    </p:spTree>
    <p:extLst>
      <p:ext uri="{BB962C8B-B14F-4D97-AF65-F5344CB8AC3E}">
        <p14:creationId xmlns:p14="http://schemas.microsoft.com/office/powerpoint/2010/main" val="208166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4140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Inflation</a:t>
            </a:r>
          </a:p>
        </p:txBody>
      </p:sp>
      <p:sp>
        <p:nvSpPr>
          <p:cNvPr id="4" name="Slide Number Placeholder 3">
            <a:extLst>
              <a:ext uri="{FF2B5EF4-FFF2-40B4-BE49-F238E27FC236}">
                <a16:creationId xmlns:a16="http://schemas.microsoft.com/office/drawing/2014/main" xmlns=""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13</a:t>
            </a:fld>
            <a:endParaRPr lang="en-US" dirty="0"/>
          </a:p>
        </p:txBody>
      </p:sp>
      <p:pic>
        <p:nvPicPr>
          <p:cNvPr id="2" name="Picture 1">
            <a:extLst>
              <a:ext uri="{FF2B5EF4-FFF2-40B4-BE49-F238E27FC236}">
                <a16:creationId xmlns:a16="http://schemas.microsoft.com/office/drawing/2014/main" xmlns="" id="{0AC299ED-A0E5-41F1-B1BC-34C670A8C0FD}"/>
              </a:ext>
            </a:extLst>
          </p:cNvPr>
          <p:cNvPicPr>
            <a:picLocks noChangeAspect="1"/>
          </p:cNvPicPr>
          <p:nvPr/>
        </p:nvPicPr>
        <p:blipFill>
          <a:blip r:embed="rId2"/>
          <a:stretch>
            <a:fillRect/>
          </a:stretch>
        </p:blipFill>
        <p:spPr>
          <a:xfrm>
            <a:off x="133349" y="985838"/>
            <a:ext cx="10812237" cy="5822917"/>
          </a:xfrm>
          <a:prstGeom prst="rect">
            <a:avLst/>
          </a:prstGeom>
        </p:spPr>
      </p:pic>
      <p:sp>
        <p:nvSpPr>
          <p:cNvPr id="13" name="TextBox 12">
            <a:extLst>
              <a:ext uri="{FF2B5EF4-FFF2-40B4-BE49-F238E27FC236}">
                <a16:creationId xmlns:a16="http://schemas.microsoft.com/office/drawing/2014/main" xmlns="" id="{F3567C64-1B21-4288-BD10-915F02503BFA}"/>
              </a:ext>
            </a:extLst>
          </p:cNvPr>
          <p:cNvSpPr txBox="1"/>
          <p:nvPr/>
        </p:nvSpPr>
        <p:spPr>
          <a:xfrm>
            <a:off x="10971465" y="3677731"/>
            <a:ext cx="870751" cy="338554"/>
          </a:xfrm>
          <a:prstGeom prst="rect">
            <a:avLst/>
          </a:prstGeom>
          <a:noFill/>
        </p:spPr>
        <p:txBody>
          <a:bodyPr wrap="none" rtlCol="0">
            <a:spAutoFit/>
          </a:bodyPr>
          <a:lstStyle/>
          <a:p>
            <a:pPr algn="ctr"/>
            <a:r>
              <a:rPr lang="en-US" sz="1600" dirty="0">
                <a:solidFill>
                  <a:srgbClr val="C00000"/>
                </a:solidFill>
                <a:latin typeface="Verdana"/>
                <a:cs typeface="Verdana"/>
              </a:rPr>
              <a:t>2.17%</a:t>
            </a:r>
          </a:p>
        </p:txBody>
      </p:sp>
      <p:sp>
        <p:nvSpPr>
          <p:cNvPr id="14" name="TextBox 13">
            <a:extLst>
              <a:ext uri="{FF2B5EF4-FFF2-40B4-BE49-F238E27FC236}">
                <a16:creationId xmlns:a16="http://schemas.microsoft.com/office/drawing/2014/main" xmlns="" id="{E26B00AE-A8D4-40AF-A4E9-ED20E54F6D1B}"/>
              </a:ext>
            </a:extLst>
          </p:cNvPr>
          <p:cNvSpPr txBox="1"/>
          <p:nvPr/>
        </p:nvSpPr>
        <p:spPr>
          <a:xfrm>
            <a:off x="10871699" y="3139416"/>
            <a:ext cx="1070293" cy="584775"/>
          </a:xfrm>
          <a:prstGeom prst="rect">
            <a:avLst/>
          </a:prstGeom>
          <a:noFill/>
        </p:spPr>
        <p:txBody>
          <a:bodyPr wrap="none" rtlCol="0">
            <a:spAutoFit/>
          </a:bodyPr>
          <a:lstStyle/>
          <a:p>
            <a:r>
              <a:rPr lang="en-US" sz="1600" u="sng" dirty="0">
                <a:latin typeface="Verdana"/>
                <a:cs typeface="Verdana"/>
              </a:rPr>
              <a:t>Sept ’18</a:t>
            </a:r>
          </a:p>
          <a:p>
            <a:pPr algn="ctr"/>
            <a:r>
              <a:rPr lang="en-US" sz="1600" dirty="0">
                <a:solidFill>
                  <a:schemeClr val="accent1"/>
                </a:solidFill>
                <a:latin typeface="Verdana"/>
                <a:cs typeface="Verdana"/>
              </a:rPr>
              <a:t>2.27%</a:t>
            </a:r>
          </a:p>
        </p:txBody>
      </p:sp>
      <p:sp>
        <p:nvSpPr>
          <p:cNvPr id="10" name="TextBox 9">
            <a:extLst>
              <a:ext uri="{FF2B5EF4-FFF2-40B4-BE49-F238E27FC236}">
                <a16:creationId xmlns:a16="http://schemas.microsoft.com/office/drawing/2014/main" xmlns="" id="{A784ECFD-6AF5-4D14-AB30-A4C2BD020EF9}"/>
              </a:ext>
            </a:extLst>
          </p:cNvPr>
          <p:cNvSpPr txBox="1"/>
          <p:nvPr/>
        </p:nvSpPr>
        <p:spPr>
          <a:xfrm>
            <a:off x="2721108" y="4280575"/>
            <a:ext cx="1689693" cy="584775"/>
          </a:xfrm>
          <a:prstGeom prst="rect">
            <a:avLst/>
          </a:prstGeom>
          <a:noFill/>
        </p:spPr>
        <p:txBody>
          <a:bodyPr wrap="none" rtlCol="0">
            <a:spAutoFit/>
          </a:bodyPr>
          <a:lstStyle/>
          <a:p>
            <a:pPr algn="ctr"/>
            <a:r>
              <a:rPr lang="en-US" sz="1600" dirty="0">
                <a:solidFill>
                  <a:srgbClr val="C00000"/>
                </a:solidFill>
                <a:latin typeface="Verdana"/>
                <a:cs typeface="Verdana"/>
              </a:rPr>
              <a:t>Excluding </a:t>
            </a:r>
          </a:p>
          <a:p>
            <a:pPr algn="ctr"/>
            <a:r>
              <a:rPr lang="en-US" sz="1600" dirty="0">
                <a:solidFill>
                  <a:srgbClr val="C00000"/>
                </a:solidFill>
                <a:latin typeface="Verdana"/>
                <a:cs typeface="Verdana"/>
              </a:rPr>
              <a:t>Food &amp; Energy</a:t>
            </a:r>
          </a:p>
        </p:txBody>
      </p:sp>
      <p:sp>
        <p:nvSpPr>
          <p:cNvPr id="11" name="TextBox 10">
            <a:extLst>
              <a:ext uri="{FF2B5EF4-FFF2-40B4-BE49-F238E27FC236}">
                <a16:creationId xmlns:a16="http://schemas.microsoft.com/office/drawing/2014/main" xmlns="" id="{7B20A96D-DA1B-4326-9D64-4DBB579121B2}"/>
              </a:ext>
            </a:extLst>
          </p:cNvPr>
          <p:cNvSpPr txBox="1"/>
          <p:nvPr/>
        </p:nvSpPr>
        <p:spPr>
          <a:xfrm>
            <a:off x="6840896" y="2515283"/>
            <a:ext cx="1106393" cy="338554"/>
          </a:xfrm>
          <a:prstGeom prst="rect">
            <a:avLst/>
          </a:prstGeom>
          <a:noFill/>
        </p:spPr>
        <p:txBody>
          <a:bodyPr wrap="none" rtlCol="0">
            <a:spAutoFit/>
          </a:bodyPr>
          <a:lstStyle/>
          <a:p>
            <a:r>
              <a:rPr lang="en-US" sz="1600" dirty="0">
                <a:solidFill>
                  <a:srgbClr val="0070C0"/>
                </a:solidFill>
                <a:latin typeface="Verdana"/>
                <a:cs typeface="Verdana"/>
              </a:rPr>
              <a:t>All Items</a:t>
            </a:r>
          </a:p>
        </p:txBody>
      </p:sp>
      <p:sp>
        <p:nvSpPr>
          <p:cNvPr id="7" name="TextBox 6">
            <a:extLst>
              <a:ext uri="{FF2B5EF4-FFF2-40B4-BE49-F238E27FC236}">
                <a16:creationId xmlns:a16="http://schemas.microsoft.com/office/drawing/2014/main" xmlns="" id="{4AA83BD7-788D-40EE-A159-9CDBA818645E}"/>
              </a:ext>
            </a:extLst>
          </p:cNvPr>
          <p:cNvSpPr txBox="1"/>
          <p:nvPr/>
        </p:nvSpPr>
        <p:spPr>
          <a:xfrm>
            <a:off x="6638192" y="5034003"/>
            <a:ext cx="3949555" cy="1200329"/>
          </a:xfrm>
          <a:prstGeom prst="rect">
            <a:avLst/>
          </a:prstGeom>
          <a:noFill/>
        </p:spPr>
        <p:txBody>
          <a:bodyPr wrap="square" rtlCol="0">
            <a:spAutoFit/>
          </a:bodyPr>
          <a:lstStyle/>
          <a:p>
            <a:r>
              <a:rPr lang="en-US" dirty="0"/>
              <a:t>All Items:  Food and energy prices tend to be volatile, so the blue line has more variation.  Energy price declines in 2015 reduced inflation to nearly zero.</a:t>
            </a:r>
          </a:p>
        </p:txBody>
      </p:sp>
      <p:graphicFrame>
        <p:nvGraphicFramePr>
          <p:cNvPr id="12" name="Table 11">
            <a:extLst>
              <a:ext uri="{FF2B5EF4-FFF2-40B4-BE49-F238E27FC236}">
                <a16:creationId xmlns:a16="http://schemas.microsoft.com/office/drawing/2014/main" xmlns="" id="{3E4DC3FB-EBDD-477F-8C27-371656F22245}"/>
              </a:ext>
            </a:extLst>
          </p:cNvPr>
          <p:cNvGraphicFramePr>
            <a:graphicFrameLocks noGrp="1"/>
          </p:cNvGraphicFramePr>
          <p:nvPr>
            <p:extLst>
              <p:ext uri="{D42A27DB-BD31-4B8C-83A1-F6EECF244321}">
                <p14:modId xmlns:p14="http://schemas.microsoft.com/office/powerpoint/2010/main" val="990560642"/>
              </p:ext>
            </p:extLst>
          </p:nvPr>
        </p:nvGraphicFramePr>
        <p:xfrm>
          <a:off x="9911015" y="467587"/>
          <a:ext cx="2120900" cy="1754505"/>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31928155"/>
                    </a:ext>
                  </a:extLst>
                </a:gridCol>
                <a:gridCol w="685800">
                  <a:extLst>
                    <a:ext uri="{9D8B030D-6E8A-4147-A177-3AD203B41FA5}">
                      <a16:colId xmlns:a16="http://schemas.microsoft.com/office/drawing/2014/main" xmlns="" val="3149333557"/>
                    </a:ext>
                  </a:extLst>
                </a:gridCol>
                <a:gridCol w="825500">
                  <a:extLst>
                    <a:ext uri="{9D8B030D-6E8A-4147-A177-3AD203B41FA5}">
                      <a16:colId xmlns:a16="http://schemas.microsoft.com/office/drawing/2014/main" xmlns="" val="1441819588"/>
                    </a:ext>
                  </a:extLst>
                </a:gridCol>
              </a:tblGrid>
              <a:tr h="323850">
                <a:tc>
                  <a:txBody>
                    <a:bodyPr/>
                    <a:lstStyle/>
                    <a:p>
                      <a:pPr algn="ctr" fontAlgn="b"/>
                      <a:r>
                        <a:rPr lang="en-US" sz="1600" u="none" strike="noStrike" dirty="0">
                          <a:effectLst/>
                        </a:rPr>
                        <a:t>Year</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All Items</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Excl. Food &amp; Energy</a:t>
                      </a:r>
                      <a:endParaRPr lang="en-US" sz="16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xmlns="" val="1417224000"/>
                  </a:ext>
                </a:extLst>
              </a:tr>
              <a:tr h="161925">
                <a:tc>
                  <a:txBody>
                    <a:bodyPr/>
                    <a:lstStyle/>
                    <a:p>
                      <a:pPr algn="ctr" fontAlgn="b"/>
                      <a:r>
                        <a:rPr lang="en-US" sz="1600" u="none" strike="noStrike" dirty="0">
                          <a:effectLst/>
                        </a:rPr>
                        <a:t>2015</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0.1</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1.8</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xmlns="" val="365154853"/>
                  </a:ext>
                </a:extLst>
              </a:tr>
              <a:tr h="161925">
                <a:tc>
                  <a:txBody>
                    <a:bodyPr/>
                    <a:lstStyle/>
                    <a:p>
                      <a:pPr algn="ctr" fontAlgn="b"/>
                      <a:r>
                        <a:rPr lang="en-US" sz="1600" u="none" strike="noStrike" dirty="0">
                          <a:effectLst/>
                        </a:rPr>
                        <a:t>2016</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1.3</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2.2</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xmlns="" val="1118396466"/>
                  </a:ext>
                </a:extLst>
              </a:tr>
              <a:tr h="161925">
                <a:tc>
                  <a:txBody>
                    <a:bodyPr/>
                    <a:lstStyle/>
                    <a:p>
                      <a:pPr algn="ctr" fontAlgn="b"/>
                      <a:r>
                        <a:rPr lang="en-US" sz="1600" u="none" strike="noStrike" dirty="0">
                          <a:effectLst/>
                        </a:rPr>
                        <a:t>2017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2.1</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1.8</a:t>
                      </a:r>
                      <a:endParaRPr lang="en-US" sz="16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3249057373"/>
                  </a:ext>
                </a:extLst>
              </a:tr>
              <a:tr h="161925">
                <a:tc>
                  <a:txBody>
                    <a:bodyPr/>
                    <a:lstStyle/>
                    <a:p>
                      <a:pPr algn="ctr" fontAlgn="b"/>
                      <a:r>
                        <a:rPr lang="en-US" sz="1600" u="none" strike="noStrike" dirty="0">
                          <a:effectLst/>
                        </a:rPr>
                        <a:t>2018</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2.5</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2.1</a:t>
                      </a:r>
                      <a:endParaRPr lang="en-US" sz="16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1314606426"/>
                  </a:ext>
                </a:extLst>
              </a:tr>
            </a:tbl>
          </a:graphicData>
        </a:graphic>
      </p:graphicFrame>
    </p:spTree>
    <p:extLst>
      <p:ext uri="{BB962C8B-B14F-4D97-AF65-F5344CB8AC3E}">
        <p14:creationId xmlns:p14="http://schemas.microsoft.com/office/powerpoint/2010/main" val="310204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4140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Hourly Earnings Growth Rate (%)</a:t>
            </a:r>
          </a:p>
        </p:txBody>
      </p:sp>
      <p:sp>
        <p:nvSpPr>
          <p:cNvPr id="4" name="Slide Number Placeholder 3">
            <a:extLst>
              <a:ext uri="{FF2B5EF4-FFF2-40B4-BE49-F238E27FC236}">
                <a16:creationId xmlns:a16="http://schemas.microsoft.com/office/drawing/2014/main" xmlns=""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14</a:t>
            </a:fld>
            <a:endParaRPr lang="en-US" dirty="0"/>
          </a:p>
        </p:txBody>
      </p:sp>
      <p:sp>
        <p:nvSpPr>
          <p:cNvPr id="13" name="TextBox 12">
            <a:extLst>
              <a:ext uri="{FF2B5EF4-FFF2-40B4-BE49-F238E27FC236}">
                <a16:creationId xmlns:a16="http://schemas.microsoft.com/office/drawing/2014/main" xmlns="" id="{F3567C64-1B21-4288-BD10-915F02503BFA}"/>
              </a:ext>
            </a:extLst>
          </p:cNvPr>
          <p:cNvSpPr txBox="1"/>
          <p:nvPr/>
        </p:nvSpPr>
        <p:spPr>
          <a:xfrm>
            <a:off x="10945587" y="3619498"/>
            <a:ext cx="870751" cy="338554"/>
          </a:xfrm>
          <a:prstGeom prst="rect">
            <a:avLst/>
          </a:prstGeom>
          <a:noFill/>
        </p:spPr>
        <p:txBody>
          <a:bodyPr wrap="none" rtlCol="0">
            <a:spAutoFit/>
          </a:bodyPr>
          <a:lstStyle/>
          <a:p>
            <a:pPr algn="ctr"/>
            <a:r>
              <a:rPr lang="en-US" sz="1600" dirty="0">
                <a:solidFill>
                  <a:srgbClr val="C00000"/>
                </a:solidFill>
                <a:latin typeface="Verdana"/>
                <a:cs typeface="Verdana"/>
              </a:rPr>
              <a:t>0.48%</a:t>
            </a:r>
          </a:p>
        </p:txBody>
      </p:sp>
      <p:sp>
        <p:nvSpPr>
          <p:cNvPr id="14" name="TextBox 13">
            <a:extLst>
              <a:ext uri="{FF2B5EF4-FFF2-40B4-BE49-F238E27FC236}">
                <a16:creationId xmlns:a16="http://schemas.microsoft.com/office/drawing/2014/main" xmlns="" id="{E26B00AE-A8D4-40AF-A4E9-ED20E54F6D1B}"/>
              </a:ext>
            </a:extLst>
          </p:cNvPr>
          <p:cNvSpPr txBox="1"/>
          <p:nvPr/>
        </p:nvSpPr>
        <p:spPr>
          <a:xfrm>
            <a:off x="10880325" y="2244427"/>
            <a:ext cx="1070293" cy="584775"/>
          </a:xfrm>
          <a:prstGeom prst="rect">
            <a:avLst/>
          </a:prstGeom>
          <a:noFill/>
        </p:spPr>
        <p:txBody>
          <a:bodyPr wrap="none" rtlCol="0">
            <a:spAutoFit/>
          </a:bodyPr>
          <a:lstStyle/>
          <a:p>
            <a:r>
              <a:rPr lang="en-US" sz="1600" u="sng" dirty="0">
                <a:latin typeface="Verdana"/>
                <a:cs typeface="Verdana"/>
              </a:rPr>
              <a:t>Sept ’18</a:t>
            </a:r>
          </a:p>
          <a:p>
            <a:pPr algn="ctr"/>
            <a:r>
              <a:rPr lang="en-US" sz="1600" dirty="0">
                <a:solidFill>
                  <a:schemeClr val="accent1"/>
                </a:solidFill>
                <a:latin typeface="Verdana"/>
                <a:cs typeface="Verdana"/>
              </a:rPr>
              <a:t>2.75%</a:t>
            </a:r>
          </a:p>
        </p:txBody>
      </p:sp>
      <p:sp>
        <p:nvSpPr>
          <p:cNvPr id="3" name="TextBox 2">
            <a:extLst>
              <a:ext uri="{FF2B5EF4-FFF2-40B4-BE49-F238E27FC236}">
                <a16:creationId xmlns:a16="http://schemas.microsoft.com/office/drawing/2014/main" xmlns="" id="{E171E5AA-3716-4CAA-884F-B64D12D58288}"/>
              </a:ext>
            </a:extLst>
          </p:cNvPr>
          <p:cNvSpPr txBox="1"/>
          <p:nvPr/>
        </p:nvSpPr>
        <p:spPr>
          <a:xfrm>
            <a:off x="5213547" y="5983197"/>
            <a:ext cx="3485313" cy="923330"/>
          </a:xfrm>
          <a:prstGeom prst="rect">
            <a:avLst/>
          </a:prstGeom>
          <a:noFill/>
        </p:spPr>
        <p:txBody>
          <a:bodyPr wrap="none" rtlCol="0">
            <a:spAutoFit/>
          </a:bodyPr>
          <a:lstStyle/>
          <a:p>
            <a:r>
              <a:rPr lang="en-US" u="sng" dirty="0"/>
              <a:t>Real Earnings Growth Rate</a:t>
            </a:r>
          </a:p>
          <a:p>
            <a:r>
              <a:rPr lang="en-US" dirty="0"/>
              <a:t>Obama:  0.8% average 2009 – 2017</a:t>
            </a:r>
          </a:p>
          <a:p>
            <a:r>
              <a:rPr lang="en-US" dirty="0"/>
              <a:t>Trump:  0.3% average 2017 – 2018</a:t>
            </a:r>
          </a:p>
        </p:txBody>
      </p:sp>
      <p:sp>
        <p:nvSpPr>
          <p:cNvPr id="17" name="TextBox 16">
            <a:extLst>
              <a:ext uri="{FF2B5EF4-FFF2-40B4-BE49-F238E27FC236}">
                <a16:creationId xmlns:a16="http://schemas.microsoft.com/office/drawing/2014/main" xmlns="" id="{A93330CD-99BF-4BA7-A472-300B48BD918D}"/>
              </a:ext>
            </a:extLst>
          </p:cNvPr>
          <p:cNvSpPr txBox="1"/>
          <p:nvPr/>
        </p:nvSpPr>
        <p:spPr>
          <a:xfrm>
            <a:off x="101810" y="6528848"/>
            <a:ext cx="3672993" cy="276999"/>
          </a:xfrm>
          <a:prstGeom prst="rect">
            <a:avLst/>
          </a:prstGeom>
          <a:noFill/>
        </p:spPr>
        <p:txBody>
          <a:bodyPr wrap="none" rtlCol="0">
            <a:spAutoFit/>
          </a:bodyPr>
          <a:lstStyle/>
          <a:p>
            <a:r>
              <a:rPr lang="en-US" sz="1200" dirty="0"/>
              <a:t>Source: NYT “For Wages, a Trump Slump” (August 2018)</a:t>
            </a:r>
          </a:p>
        </p:txBody>
      </p:sp>
      <p:pic>
        <p:nvPicPr>
          <p:cNvPr id="6" name="Picture 5">
            <a:extLst>
              <a:ext uri="{FF2B5EF4-FFF2-40B4-BE49-F238E27FC236}">
                <a16:creationId xmlns:a16="http://schemas.microsoft.com/office/drawing/2014/main" xmlns="" id="{AB3A257A-8EE1-4250-AB79-E2D5EF4BDE4F}"/>
              </a:ext>
            </a:extLst>
          </p:cNvPr>
          <p:cNvPicPr>
            <a:picLocks noChangeAspect="1"/>
          </p:cNvPicPr>
          <p:nvPr/>
        </p:nvPicPr>
        <p:blipFill>
          <a:blip r:embed="rId2"/>
          <a:stretch>
            <a:fillRect/>
          </a:stretch>
        </p:blipFill>
        <p:spPr>
          <a:xfrm>
            <a:off x="101810" y="558003"/>
            <a:ext cx="10785265" cy="5455537"/>
          </a:xfrm>
          <a:prstGeom prst="rect">
            <a:avLst/>
          </a:prstGeom>
        </p:spPr>
      </p:pic>
      <p:sp>
        <p:nvSpPr>
          <p:cNvPr id="10" name="TextBox 9">
            <a:extLst>
              <a:ext uri="{FF2B5EF4-FFF2-40B4-BE49-F238E27FC236}">
                <a16:creationId xmlns:a16="http://schemas.microsoft.com/office/drawing/2014/main" xmlns="" id="{A784ECFD-6AF5-4D14-AB30-A4C2BD020EF9}"/>
              </a:ext>
            </a:extLst>
          </p:cNvPr>
          <p:cNvSpPr txBox="1"/>
          <p:nvPr/>
        </p:nvSpPr>
        <p:spPr>
          <a:xfrm>
            <a:off x="5033817" y="3456585"/>
            <a:ext cx="623697" cy="338554"/>
          </a:xfrm>
          <a:prstGeom prst="rect">
            <a:avLst/>
          </a:prstGeom>
          <a:noFill/>
        </p:spPr>
        <p:txBody>
          <a:bodyPr wrap="none" rtlCol="0">
            <a:spAutoFit/>
          </a:bodyPr>
          <a:lstStyle/>
          <a:p>
            <a:r>
              <a:rPr lang="en-US" sz="1600" dirty="0">
                <a:solidFill>
                  <a:srgbClr val="C00000"/>
                </a:solidFill>
                <a:latin typeface="Verdana"/>
                <a:cs typeface="Verdana"/>
              </a:rPr>
              <a:t>Real</a:t>
            </a:r>
          </a:p>
        </p:txBody>
      </p:sp>
      <p:sp>
        <p:nvSpPr>
          <p:cNvPr id="11" name="TextBox 10">
            <a:extLst>
              <a:ext uri="{FF2B5EF4-FFF2-40B4-BE49-F238E27FC236}">
                <a16:creationId xmlns:a16="http://schemas.microsoft.com/office/drawing/2014/main" xmlns="" id="{7B20A96D-DA1B-4326-9D64-4DBB579121B2}"/>
              </a:ext>
            </a:extLst>
          </p:cNvPr>
          <p:cNvSpPr txBox="1"/>
          <p:nvPr/>
        </p:nvSpPr>
        <p:spPr>
          <a:xfrm>
            <a:off x="4830941" y="2468552"/>
            <a:ext cx="1029449" cy="338554"/>
          </a:xfrm>
          <a:prstGeom prst="rect">
            <a:avLst/>
          </a:prstGeom>
          <a:noFill/>
        </p:spPr>
        <p:txBody>
          <a:bodyPr wrap="none" rtlCol="0">
            <a:spAutoFit/>
          </a:bodyPr>
          <a:lstStyle/>
          <a:p>
            <a:r>
              <a:rPr lang="en-US" sz="1600" dirty="0">
                <a:solidFill>
                  <a:srgbClr val="0070C0"/>
                </a:solidFill>
                <a:latin typeface="Verdana"/>
                <a:cs typeface="Verdana"/>
              </a:rPr>
              <a:t>Nominal</a:t>
            </a:r>
          </a:p>
        </p:txBody>
      </p:sp>
      <p:sp>
        <p:nvSpPr>
          <p:cNvPr id="5" name="TextBox 4">
            <a:extLst>
              <a:ext uri="{FF2B5EF4-FFF2-40B4-BE49-F238E27FC236}">
                <a16:creationId xmlns:a16="http://schemas.microsoft.com/office/drawing/2014/main" xmlns="" id="{5D38B359-29CC-4725-93EA-6FA06B7B2545}"/>
              </a:ext>
            </a:extLst>
          </p:cNvPr>
          <p:cNvSpPr txBox="1"/>
          <p:nvPr/>
        </p:nvSpPr>
        <p:spPr>
          <a:xfrm>
            <a:off x="5989277" y="4522873"/>
            <a:ext cx="4831123" cy="646331"/>
          </a:xfrm>
          <a:prstGeom prst="rect">
            <a:avLst/>
          </a:prstGeom>
          <a:noFill/>
        </p:spPr>
        <p:txBody>
          <a:bodyPr wrap="square" rtlCol="0">
            <a:spAutoFit/>
          </a:bodyPr>
          <a:lstStyle/>
          <a:p>
            <a:r>
              <a:rPr lang="en-US" dirty="0"/>
              <a:t>Higher energy prices are driving higher inflation, offsetting gains in nominal wages</a:t>
            </a:r>
          </a:p>
        </p:txBody>
      </p:sp>
    </p:spTree>
    <p:extLst>
      <p:ext uri="{BB962C8B-B14F-4D97-AF65-F5344CB8AC3E}">
        <p14:creationId xmlns:p14="http://schemas.microsoft.com/office/powerpoint/2010/main" val="236803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0"/>
            <a:ext cx="12192000" cy="4631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Interest Rates: Yield Curve</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15</a:t>
            </a:fld>
            <a:endParaRPr lang="en-US" dirty="0"/>
          </a:p>
        </p:txBody>
      </p:sp>
      <p:sp>
        <p:nvSpPr>
          <p:cNvPr id="13" name="Rectangle 12">
            <a:extLst>
              <a:ext uri="{FF2B5EF4-FFF2-40B4-BE49-F238E27FC236}">
                <a16:creationId xmlns:a16="http://schemas.microsoft.com/office/drawing/2014/main" xmlns="" id="{32549AA2-0152-435D-973B-CACC753EE401}"/>
              </a:ext>
            </a:extLst>
          </p:cNvPr>
          <p:cNvSpPr/>
          <p:nvPr/>
        </p:nvSpPr>
        <p:spPr>
          <a:xfrm>
            <a:off x="7309451" y="715883"/>
            <a:ext cx="4758905" cy="5262979"/>
          </a:xfrm>
          <a:prstGeom prst="rect">
            <a:avLst/>
          </a:prstGeom>
        </p:spPr>
        <p:txBody>
          <a:bodyPr wrap="square">
            <a:spAutoFit/>
          </a:bodyPr>
          <a:lstStyle/>
          <a:p>
            <a:r>
              <a:rPr lang="en-US" sz="1400" dirty="0">
                <a:effectLst/>
              </a:rPr>
              <a:t>NYT: “For much of the last couple of years, short-term interest rates, which the Fed controls directly, have risen much faster than longer-term rates, which are set based on global supply and demand for bonds. The Fed was plowing ahead with rate increases, while investors were evidently skeptical that growth would be persistent enough to justify higher long-term rates.</a:t>
            </a:r>
          </a:p>
          <a:p>
            <a:endParaRPr lang="en-US" sz="1400" dirty="0">
              <a:effectLst/>
            </a:endParaRPr>
          </a:p>
          <a:p>
            <a:r>
              <a:rPr lang="en-US" sz="1400" dirty="0">
                <a:effectLst/>
              </a:rPr>
              <a:t>In late August, the rate on 10-year government bonds was only 0.18 percent higher than for two-year government bonds, a phenomenon known as a flat yield curve. (When that number turns negative, it’s considered an “</a:t>
            </a:r>
            <a:r>
              <a:rPr lang="en-US" sz="1400" dirty="0">
                <a:solidFill>
                  <a:srgbClr val="326891"/>
                </a:solidFill>
                <a:effectLst/>
                <a:hlinkClick r:id="rId2"/>
              </a:rPr>
              <a:t>inverted yield curve</a:t>
            </a:r>
            <a:r>
              <a:rPr lang="en-US" sz="1400" dirty="0">
                <a:effectLst/>
              </a:rPr>
              <a:t>” and is often a measure of looming recession.)</a:t>
            </a:r>
          </a:p>
          <a:p>
            <a:endParaRPr lang="en-US" sz="1400" dirty="0">
              <a:effectLst/>
            </a:endParaRPr>
          </a:p>
          <a:p>
            <a:r>
              <a:rPr lang="en-US" sz="1400" dirty="0">
                <a:effectLst/>
              </a:rPr>
              <a:t>Since then, longer-term rates have risen faster than shorter-term ones. While the yield curve remains flat by historical standards (the gap between 10-year and two-year bonds was up to only 0.33 percent in recent days), it has moved in a direction consistent with a more optimistic outlook.</a:t>
            </a:r>
          </a:p>
          <a:p>
            <a:endParaRPr lang="en-US" sz="1400" dirty="0">
              <a:effectLst/>
            </a:endParaRPr>
          </a:p>
          <a:p>
            <a:r>
              <a:rPr lang="en-US" sz="1400" dirty="0">
                <a:effectLst/>
              </a:rPr>
              <a:t>The long end of the yield curve has finally moved to the view that this could be a more persistent recovery,” said Michelle Meyer, head of U.S. economics at Bank of America-Merrill Lynch. “It’s reflecting the possibility that this recovery has further legs.”</a:t>
            </a:r>
          </a:p>
        </p:txBody>
      </p:sp>
      <p:sp>
        <p:nvSpPr>
          <p:cNvPr id="14" name="Rectangle 13">
            <a:extLst>
              <a:ext uri="{FF2B5EF4-FFF2-40B4-BE49-F238E27FC236}">
                <a16:creationId xmlns:a16="http://schemas.microsoft.com/office/drawing/2014/main" xmlns="" id="{EAFE5ADB-3C3D-40A7-9480-C9AEB020BFC4}"/>
              </a:ext>
            </a:extLst>
          </p:cNvPr>
          <p:cNvSpPr/>
          <p:nvPr/>
        </p:nvSpPr>
        <p:spPr>
          <a:xfrm>
            <a:off x="255918" y="6442978"/>
            <a:ext cx="5379165" cy="276999"/>
          </a:xfrm>
          <a:prstGeom prst="rect">
            <a:avLst/>
          </a:prstGeom>
        </p:spPr>
        <p:txBody>
          <a:bodyPr wrap="none">
            <a:spAutoFit/>
          </a:bodyPr>
          <a:lstStyle/>
          <a:p>
            <a:r>
              <a:rPr lang="en-US" sz="1200" b="1" dirty="0">
                <a:effectLst/>
              </a:rPr>
              <a:t>NYT:  Neil Irwin - Interest Rates Are Rising for All the Right Reasons (Oct 11, 2018)</a:t>
            </a:r>
            <a:endParaRPr lang="en-US" sz="1200" dirty="0"/>
          </a:p>
        </p:txBody>
      </p:sp>
      <p:pic>
        <p:nvPicPr>
          <p:cNvPr id="19" name="Picture 18">
            <a:extLst>
              <a:ext uri="{FF2B5EF4-FFF2-40B4-BE49-F238E27FC236}">
                <a16:creationId xmlns:a16="http://schemas.microsoft.com/office/drawing/2014/main" xmlns="" id="{7E5B3555-B9C1-417B-9D0C-0E641208B4CC}"/>
              </a:ext>
            </a:extLst>
          </p:cNvPr>
          <p:cNvPicPr>
            <a:picLocks noChangeAspect="1"/>
          </p:cNvPicPr>
          <p:nvPr/>
        </p:nvPicPr>
        <p:blipFill>
          <a:blip r:embed="rId3"/>
          <a:stretch>
            <a:fillRect/>
          </a:stretch>
        </p:blipFill>
        <p:spPr>
          <a:xfrm>
            <a:off x="85097" y="889311"/>
            <a:ext cx="7116313" cy="3794832"/>
          </a:xfrm>
          <a:prstGeom prst="rect">
            <a:avLst/>
          </a:prstGeom>
        </p:spPr>
      </p:pic>
      <p:sp>
        <p:nvSpPr>
          <p:cNvPr id="20" name="TextBox 19">
            <a:extLst>
              <a:ext uri="{FF2B5EF4-FFF2-40B4-BE49-F238E27FC236}">
                <a16:creationId xmlns:a16="http://schemas.microsoft.com/office/drawing/2014/main" xmlns="" id="{79FDE984-D730-45D8-8BF2-450B1F2D1275}"/>
              </a:ext>
            </a:extLst>
          </p:cNvPr>
          <p:cNvSpPr txBox="1"/>
          <p:nvPr/>
        </p:nvSpPr>
        <p:spPr>
          <a:xfrm>
            <a:off x="5791153" y="1243011"/>
            <a:ext cx="1430200" cy="646331"/>
          </a:xfrm>
          <a:prstGeom prst="rect">
            <a:avLst/>
          </a:prstGeom>
          <a:noFill/>
        </p:spPr>
        <p:txBody>
          <a:bodyPr wrap="none" rtlCol="0">
            <a:spAutoFit/>
          </a:bodyPr>
          <a:lstStyle/>
          <a:p>
            <a:pPr algn="ctr"/>
            <a:r>
              <a:rPr lang="en-US" u="sng" dirty="0"/>
              <a:t>Oct 10, 2018</a:t>
            </a:r>
          </a:p>
          <a:p>
            <a:pPr algn="ctr"/>
            <a:r>
              <a:rPr lang="en-US" dirty="0"/>
              <a:t>0.34%</a:t>
            </a:r>
          </a:p>
        </p:txBody>
      </p:sp>
    </p:spTree>
    <p:extLst>
      <p:ext uri="{BB962C8B-B14F-4D97-AF65-F5344CB8AC3E}">
        <p14:creationId xmlns:p14="http://schemas.microsoft.com/office/powerpoint/2010/main" val="3415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0"/>
            <a:ext cx="12192000" cy="4631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Interest Rates and Inflation Expectations</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16</a:t>
            </a:fld>
            <a:endParaRPr lang="en-US" dirty="0"/>
          </a:p>
        </p:txBody>
      </p:sp>
      <p:sp>
        <p:nvSpPr>
          <p:cNvPr id="8" name="Rectangle 7">
            <a:extLst>
              <a:ext uri="{FF2B5EF4-FFF2-40B4-BE49-F238E27FC236}">
                <a16:creationId xmlns:a16="http://schemas.microsoft.com/office/drawing/2014/main" xmlns="" id="{8BBA6164-EA0E-4FE6-B3D6-5DECDE034783}"/>
              </a:ext>
            </a:extLst>
          </p:cNvPr>
          <p:cNvSpPr/>
          <p:nvPr/>
        </p:nvSpPr>
        <p:spPr>
          <a:xfrm>
            <a:off x="8108827" y="587492"/>
            <a:ext cx="3847381" cy="5909310"/>
          </a:xfrm>
          <a:prstGeom prst="rect">
            <a:avLst/>
          </a:prstGeom>
        </p:spPr>
        <p:txBody>
          <a:bodyPr wrap="square">
            <a:spAutoFit/>
          </a:bodyPr>
          <a:lstStyle/>
          <a:p>
            <a:r>
              <a:rPr lang="en-US" dirty="0">
                <a:effectLst/>
              </a:rPr>
              <a:t>NYT: “The yields of inflation-protected bonds have moved mostly in lock step with traditional bonds in recent weeks, suggesting that traders haven’t become more worried about inflation.</a:t>
            </a:r>
          </a:p>
          <a:p>
            <a:endParaRPr lang="en-US" dirty="0">
              <a:effectLst/>
            </a:endParaRPr>
          </a:p>
          <a:p>
            <a:r>
              <a:rPr lang="en-US" dirty="0">
                <a:effectLst/>
              </a:rPr>
              <a:t>For example, inflation of 2.16% a year over the coming decade is implied by the current price gap between the two types of bonds, up only a smidgen since August and below its level in May.</a:t>
            </a:r>
          </a:p>
          <a:p>
            <a:endParaRPr lang="en-US" dirty="0">
              <a:effectLst/>
            </a:endParaRPr>
          </a:p>
          <a:p>
            <a:r>
              <a:rPr lang="en-US" dirty="0">
                <a:effectLst/>
              </a:rPr>
              <a:t>The rise in longer-term interest rates is driven mainly not by a rise in inflation expectations, but rather by a rise in investors’ expectations for what the Fed will do and for how much compensation bond investors are demanding in lending over long time horizons.”</a:t>
            </a:r>
          </a:p>
        </p:txBody>
      </p:sp>
      <p:sp>
        <p:nvSpPr>
          <p:cNvPr id="9" name="Rectangle 8">
            <a:extLst>
              <a:ext uri="{FF2B5EF4-FFF2-40B4-BE49-F238E27FC236}">
                <a16:creationId xmlns:a16="http://schemas.microsoft.com/office/drawing/2014/main" xmlns="" id="{4EBC9F24-A221-45C8-85CE-DBC92B85D19F}"/>
              </a:ext>
            </a:extLst>
          </p:cNvPr>
          <p:cNvSpPr/>
          <p:nvPr/>
        </p:nvSpPr>
        <p:spPr>
          <a:xfrm>
            <a:off x="471578" y="6581001"/>
            <a:ext cx="5379165" cy="276999"/>
          </a:xfrm>
          <a:prstGeom prst="rect">
            <a:avLst/>
          </a:prstGeom>
        </p:spPr>
        <p:txBody>
          <a:bodyPr wrap="none">
            <a:spAutoFit/>
          </a:bodyPr>
          <a:lstStyle/>
          <a:p>
            <a:r>
              <a:rPr lang="en-US" sz="1200" b="1" dirty="0">
                <a:effectLst/>
              </a:rPr>
              <a:t>NYT:  Neil Irwin - Interest Rates Are Rising for All the Right Reasons (Oct 11, 2018)</a:t>
            </a:r>
            <a:endParaRPr lang="en-US" sz="1200" dirty="0"/>
          </a:p>
        </p:txBody>
      </p:sp>
      <p:pic>
        <p:nvPicPr>
          <p:cNvPr id="10" name="Picture 9">
            <a:extLst>
              <a:ext uri="{FF2B5EF4-FFF2-40B4-BE49-F238E27FC236}">
                <a16:creationId xmlns:a16="http://schemas.microsoft.com/office/drawing/2014/main" xmlns="" id="{6982DB80-4E90-4F10-94F6-9AC84D9C554E}"/>
              </a:ext>
            </a:extLst>
          </p:cNvPr>
          <p:cNvPicPr>
            <a:picLocks noChangeAspect="1"/>
          </p:cNvPicPr>
          <p:nvPr/>
        </p:nvPicPr>
        <p:blipFill>
          <a:blip r:embed="rId2"/>
          <a:stretch>
            <a:fillRect/>
          </a:stretch>
        </p:blipFill>
        <p:spPr>
          <a:xfrm>
            <a:off x="128855" y="629513"/>
            <a:ext cx="7815212" cy="4080509"/>
          </a:xfrm>
          <a:prstGeom prst="rect">
            <a:avLst/>
          </a:prstGeom>
        </p:spPr>
      </p:pic>
      <p:sp>
        <p:nvSpPr>
          <p:cNvPr id="11" name="TextBox 10">
            <a:extLst>
              <a:ext uri="{FF2B5EF4-FFF2-40B4-BE49-F238E27FC236}">
                <a16:creationId xmlns:a16="http://schemas.microsoft.com/office/drawing/2014/main" xmlns="" id="{242FB8CF-1A69-428C-A161-67BB7F54233B}"/>
              </a:ext>
            </a:extLst>
          </p:cNvPr>
          <p:cNvSpPr txBox="1"/>
          <p:nvPr/>
        </p:nvSpPr>
        <p:spPr>
          <a:xfrm>
            <a:off x="6601232" y="1006474"/>
            <a:ext cx="1430200" cy="646331"/>
          </a:xfrm>
          <a:prstGeom prst="rect">
            <a:avLst/>
          </a:prstGeom>
          <a:noFill/>
        </p:spPr>
        <p:txBody>
          <a:bodyPr wrap="none" rtlCol="0">
            <a:spAutoFit/>
          </a:bodyPr>
          <a:lstStyle/>
          <a:p>
            <a:pPr algn="ctr"/>
            <a:r>
              <a:rPr lang="en-US" u="sng" dirty="0"/>
              <a:t>Oct 10, 2018</a:t>
            </a:r>
          </a:p>
          <a:p>
            <a:pPr algn="ctr"/>
            <a:r>
              <a:rPr lang="en-US" dirty="0"/>
              <a:t>2.16%</a:t>
            </a:r>
          </a:p>
        </p:txBody>
      </p:sp>
    </p:spTree>
    <p:extLst>
      <p:ext uri="{BB962C8B-B14F-4D97-AF65-F5344CB8AC3E}">
        <p14:creationId xmlns:p14="http://schemas.microsoft.com/office/powerpoint/2010/main" val="401461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0"/>
            <a:ext cx="12192000" cy="4631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Quarterly Real GDP Growth % 2010-2018</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17</a:t>
            </a:fld>
            <a:endParaRPr lang="en-US" dirty="0"/>
          </a:p>
        </p:txBody>
      </p:sp>
      <p:pic>
        <p:nvPicPr>
          <p:cNvPr id="4" name="Picture 3">
            <a:extLst>
              <a:ext uri="{FF2B5EF4-FFF2-40B4-BE49-F238E27FC236}">
                <a16:creationId xmlns:a16="http://schemas.microsoft.com/office/drawing/2014/main" xmlns="" id="{53C17143-0E38-4911-8EA3-EC36958EEFBC}"/>
              </a:ext>
            </a:extLst>
          </p:cNvPr>
          <p:cNvPicPr>
            <a:picLocks noChangeAspect="1"/>
          </p:cNvPicPr>
          <p:nvPr/>
        </p:nvPicPr>
        <p:blipFill>
          <a:blip r:embed="rId2"/>
          <a:stretch>
            <a:fillRect/>
          </a:stretch>
        </p:blipFill>
        <p:spPr>
          <a:xfrm>
            <a:off x="333375" y="1614642"/>
            <a:ext cx="9579270" cy="5110445"/>
          </a:xfrm>
          <a:prstGeom prst="rect">
            <a:avLst/>
          </a:prstGeom>
        </p:spPr>
      </p:pic>
      <p:cxnSp>
        <p:nvCxnSpPr>
          <p:cNvPr id="7" name="Straight Connector 6">
            <a:extLst>
              <a:ext uri="{FF2B5EF4-FFF2-40B4-BE49-F238E27FC236}">
                <a16:creationId xmlns:a16="http://schemas.microsoft.com/office/drawing/2014/main" xmlns="" id="{0901133D-8D49-45AA-89F4-ADBD8467982B}"/>
              </a:ext>
            </a:extLst>
          </p:cNvPr>
          <p:cNvCxnSpPr>
            <a:cxnSpLocks/>
          </p:cNvCxnSpPr>
          <p:nvPr/>
        </p:nvCxnSpPr>
        <p:spPr>
          <a:xfrm flipV="1">
            <a:off x="8048445" y="2242865"/>
            <a:ext cx="0" cy="31141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4678F23-E8CF-4483-8CE9-4E33C3E05DDB}"/>
              </a:ext>
            </a:extLst>
          </p:cNvPr>
          <p:cNvSpPr txBox="1"/>
          <p:nvPr/>
        </p:nvSpPr>
        <p:spPr>
          <a:xfrm>
            <a:off x="8169215" y="2294615"/>
            <a:ext cx="790729" cy="369332"/>
          </a:xfrm>
          <a:prstGeom prst="rect">
            <a:avLst/>
          </a:prstGeom>
          <a:noFill/>
        </p:spPr>
        <p:txBody>
          <a:bodyPr wrap="none" rtlCol="0">
            <a:spAutoFit/>
          </a:bodyPr>
          <a:lstStyle/>
          <a:p>
            <a:r>
              <a:rPr lang="en-US" dirty="0">
                <a:solidFill>
                  <a:srgbClr val="C00000"/>
                </a:solidFill>
              </a:rPr>
              <a:t>Trump</a:t>
            </a:r>
          </a:p>
        </p:txBody>
      </p:sp>
      <p:sp>
        <p:nvSpPr>
          <p:cNvPr id="15" name="TextBox 14">
            <a:extLst>
              <a:ext uri="{FF2B5EF4-FFF2-40B4-BE49-F238E27FC236}">
                <a16:creationId xmlns:a16="http://schemas.microsoft.com/office/drawing/2014/main" xmlns="" id="{0B1277C3-7650-4B6C-8A85-8F747C0EA12F}"/>
              </a:ext>
            </a:extLst>
          </p:cNvPr>
          <p:cNvSpPr txBox="1"/>
          <p:nvPr/>
        </p:nvSpPr>
        <p:spPr>
          <a:xfrm>
            <a:off x="7070785" y="2294615"/>
            <a:ext cx="864339" cy="369332"/>
          </a:xfrm>
          <a:prstGeom prst="rect">
            <a:avLst/>
          </a:prstGeom>
          <a:noFill/>
        </p:spPr>
        <p:txBody>
          <a:bodyPr wrap="none" rtlCol="0">
            <a:spAutoFit/>
          </a:bodyPr>
          <a:lstStyle/>
          <a:p>
            <a:r>
              <a:rPr lang="en-US" dirty="0">
                <a:solidFill>
                  <a:srgbClr val="0000FF"/>
                </a:solidFill>
              </a:rPr>
              <a:t>Obama</a:t>
            </a:r>
          </a:p>
        </p:txBody>
      </p:sp>
      <p:sp>
        <p:nvSpPr>
          <p:cNvPr id="16" name="TextBox 15">
            <a:extLst>
              <a:ext uri="{FF2B5EF4-FFF2-40B4-BE49-F238E27FC236}">
                <a16:creationId xmlns:a16="http://schemas.microsoft.com/office/drawing/2014/main" xmlns="" id="{3EBF5EE4-BDDD-49C4-B729-17D107C1CFD3}"/>
              </a:ext>
            </a:extLst>
          </p:cNvPr>
          <p:cNvSpPr txBox="1"/>
          <p:nvPr/>
        </p:nvSpPr>
        <p:spPr>
          <a:xfrm>
            <a:off x="9100867" y="2776090"/>
            <a:ext cx="476412" cy="369332"/>
          </a:xfrm>
          <a:prstGeom prst="rect">
            <a:avLst/>
          </a:prstGeom>
          <a:noFill/>
        </p:spPr>
        <p:txBody>
          <a:bodyPr wrap="none" rtlCol="0">
            <a:spAutoFit/>
          </a:bodyPr>
          <a:lstStyle/>
          <a:p>
            <a:r>
              <a:rPr lang="en-US" dirty="0"/>
              <a:t>4.2</a:t>
            </a:r>
          </a:p>
        </p:txBody>
      </p:sp>
      <p:sp>
        <p:nvSpPr>
          <p:cNvPr id="17" name="TextBox 16">
            <a:extLst>
              <a:ext uri="{FF2B5EF4-FFF2-40B4-BE49-F238E27FC236}">
                <a16:creationId xmlns:a16="http://schemas.microsoft.com/office/drawing/2014/main" xmlns="" id="{A896B314-C573-4987-B179-57B335DCBAE6}"/>
              </a:ext>
            </a:extLst>
          </p:cNvPr>
          <p:cNvSpPr txBox="1"/>
          <p:nvPr/>
        </p:nvSpPr>
        <p:spPr>
          <a:xfrm>
            <a:off x="9382962" y="3145422"/>
            <a:ext cx="476412" cy="369332"/>
          </a:xfrm>
          <a:prstGeom prst="rect">
            <a:avLst/>
          </a:prstGeom>
          <a:noFill/>
        </p:spPr>
        <p:txBody>
          <a:bodyPr wrap="none" rtlCol="0">
            <a:spAutoFit/>
          </a:bodyPr>
          <a:lstStyle/>
          <a:p>
            <a:r>
              <a:rPr lang="en-US" dirty="0"/>
              <a:t>3.5</a:t>
            </a:r>
          </a:p>
        </p:txBody>
      </p:sp>
      <p:sp>
        <p:nvSpPr>
          <p:cNvPr id="18" name="TextBox 17">
            <a:extLst>
              <a:ext uri="{FF2B5EF4-FFF2-40B4-BE49-F238E27FC236}">
                <a16:creationId xmlns:a16="http://schemas.microsoft.com/office/drawing/2014/main" xmlns="" id="{96B54A5E-8F7A-4232-A7FE-088B435A017D}"/>
              </a:ext>
            </a:extLst>
          </p:cNvPr>
          <p:cNvSpPr txBox="1"/>
          <p:nvPr/>
        </p:nvSpPr>
        <p:spPr>
          <a:xfrm>
            <a:off x="333375" y="569645"/>
            <a:ext cx="11419921" cy="923330"/>
          </a:xfrm>
          <a:prstGeom prst="rect">
            <a:avLst/>
          </a:prstGeom>
          <a:noFill/>
        </p:spPr>
        <p:txBody>
          <a:bodyPr wrap="none" rtlCol="0">
            <a:spAutoFit/>
          </a:bodyPr>
          <a:lstStyle/>
          <a:p>
            <a:pPr marL="285750" indent="-285750">
              <a:buFont typeface="Wingdings" panose="05000000000000000000" pitchFamily="2" charset="2"/>
              <a:buChar char="§"/>
            </a:pPr>
            <a:r>
              <a:rPr lang="en-US" dirty="0"/>
              <a:t>Real GDP growth was 3.5% in Q3 2018, down from 4.2% in Q2 2018</a:t>
            </a:r>
          </a:p>
          <a:p>
            <a:pPr marL="285750" indent="-285750">
              <a:buFont typeface="Wingdings" panose="05000000000000000000" pitchFamily="2" charset="2"/>
              <a:buChar char="§"/>
            </a:pPr>
            <a:r>
              <a:rPr lang="en-US" dirty="0"/>
              <a:t>From 2010 to 2016, there were 11 quarters of 3.0% growth or better, including 3 quarters of 4.0% growth or better</a:t>
            </a:r>
          </a:p>
          <a:p>
            <a:pPr marL="285750" indent="-285750">
              <a:buFont typeface="Wingdings" panose="05000000000000000000" pitchFamily="2" charset="2"/>
              <a:buChar char="§"/>
            </a:pPr>
            <a:r>
              <a:rPr lang="en-US" dirty="0"/>
              <a:t>The GDP figure is the % change vs. the prior quarter, annualized</a:t>
            </a:r>
          </a:p>
        </p:txBody>
      </p:sp>
      <p:cxnSp>
        <p:nvCxnSpPr>
          <p:cNvPr id="21" name="Straight Connector 20">
            <a:extLst>
              <a:ext uri="{FF2B5EF4-FFF2-40B4-BE49-F238E27FC236}">
                <a16:creationId xmlns:a16="http://schemas.microsoft.com/office/drawing/2014/main" xmlns="" id="{4B37344D-27FA-4E40-A60C-EF9D14AA6CE9}"/>
              </a:ext>
            </a:extLst>
          </p:cNvPr>
          <p:cNvCxnSpPr/>
          <p:nvPr/>
        </p:nvCxnSpPr>
        <p:spPr>
          <a:xfrm>
            <a:off x="1242204" y="3765429"/>
            <a:ext cx="851427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16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0"/>
            <a:ext cx="12192000" cy="4631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Q3 2018:  Contribution to % Change in GDP</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18</a:t>
            </a:fld>
            <a:endParaRPr lang="en-US" dirty="0"/>
          </a:p>
        </p:txBody>
      </p:sp>
      <p:pic>
        <p:nvPicPr>
          <p:cNvPr id="2" name="Picture 1">
            <a:extLst>
              <a:ext uri="{FF2B5EF4-FFF2-40B4-BE49-F238E27FC236}">
                <a16:creationId xmlns:a16="http://schemas.microsoft.com/office/drawing/2014/main" xmlns="" id="{A63DC7AD-A2D1-48E1-8441-A74018A2CBDB}"/>
              </a:ext>
            </a:extLst>
          </p:cNvPr>
          <p:cNvPicPr>
            <a:picLocks noChangeAspect="1"/>
          </p:cNvPicPr>
          <p:nvPr/>
        </p:nvPicPr>
        <p:blipFill>
          <a:blip r:embed="rId2"/>
          <a:stretch>
            <a:fillRect/>
          </a:stretch>
        </p:blipFill>
        <p:spPr>
          <a:xfrm>
            <a:off x="338228" y="3072784"/>
            <a:ext cx="10431223" cy="3381375"/>
          </a:xfrm>
          <a:prstGeom prst="rect">
            <a:avLst/>
          </a:prstGeom>
        </p:spPr>
      </p:pic>
      <p:sp>
        <p:nvSpPr>
          <p:cNvPr id="3" name="TextBox 2">
            <a:extLst>
              <a:ext uri="{FF2B5EF4-FFF2-40B4-BE49-F238E27FC236}">
                <a16:creationId xmlns:a16="http://schemas.microsoft.com/office/drawing/2014/main" xmlns="" id="{C0F6D25E-176E-401A-AE44-9520D4B34142}"/>
              </a:ext>
            </a:extLst>
          </p:cNvPr>
          <p:cNvSpPr txBox="1"/>
          <p:nvPr/>
        </p:nvSpPr>
        <p:spPr>
          <a:xfrm>
            <a:off x="402568" y="633504"/>
            <a:ext cx="9670661" cy="1938992"/>
          </a:xfrm>
          <a:prstGeom prst="rect">
            <a:avLst/>
          </a:prstGeom>
          <a:noFill/>
        </p:spPr>
        <p:txBody>
          <a:bodyPr wrap="none" rtlCol="0">
            <a:spAutoFit/>
          </a:bodyPr>
          <a:lstStyle/>
          <a:p>
            <a:pPr marL="285750" indent="-285750">
              <a:buFont typeface="Wingdings" panose="05000000000000000000" pitchFamily="2" charset="2"/>
              <a:buChar char="§"/>
            </a:pPr>
            <a:r>
              <a:rPr lang="en-US" sz="2000" dirty="0"/>
              <a:t>Personal consumption was an above average contributor in Q3</a:t>
            </a:r>
          </a:p>
          <a:p>
            <a:pPr marL="285750" indent="-285750">
              <a:buFont typeface="Wingdings" panose="05000000000000000000" pitchFamily="2" charset="2"/>
              <a:buChar char="§"/>
            </a:pPr>
            <a:r>
              <a:rPr lang="en-US" sz="2000" dirty="0"/>
              <a:t>A sizable boost from net exports brought forward to avoid tariffs in Q2 reversed in Q3</a:t>
            </a:r>
          </a:p>
          <a:p>
            <a:pPr marL="285750" indent="-285750">
              <a:buFont typeface="Wingdings" panose="05000000000000000000" pitchFamily="2" charset="2"/>
              <a:buChar char="§"/>
            </a:pPr>
            <a:r>
              <a:rPr lang="en-US" sz="2000" dirty="0"/>
              <a:t>Non-residential (business) investment was a below average contributor</a:t>
            </a:r>
          </a:p>
          <a:p>
            <a:pPr marL="285750" indent="-285750">
              <a:buFont typeface="Wingdings" panose="05000000000000000000" pitchFamily="2" charset="2"/>
              <a:buChar char="§"/>
            </a:pPr>
            <a:r>
              <a:rPr lang="en-US" sz="2000" dirty="0"/>
              <a:t>Government (federal, state, local) continues to be an above-average contributor</a:t>
            </a:r>
          </a:p>
          <a:p>
            <a:pPr marL="285750" indent="-285750">
              <a:buFont typeface="Wingdings" panose="05000000000000000000" pitchFamily="2" charset="2"/>
              <a:buChar char="§"/>
            </a:pPr>
            <a:r>
              <a:rPr lang="en-US" sz="2000" dirty="0"/>
              <a:t>Residential investment (housing) remains a drag on the economy</a:t>
            </a:r>
          </a:p>
          <a:p>
            <a:pPr marL="285750" indent="-285750">
              <a:buFont typeface="Wingdings" panose="05000000000000000000" pitchFamily="2" charset="2"/>
              <a:buChar char="§"/>
            </a:pPr>
            <a:r>
              <a:rPr lang="en-US" sz="2000" dirty="0"/>
              <a:t>Inventory building was an unusually large positive contributor</a:t>
            </a:r>
          </a:p>
        </p:txBody>
      </p:sp>
    </p:spTree>
    <p:extLst>
      <p:ext uri="{BB962C8B-B14F-4D97-AF65-F5344CB8AC3E}">
        <p14:creationId xmlns:p14="http://schemas.microsoft.com/office/powerpoint/2010/main" val="3487354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0"/>
            <a:ext cx="12192000" cy="4631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Contribution to % Change in GDP Q1 2014 – Q3 2018</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19</a:t>
            </a:fld>
            <a:endParaRPr lang="en-US" dirty="0"/>
          </a:p>
        </p:txBody>
      </p:sp>
      <p:sp>
        <p:nvSpPr>
          <p:cNvPr id="3" name="TextBox 2">
            <a:extLst>
              <a:ext uri="{FF2B5EF4-FFF2-40B4-BE49-F238E27FC236}">
                <a16:creationId xmlns:a16="http://schemas.microsoft.com/office/drawing/2014/main" xmlns="" id="{C0F6D25E-176E-401A-AE44-9520D4B34142}"/>
              </a:ext>
            </a:extLst>
          </p:cNvPr>
          <p:cNvSpPr txBox="1"/>
          <p:nvPr/>
        </p:nvSpPr>
        <p:spPr>
          <a:xfrm>
            <a:off x="1187570" y="633504"/>
            <a:ext cx="7731027" cy="400110"/>
          </a:xfrm>
          <a:prstGeom prst="rect">
            <a:avLst/>
          </a:prstGeom>
          <a:noFill/>
        </p:spPr>
        <p:txBody>
          <a:bodyPr wrap="none" rtlCol="0">
            <a:spAutoFit/>
          </a:bodyPr>
          <a:lstStyle/>
          <a:p>
            <a:pPr marL="285750" indent="-285750">
              <a:buFont typeface="Wingdings" panose="05000000000000000000" pitchFamily="2" charset="2"/>
              <a:buChar char="§"/>
            </a:pPr>
            <a:r>
              <a:rPr lang="en-US" sz="2000" dirty="0"/>
              <a:t>Sizable fluctuations in inventories and net exports in last two quarters</a:t>
            </a:r>
          </a:p>
        </p:txBody>
      </p:sp>
      <p:pic>
        <p:nvPicPr>
          <p:cNvPr id="4" name="Picture 3">
            <a:extLst>
              <a:ext uri="{FF2B5EF4-FFF2-40B4-BE49-F238E27FC236}">
                <a16:creationId xmlns:a16="http://schemas.microsoft.com/office/drawing/2014/main" xmlns="" id="{CD1AFCEA-BECA-463E-B5D0-942CC9C42637}"/>
              </a:ext>
            </a:extLst>
          </p:cNvPr>
          <p:cNvPicPr>
            <a:picLocks noChangeAspect="1"/>
          </p:cNvPicPr>
          <p:nvPr/>
        </p:nvPicPr>
        <p:blipFill>
          <a:blip r:embed="rId2"/>
          <a:stretch>
            <a:fillRect/>
          </a:stretch>
        </p:blipFill>
        <p:spPr>
          <a:xfrm>
            <a:off x="1084053" y="1203956"/>
            <a:ext cx="9949130" cy="5478880"/>
          </a:xfrm>
          <a:prstGeom prst="rect">
            <a:avLst/>
          </a:prstGeom>
        </p:spPr>
      </p:pic>
    </p:spTree>
    <p:extLst>
      <p:ext uri="{BB962C8B-B14F-4D97-AF65-F5344CB8AC3E}">
        <p14:creationId xmlns:p14="http://schemas.microsoft.com/office/powerpoint/2010/main" val="254427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448800" y="6459331"/>
            <a:ext cx="2743200" cy="365125"/>
          </a:xfrm>
        </p:spPr>
        <p:txBody>
          <a:bodyPr/>
          <a:lstStyle/>
          <a:p>
            <a:fld id="{26F259EA-5B25-477E-B9B4-086386E82550}" type="slidenum">
              <a:rPr lang="en-US" smtClean="0"/>
              <a:t>2</a:t>
            </a:fld>
            <a:endParaRPr lang="en-US" dirty="0"/>
          </a:p>
        </p:txBody>
      </p:sp>
      <p:graphicFrame>
        <p:nvGraphicFramePr>
          <p:cNvPr id="5" name="Diagram 4"/>
          <p:cNvGraphicFramePr/>
          <p:nvPr>
            <p:extLst/>
          </p:nvPr>
        </p:nvGraphicFramePr>
        <p:xfrm>
          <a:off x="901619" y="1009132"/>
          <a:ext cx="96858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1EFDF2CF-8A7A-449F-952F-8F81ADC24A79}"/>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We Ask of You</a:t>
            </a:r>
          </a:p>
        </p:txBody>
      </p:sp>
      <p:sp>
        <p:nvSpPr>
          <p:cNvPr id="2" name="Rectangle 1">
            <a:extLst>
              <a:ext uri="{FF2B5EF4-FFF2-40B4-BE49-F238E27FC236}">
                <a16:creationId xmlns:a16="http://schemas.microsoft.com/office/drawing/2014/main" xmlns="" id="{6F56C090-77FF-4086-BF9A-3EAAFECAE188}"/>
              </a:ext>
            </a:extLst>
          </p:cNvPr>
          <p:cNvSpPr/>
          <p:nvPr/>
        </p:nvSpPr>
        <p:spPr>
          <a:xfrm>
            <a:off x="303884" y="6265611"/>
            <a:ext cx="5330690" cy="461665"/>
          </a:xfrm>
          <a:prstGeom prst="rect">
            <a:avLst/>
          </a:prstGeom>
        </p:spPr>
        <p:txBody>
          <a:bodyPr wrap="none">
            <a:spAutoFit/>
          </a:bodyPr>
          <a:lstStyle/>
          <a:p>
            <a:r>
              <a:rPr lang="en-US" sz="2400" dirty="0"/>
              <a:t>http://www.nwsofa.org/resources/fiscal/</a:t>
            </a:r>
          </a:p>
        </p:txBody>
      </p:sp>
    </p:spTree>
    <p:extLst>
      <p:ext uri="{BB962C8B-B14F-4D97-AF65-F5344CB8AC3E}">
        <p14:creationId xmlns:p14="http://schemas.microsoft.com/office/powerpoint/2010/main" val="88411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1"/>
            <a:ext cx="12192000" cy="70788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Federal Reserve Economic Projections (September)</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20</a:t>
            </a:fld>
            <a:endParaRPr lang="en-US" dirty="0"/>
          </a:p>
        </p:txBody>
      </p:sp>
      <p:pic>
        <p:nvPicPr>
          <p:cNvPr id="2" name="Picture 1">
            <a:extLst>
              <a:ext uri="{FF2B5EF4-FFF2-40B4-BE49-F238E27FC236}">
                <a16:creationId xmlns:a16="http://schemas.microsoft.com/office/drawing/2014/main" xmlns="" id="{6B9E9A9F-0F9E-4CF9-BF74-D70387BF0117}"/>
              </a:ext>
            </a:extLst>
          </p:cNvPr>
          <p:cNvPicPr>
            <a:picLocks noChangeAspect="1"/>
          </p:cNvPicPr>
          <p:nvPr/>
        </p:nvPicPr>
        <p:blipFill>
          <a:blip r:embed="rId2"/>
          <a:stretch>
            <a:fillRect/>
          </a:stretch>
        </p:blipFill>
        <p:spPr>
          <a:xfrm>
            <a:off x="442911" y="805894"/>
            <a:ext cx="6805613" cy="5871862"/>
          </a:xfrm>
          <a:prstGeom prst="rect">
            <a:avLst/>
          </a:prstGeom>
        </p:spPr>
      </p:pic>
    </p:spTree>
    <p:extLst>
      <p:ext uri="{BB962C8B-B14F-4D97-AF65-F5344CB8AC3E}">
        <p14:creationId xmlns:p14="http://schemas.microsoft.com/office/powerpoint/2010/main" val="147311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21</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526212" y="1242204"/>
            <a:ext cx="3595280" cy="1938992"/>
          </a:xfrm>
          <a:prstGeom prst="rect">
            <a:avLst/>
          </a:prstGeom>
          <a:noFill/>
        </p:spPr>
        <p:txBody>
          <a:bodyPr wrap="none" rtlCol="0">
            <a:spAutoFit/>
          </a:bodyPr>
          <a:lstStyle/>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Other Topics</a:t>
            </a:r>
          </a:p>
        </p:txBody>
      </p:sp>
      <p:sp>
        <p:nvSpPr>
          <p:cNvPr id="6" name="Rectangle 5">
            <a:extLst>
              <a:ext uri="{FF2B5EF4-FFF2-40B4-BE49-F238E27FC236}">
                <a16:creationId xmlns:a16="http://schemas.microsoft.com/office/drawing/2014/main" xmlns="" id="{11CDCF25-CAA8-42A7-A9CB-D7A2C6539EF1}"/>
              </a:ext>
            </a:extLst>
          </p:cNvPr>
          <p:cNvSpPr/>
          <p:nvPr/>
        </p:nvSpPr>
        <p:spPr>
          <a:xfrm>
            <a:off x="457200" y="1992699"/>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95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Federal Budget Deficit % GDP (1968-2028)</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22</a:t>
            </a:fld>
            <a:endParaRPr lang="en-US" dirty="0"/>
          </a:p>
        </p:txBody>
      </p:sp>
      <p:pic>
        <p:nvPicPr>
          <p:cNvPr id="2" name="Picture 1">
            <a:extLst>
              <a:ext uri="{FF2B5EF4-FFF2-40B4-BE49-F238E27FC236}">
                <a16:creationId xmlns:a16="http://schemas.microsoft.com/office/drawing/2014/main" xmlns="" id="{76C90E8F-D97C-418A-8EF5-72092006C63A}"/>
              </a:ext>
            </a:extLst>
          </p:cNvPr>
          <p:cNvPicPr>
            <a:picLocks noChangeAspect="1"/>
          </p:cNvPicPr>
          <p:nvPr/>
        </p:nvPicPr>
        <p:blipFill>
          <a:blip r:embed="rId2"/>
          <a:stretch>
            <a:fillRect/>
          </a:stretch>
        </p:blipFill>
        <p:spPr>
          <a:xfrm>
            <a:off x="86613" y="675750"/>
            <a:ext cx="9643794" cy="5761343"/>
          </a:xfrm>
          <a:prstGeom prst="rect">
            <a:avLst/>
          </a:prstGeom>
        </p:spPr>
      </p:pic>
      <p:sp>
        <p:nvSpPr>
          <p:cNvPr id="3" name="TextBox 2">
            <a:extLst>
              <a:ext uri="{FF2B5EF4-FFF2-40B4-BE49-F238E27FC236}">
                <a16:creationId xmlns:a16="http://schemas.microsoft.com/office/drawing/2014/main" xmlns="" id="{BA6E2963-B610-4FFE-B559-6752603F8749}"/>
              </a:ext>
            </a:extLst>
          </p:cNvPr>
          <p:cNvSpPr txBox="1"/>
          <p:nvPr/>
        </p:nvSpPr>
        <p:spPr>
          <a:xfrm>
            <a:off x="5587447" y="6225497"/>
            <a:ext cx="5094471" cy="461665"/>
          </a:xfrm>
          <a:prstGeom prst="rect">
            <a:avLst/>
          </a:prstGeom>
          <a:noFill/>
        </p:spPr>
        <p:txBody>
          <a:bodyPr wrap="square" rtlCol="0">
            <a:spAutoFit/>
          </a:bodyPr>
          <a:lstStyle/>
          <a:p>
            <a:r>
              <a:rPr lang="en-US" sz="2400" dirty="0"/>
              <a:t>1% GDP is about $200 billion</a:t>
            </a:r>
          </a:p>
        </p:txBody>
      </p:sp>
      <p:sp>
        <p:nvSpPr>
          <p:cNvPr id="4" name="TextBox 3">
            <a:extLst>
              <a:ext uri="{FF2B5EF4-FFF2-40B4-BE49-F238E27FC236}">
                <a16:creationId xmlns:a16="http://schemas.microsoft.com/office/drawing/2014/main" xmlns="" id="{B3340A63-3CF7-4EE8-AA54-E5F0B567E7C3}"/>
              </a:ext>
            </a:extLst>
          </p:cNvPr>
          <p:cNvSpPr txBox="1"/>
          <p:nvPr/>
        </p:nvSpPr>
        <p:spPr>
          <a:xfrm>
            <a:off x="9855263" y="2799825"/>
            <a:ext cx="2216727" cy="2492990"/>
          </a:xfrm>
          <a:prstGeom prst="rect">
            <a:avLst/>
          </a:prstGeom>
          <a:noFill/>
        </p:spPr>
        <p:txBody>
          <a:bodyPr wrap="square" rtlCol="0">
            <a:spAutoFit/>
          </a:bodyPr>
          <a:lstStyle/>
          <a:p>
            <a:r>
              <a:rPr lang="en-US" sz="2400" dirty="0"/>
              <a:t>Deficits average about 5% GDP 2018-2028, or $1.2 trillion per year</a:t>
            </a:r>
          </a:p>
          <a:p>
            <a:endParaRPr lang="en-US" dirty="0"/>
          </a:p>
          <a:p>
            <a:endParaRPr lang="en-US" dirty="0"/>
          </a:p>
        </p:txBody>
      </p:sp>
      <p:sp>
        <p:nvSpPr>
          <p:cNvPr id="11" name="TextBox 10">
            <a:extLst>
              <a:ext uri="{FF2B5EF4-FFF2-40B4-BE49-F238E27FC236}">
                <a16:creationId xmlns:a16="http://schemas.microsoft.com/office/drawing/2014/main" xmlns="" id="{B2C1E928-D126-4FEC-93A7-30AED8C6F9A7}"/>
              </a:ext>
            </a:extLst>
          </p:cNvPr>
          <p:cNvSpPr txBox="1"/>
          <p:nvPr/>
        </p:nvSpPr>
        <p:spPr>
          <a:xfrm>
            <a:off x="174460" y="6475565"/>
            <a:ext cx="3858044" cy="276999"/>
          </a:xfrm>
          <a:prstGeom prst="rect">
            <a:avLst/>
          </a:prstGeom>
          <a:noFill/>
        </p:spPr>
        <p:txBody>
          <a:bodyPr wrap="none" rtlCol="0">
            <a:spAutoFit/>
          </a:bodyPr>
          <a:lstStyle/>
          <a:p>
            <a:r>
              <a:rPr lang="en-US" sz="1200" dirty="0"/>
              <a:t>CBO “Budget &amp; Economic Outlook 2018-2028” (April 2018)</a:t>
            </a:r>
          </a:p>
        </p:txBody>
      </p:sp>
    </p:spTree>
    <p:extLst>
      <p:ext uri="{BB962C8B-B14F-4D97-AF65-F5344CB8AC3E}">
        <p14:creationId xmlns:p14="http://schemas.microsoft.com/office/powerpoint/2010/main" val="163658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349A2AA-F073-4119-8C26-8FE3A36CAD9D}"/>
              </a:ext>
            </a:extLst>
          </p:cNvPr>
          <p:cNvSpPr/>
          <p:nvPr/>
        </p:nvSpPr>
        <p:spPr>
          <a:xfrm>
            <a:off x="0" y="0"/>
            <a:ext cx="12192000" cy="4140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Federal Budget Deficit for Fiscal Years 2016 – 2018 ($ Billions)</a:t>
            </a:r>
          </a:p>
        </p:txBody>
      </p:sp>
      <p:sp>
        <p:nvSpPr>
          <p:cNvPr id="9" name="Slide Number Placeholder 6">
            <a:extLst>
              <a:ext uri="{FF2B5EF4-FFF2-40B4-BE49-F238E27FC236}">
                <a16:creationId xmlns:a16="http://schemas.microsoft.com/office/drawing/2014/main" xmlns="" id="{01554613-94A4-4DB9-9FFA-5B35D2F0C794}"/>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23</a:t>
            </a:fld>
            <a:endParaRPr lang="en-US" dirty="0"/>
          </a:p>
        </p:txBody>
      </p:sp>
      <p:sp>
        <p:nvSpPr>
          <p:cNvPr id="5" name="TextBox 4">
            <a:extLst>
              <a:ext uri="{FF2B5EF4-FFF2-40B4-BE49-F238E27FC236}">
                <a16:creationId xmlns:a16="http://schemas.microsoft.com/office/drawing/2014/main" xmlns="" id="{9A79A4FE-D555-4035-9653-A171FBE9E3CE}"/>
              </a:ext>
            </a:extLst>
          </p:cNvPr>
          <p:cNvSpPr txBox="1"/>
          <p:nvPr/>
        </p:nvSpPr>
        <p:spPr>
          <a:xfrm>
            <a:off x="189779" y="556401"/>
            <a:ext cx="10670878" cy="707886"/>
          </a:xfrm>
          <a:prstGeom prst="rect">
            <a:avLst/>
          </a:prstGeom>
          <a:noFill/>
        </p:spPr>
        <p:txBody>
          <a:bodyPr wrap="square" rtlCol="0">
            <a:spAutoFit/>
          </a:bodyPr>
          <a:lstStyle/>
          <a:p>
            <a:r>
              <a:rPr lang="en-US" sz="2000" dirty="0"/>
              <a:t>FY2018 deficit is an increase of $117 billion (18%) vs. FY2017 deficit and $295 billion (61%) vs. CBO January 2017 baseline estimate for 2018.  Differences mainly due to Tax Act and spending increases.</a:t>
            </a:r>
          </a:p>
        </p:txBody>
      </p:sp>
      <p:sp>
        <p:nvSpPr>
          <p:cNvPr id="4" name="TextBox 3">
            <a:extLst>
              <a:ext uri="{FF2B5EF4-FFF2-40B4-BE49-F238E27FC236}">
                <a16:creationId xmlns:a16="http://schemas.microsoft.com/office/drawing/2014/main" xmlns="" id="{E7238387-D714-4218-AB98-72C880ABBB05}"/>
              </a:ext>
            </a:extLst>
          </p:cNvPr>
          <p:cNvSpPr txBox="1"/>
          <p:nvPr/>
        </p:nvSpPr>
        <p:spPr>
          <a:xfrm>
            <a:off x="2605182" y="6295376"/>
            <a:ext cx="4012958" cy="400110"/>
          </a:xfrm>
          <a:prstGeom prst="rect">
            <a:avLst/>
          </a:prstGeom>
          <a:noFill/>
        </p:spPr>
        <p:txBody>
          <a:bodyPr wrap="none" rtlCol="0">
            <a:spAutoFit/>
          </a:bodyPr>
          <a:lstStyle/>
          <a:p>
            <a:r>
              <a:rPr lang="en-US" sz="2000" b="1" dirty="0"/>
              <a:t>January 2017 Current Law Baseline</a:t>
            </a:r>
          </a:p>
        </p:txBody>
      </p:sp>
      <p:cxnSp>
        <p:nvCxnSpPr>
          <p:cNvPr id="10" name="Straight Connector 9">
            <a:extLst>
              <a:ext uri="{FF2B5EF4-FFF2-40B4-BE49-F238E27FC236}">
                <a16:creationId xmlns:a16="http://schemas.microsoft.com/office/drawing/2014/main" xmlns="" id="{F5555D9A-6F6F-489E-A0D8-9691CB3EB68F}"/>
              </a:ext>
            </a:extLst>
          </p:cNvPr>
          <p:cNvCxnSpPr/>
          <p:nvPr/>
        </p:nvCxnSpPr>
        <p:spPr>
          <a:xfrm>
            <a:off x="2822096" y="6266156"/>
            <a:ext cx="34074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A698D8D4-D29A-4C42-84C7-84C2290EF791}"/>
              </a:ext>
            </a:extLst>
          </p:cNvPr>
          <p:cNvPicPr>
            <a:picLocks noChangeAspect="1"/>
          </p:cNvPicPr>
          <p:nvPr/>
        </p:nvPicPr>
        <p:blipFill>
          <a:blip r:embed="rId2"/>
          <a:stretch>
            <a:fillRect/>
          </a:stretch>
        </p:blipFill>
        <p:spPr>
          <a:xfrm>
            <a:off x="613371" y="1381125"/>
            <a:ext cx="9896475" cy="4813896"/>
          </a:xfrm>
          <a:prstGeom prst="rect">
            <a:avLst/>
          </a:prstGeom>
        </p:spPr>
      </p:pic>
      <p:sp>
        <p:nvSpPr>
          <p:cNvPr id="13" name="TextBox 12">
            <a:extLst>
              <a:ext uri="{FF2B5EF4-FFF2-40B4-BE49-F238E27FC236}">
                <a16:creationId xmlns:a16="http://schemas.microsoft.com/office/drawing/2014/main" xmlns="" id="{9CBE6A27-BF5D-4166-85E2-06CFB97870DD}"/>
              </a:ext>
            </a:extLst>
          </p:cNvPr>
          <p:cNvSpPr txBox="1"/>
          <p:nvPr/>
        </p:nvSpPr>
        <p:spPr>
          <a:xfrm>
            <a:off x="7938182" y="6103590"/>
            <a:ext cx="3297271" cy="646331"/>
          </a:xfrm>
          <a:prstGeom prst="rect">
            <a:avLst/>
          </a:prstGeom>
          <a:noFill/>
        </p:spPr>
        <p:txBody>
          <a:bodyPr wrap="square" rtlCol="0">
            <a:spAutoFit/>
          </a:bodyPr>
          <a:lstStyle/>
          <a:p>
            <a:r>
              <a:rPr lang="en-US" sz="1200" dirty="0"/>
              <a:t>Note:  Fiscal year 2018 ran from October 1, 2017 to September 30, 2018 and was the first year budgeted by President Trump.</a:t>
            </a:r>
          </a:p>
        </p:txBody>
      </p:sp>
      <p:cxnSp>
        <p:nvCxnSpPr>
          <p:cNvPr id="3" name="Straight Connector 2">
            <a:extLst>
              <a:ext uri="{FF2B5EF4-FFF2-40B4-BE49-F238E27FC236}">
                <a16:creationId xmlns:a16="http://schemas.microsoft.com/office/drawing/2014/main" xmlns="" id="{4435B108-1478-4422-A083-8D66862A98E1}"/>
              </a:ext>
            </a:extLst>
          </p:cNvPr>
          <p:cNvCxnSpPr/>
          <p:nvPr/>
        </p:nvCxnSpPr>
        <p:spPr>
          <a:xfrm>
            <a:off x="613371" y="5331125"/>
            <a:ext cx="98159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565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349A2AA-F073-4119-8C26-8FE3A36CAD9D}"/>
              </a:ext>
            </a:extLst>
          </p:cNvPr>
          <p:cNvSpPr/>
          <p:nvPr/>
        </p:nvSpPr>
        <p:spPr>
          <a:xfrm>
            <a:off x="0" y="0"/>
            <a:ext cx="12192000" cy="4140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Federal Budget Deficit FY 2018 (Oct 1 2017 to Sept 30 2018)</a:t>
            </a:r>
          </a:p>
        </p:txBody>
      </p:sp>
      <p:sp>
        <p:nvSpPr>
          <p:cNvPr id="9" name="Slide Number Placeholder 6">
            <a:extLst>
              <a:ext uri="{FF2B5EF4-FFF2-40B4-BE49-F238E27FC236}">
                <a16:creationId xmlns:a16="http://schemas.microsoft.com/office/drawing/2014/main" xmlns="" id="{01554613-94A4-4DB9-9FFA-5B35D2F0C794}"/>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24</a:t>
            </a:fld>
            <a:endParaRPr lang="en-US" dirty="0"/>
          </a:p>
        </p:txBody>
      </p:sp>
      <p:pic>
        <p:nvPicPr>
          <p:cNvPr id="2" name="Picture 1">
            <a:extLst>
              <a:ext uri="{FF2B5EF4-FFF2-40B4-BE49-F238E27FC236}">
                <a16:creationId xmlns:a16="http://schemas.microsoft.com/office/drawing/2014/main" xmlns="" id="{932EA7E5-8796-4E3A-B740-06D1E763374C}"/>
              </a:ext>
            </a:extLst>
          </p:cNvPr>
          <p:cNvPicPr>
            <a:picLocks noChangeAspect="1"/>
          </p:cNvPicPr>
          <p:nvPr/>
        </p:nvPicPr>
        <p:blipFill>
          <a:blip r:embed="rId2"/>
          <a:stretch>
            <a:fillRect/>
          </a:stretch>
        </p:blipFill>
        <p:spPr>
          <a:xfrm>
            <a:off x="78718" y="498960"/>
            <a:ext cx="8986556" cy="6271610"/>
          </a:xfrm>
          <a:prstGeom prst="rect">
            <a:avLst/>
          </a:prstGeom>
        </p:spPr>
      </p:pic>
      <p:sp>
        <p:nvSpPr>
          <p:cNvPr id="3" name="TextBox 2">
            <a:extLst>
              <a:ext uri="{FF2B5EF4-FFF2-40B4-BE49-F238E27FC236}">
                <a16:creationId xmlns:a16="http://schemas.microsoft.com/office/drawing/2014/main" xmlns="" id="{60430CFD-70C7-4D53-99E2-626ED3C9EEEA}"/>
              </a:ext>
            </a:extLst>
          </p:cNvPr>
          <p:cNvSpPr txBox="1"/>
          <p:nvPr/>
        </p:nvSpPr>
        <p:spPr>
          <a:xfrm>
            <a:off x="498673" y="6290482"/>
            <a:ext cx="2892639" cy="523220"/>
          </a:xfrm>
          <a:prstGeom prst="rect">
            <a:avLst/>
          </a:prstGeom>
          <a:noFill/>
        </p:spPr>
        <p:txBody>
          <a:bodyPr wrap="square" rtlCol="0">
            <a:spAutoFit/>
          </a:bodyPr>
          <a:lstStyle/>
          <a:p>
            <a:r>
              <a:rPr lang="en-US" sz="1400" dirty="0"/>
              <a:t>CRFB: “CBO Shows $782 billion deficit for FY2018” (October 9, 2018)</a:t>
            </a:r>
          </a:p>
        </p:txBody>
      </p:sp>
    </p:spTree>
    <p:extLst>
      <p:ext uri="{BB962C8B-B14F-4D97-AF65-F5344CB8AC3E}">
        <p14:creationId xmlns:p14="http://schemas.microsoft.com/office/powerpoint/2010/main" val="4005580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349A2AA-F073-4119-8C26-8FE3A36CAD9D}"/>
              </a:ext>
            </a:extLst>
          </p:cNvPr>
          <p:cNvSpPr/>
          <p:nvPr/>
        </p:nvSpPr>
        <p:spPr>
          <a:xfrm>
            <a:off x="0" y="0"/>
            <a:ext cx="12192000" cy="4140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Size of Corporate Tax Cut for Industry Not Correlated with Wage Gains</a:t>
            </a:r>
          </a:p>
        </p:txBody>
      </p:sp>
      <p:sp>
        <p:nvSpPr>
          <p:cNvPr id="9" name="Slide Number Placeholder 6">
            <a:extLst>
              <a:ext uri="{FF2B5EF4-FFF2-40B4-BE49-F238E27FC236}">
                <a16:creationId xmlns:a16="http://schemas.microsoft.com/office/drawing/2014/main" xmlns="" id="{01554613-94A4-4DB9-9FFA-5B35D2F0C794}"/>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25</a:t>
            </a:fld>
            <a:endParaRPr lang="en-US" dirty="0"/>
          </a:p>
        </p:txBody>
      </p:sp>
      <p:pic>
        <p:nvPicPr>
          <p:cNvPr id="2" name="Picture 1">
            <a:extLst>
              <a:ext uri="{FF2B5EF4-FFF2-40B4-BE49-F238E27FC236}">
                <a16:creationId xmlns:a16="http://schemas.microsoft.com/office/drawing/2014/main" xmlns="" id="{49A68B17-F707-4749-B7FB-0F00BAF14C96}"/>
              </a:ext>
            </a:extLst>
          </p:cNvPr>
          <p:cNvPicPr>
            <a:picLocks noChangeAspect="1"/>
          </p:cNvPicPr>
          <p:nvPr/>
        </p:nvPicPr>
        <p:blipFill>
          <a:blip r:embed="rId2"/>
          <a:stretch>
            <a:fillRect/>
          </a:stretch>
        </p:blipFill>
        <p:spPr>
          <a:xfrm>
            <a:off x="161924" y="492820"/>
            <a:ext cx="6805748" cy="6320882"/>
          </a:xfrm>
          <a:prstGeom prst="rect">
            <a:avLst/>
          </a:prstGeom>
        </p:spPr>
      </p:pic>
      <p:sp>
        <p:nvSpPr>
          <p:cNvPr id="3" name="TextBox 2">
            <a:extLst>
              <a:ext uri="{FF2B5EF4-FFF2-40B4-BE49-F238E27FC236}">
                <a16:creationId xmlns:a16="http://schemas.microsoft.com/office/drawing/2014/main" xmlns="" id="{A4719140-6ABE-4B23-A57F-DA72F9DDDAF3}"/>
              </a:ext>
            </a:extLst>
          </p:cNvPr>
          <p:cNvSpPr txBox="1"/>
          <p:nvPr/>
        </p:nvSpPr>
        <p:spPr>
          <a:xfrm>
            <a:off x="7409351" y="6169474"/>
            <a:ext cx="4078898" cy="461665"/>
          </a:xfrm>
          <a:prstGeom prst="rect">
            <a:avLst/>
          </a:prstGeom>
          <a:noFill/>
        </p:spPr>
        <p:txBody>
          <a:bodyPr wrap="square" rtlCol="0">
            <a:spAutoFit/>
          </a:bodyPr>
          <a:lstStyle/>
          <a:p>
            <a:r>
              <a:rPr lang="en-US" sz="1200" dirty="0"/>
              <a:t>Bloomberg: “Trump Puts Supply-side Economics to its Final Test” (October 10, 2018)</a:t>
            </a:r>
          </a:p>
        </p:txBody>
      </p:sp>
      <p:sp>
        <p:nvSpPr>
          <p:cNvPr id="6" name="Rectangle 5">
            <a:extLst>
              <a:ext uri="{FF2B5EF4-FFF2-40B4-BE49-F238E27FC236}">
                <a16:creationId xmlns:a16="http://schemas.microsoft.com/office/drawing/2014/main" xmlns="" id="{EA919F2E-DF8F-4307-AAB0-26F34D85AE38}"/>
              </a:ext>
            </a:extLst>
          </p:cNvPr>
          <p:cNvSpPr/>
          <p:nvPr/>
        </p:nvSpPr>
        <p:spPr>
          <a:xfrm>
            <a:off x="7249874" y="577923"/>
            <a:ext cx="4487857" cy="3970318"/>
          </a:xfrm>
          <a:prstGeom prst="rect">
            <a:avLst/>
          </a:prstGeom>
        </p:spPr>
        <p:txBody>
          <a:bodyPr wrap="square">
            <a:spAutoFit/>
          </a:bodyPr>
          <a:lstStyle/>
          <a:p>
            <a:r>
              <a:rPr lang="en-US" dirty="0"/>
              <a:t>“Different industries pay different rates of corporate tax, so the tax cut was effectively a different size for each one. </a:t>
            </a:r>
          </a:p>
          <a:p>
            <a:endParaRPr lang="en-US" dirty="0"/>
          </a:p>
          <a:p>
            <a:r>
              <a:rPr lang="en-US" dirty="0"/>
              <a:t>Economists David Cho and Alan Krueger compared the size of the effective tax cuts received by various industries with the change in their wages between the first half of 2017 and the first half of 2018. </a:t>
            </a:r>
          </a:p>
          <a:p>
            <a:endParaRPr lang="en-US" dirty="0"/>
          </a:p>
          <a:p>
            <a:r>
              <a:rPr lang="en-US" dirty="0"/>
              <a:t>Some industries got bigger tax cuts but had only small wage changes; others, the reverse. Overall, the researchers found no correlation between the two.”</a:t>
            </a:r>
          </a:p>
        </p:txBody>
      </p:sp>
    </p:spTree>
    <p:extLst>
      <p:ext uri="{BB962C8B-B14F-4D97-AF65-F5344CB8AC3E}">
        <p14:creationId xmlns:p14="http://schemas.microsoft.com/office/powerpoint/2010/main" val="2161213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BFF16CD-51F8-4FA8-9477-AB025B354478}"/>
              </a:ext>
            </a:extLst>
          </p:cNvPr>
          <p:cNvSpPr/>
          <p:nvPr/>
        </p:nvSpPr>
        <p:spPr>
          <a:xfrm>
            <a:off x="0" y="-689"/>
            <a:ext cx="12192000" cy="70805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2"/>
                </a:solidFill>
              </a:rPr>
              <a:t>Federal Budget Deficit Forecasts for 2018-2027 ($ Billions)</a:t>
            </a:r>
          </a:p>
          <a:p>
            <a:pPr algn="ctr"/>
            <a:r>
              <a:rPr lang="en-US" sz="2000" dirty="0">
                <a:solidFill>
                  <a:schemeClr val="bg2"/>
                </a:solidFill>
              </a:rPr>
              <a:t>CBO January 2017 Baseline (Obama) vs. April 2018 Alternate (Trump)</a:t>
            </a:r>
          </a:p>
        </p:txBody>
      </p:sp>
      <p:graphicFrame>
        <p:nvGraphicFramePr>
          <p:cNvPr id="5" name="Chart 4">
            <a:extLst>
              <a:ext uri="{FF2B5EF4-FFF2-40B4-BE49-F238E27FC236}">
                <a16:creationId xmlns:a16="http://schemas.microsoft.com/office/drawing/2014/main" xmlns="" id="{663C7B29-5AB7-470E-8FE1-1EDAB9005749}"/>
              </a:ext>
            </a:extLst>
          </p:cNvPr>
          <p:cNvGraphicFramePr>
            <a:graphicFrameLocks/>
          </p:cNvGraphicFramePr>
          <p:nvPr>
            <p:extLst>
              <p:ext uri="{D42A27DB-BD31-4B8C-83A1-F6EECF244321}">
                <p14:modId xmlns:p14="http://schemas.microsoft.com/office/powerpoint/2010/main" val="1721917516"/>
              </p:ext>
            </p:extLst>
          </p:nvPr>
        </p:nvGraphicFramePr>
        <p:xfrm>
          <a:off x="76200" y="1334757"/>
          <a:ext cx="9358745" cy="52387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89F398C3-5D63-4EA4-8831-5DC9046D4DB5}"/>
              </a:ext>
            </a:extLst>
          </p:cNvPr>
          <p:cNvSpPr txBox="1"/>
          <p:nvPr/>
        </p:nvSpPr>
        <p:spPr>
          <a:xfrm>
            <a:off x="9595428" y="4891463"/>
            <a:ext cx="1986972" cy="830997"/>
          </a:xfrm>
          <a:prstGeom prst="rect">
            <a:avLst/>
          </a:prstGeom>
          <a:noFill/>
        </p:spPr>
        <p:txBody>
          <a:bodyPr wrap="square" rtlCol="0">
            <a:spAutoFit/>
          </a:bodyPr>
          <a:lstStyle/>
          <a:p>
            <a:r>
              <a:rPr lang="en-US" sz="1600" dirty="0">
                <a:solidFill>
                  <a:srgbClr val="0070C0"/>
                </a:solidFill>
                <a:latin typeface="Verdana"/>
                <a:cs typeface="Verdana"/>
              </a:rPr>
              <a:t>$9.4 trillion total</a:t>
            </a:r>
          </a:p>
          <a:p>
            <a:r>
              <a:rPr lang="en-US" sz="1600" dirty="0">
                <a:solidFill>
                  <a:srgbClr val="0070C0"/>
                </a:solidFill>
                <a:latin typeface="Verdana"/>
                <a:cs typeface="Verdana"/>
              </a:rPr>
              <a:t>CBO January 2017 Baseline </a:t>
            </a:r>
          </a:p>
        </p:txBody>
      </p:sp>
      <p:sp>
        <p:nvSpPr>
          <p:cNvPr id="7" name="TextBox 6">
            <a:extLst>
              <a:ext uri="{FF2B5EF4-FFF2-40B4-BE49-F238E27FC236}">
                <a16:creationId xmlns:a16="http://schemas.microsoft.com/office/drawing/2014/main" xmlns="" id="{42E733C0-281A-4D40-AB66-1B8B76CEA6D2}"/>
              </a:ext>
            </a:extLst>
          </p:cNvPr>
          <p:cNvSpPr txBox="1"/>
          <p:nvPr/>
        </p:nvSpPr>
        <p:spPr>
          <a:xfrm>
            <a:off x="9595428" y="1268096"/>
            <a:ext cx="2472747" cy="3416320"/>
          </a:xfrm>
          <a:prstGeom prst="rect">
            <a:avLst/>
          </a:prstGeom>
          <a:noFill/>
        </p:spPr>
        <p:txBody>
          <a:bodyPr wrap="square" rtlCol="0">
            <a:spAutoFit/>
          </a:bodyPr>
          <a:lstStyle/>
          <a:p>
            <a:r>
              <a:rPr lang="en-US" dirty="0">
                <a:solidFill>
                  <a:srgbClr val="C00000"/>
                </a:solidFill>
                <a:cs typeface="Verdana"/>
              </a:rPr>
              <a:t>$4.3 trillion additions due to Trump’s tax cuts and spending increases, if current policy extended</a:t>
            </a:r>
          </a:p>
          <a:p>
            <a:endParaRPr lang="en-US" dirty="0">
              <a:solidFill>
                <a:srgbClr val="C00000"/>
              </a:solidFill>
              <a:cs typeface="Verdana"/>
            </a:endParaRPr>
          </a:p>
          <a:p>
            <a:r>
              <a:rPr lang="en-US" dirty="0">
                <a:solidFill>
                  <a:srgbClr val="C00000"/>
                </a:solidFill>
                <a:cs typeface="Verdana"/>
              </a:rPr>
              <a:t>+45% vs. January 2017 baseline (+$34,000 per household)</a:t>
            </a:r>
          </a:p>
          <a:p>
            <a:endParaRPr lang="en-US" dirty="0">
              <a:solidFill>
                <a:srgbClr val="C00000"/>
              </a:solidFill>
              <a:cs typeface="Verdana"/>
            </a:endParaRPr>
          </a:p>
          <a:p>
            <a:r>
              <a:rPr lang="en-US" dirty="0">
                <a:solidFill>
                  <a:srgbClr val="C00000"/>
                </a:solidFill>
                <a:cs typeface="Verdana"/>
              </a:rPr>
              <a:t>5x Obama 2009 Stimulus Plan (ARRA)</a:t>
            </a:r>
          </a:p>
        </p:txBody>
      </p:sp>
      <p:sp>
        <p:nvSpPr>
          <p:cNvPr id="8" name="Left Brace 7">
            <a:extLst>
              <a:ext uri="{FF2B5EF4-FFF2-40B4-BE49-F238E27FC236}">
                <a16:creationId xmlns:a16="http://schemas.microsoft.com/office/drawing/2014/main" xmlns="" id="{A7A42986-CAA1-4EEF-9824-F1F4921DE9D0}"/>
              </a:ext>
            </a:extLst>
          </p:cNvPr>
          <p:cNvSpPr/>
          <p:nvPr/>
        </p:nvSpPr>
        <p:spPr>
          <a:xfrm>
            <a:off x="9344744" y="1268096"/>
            <a:ext cx="208112" cy="3269412"/>
          </a:xfrm>
          <a:prstGeom prst="leftBrace">
            <a:avLst>
              <a:gd name="adj1" fmla="val 8333"/>
              <a:gd name="adj2" fmla="val 31003"/>
            </a:avLst>
          </a:prstGeom>
          <a:ln w="1905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xmlns="" id="{4BDB5F8B-E189-42CC-9ECA-403DE3E15BA8}"/>
              </a:ext>
            </a:extLst>
          </p:cNvPr>
          <p:cNvSpPr txBox="1"/>
          <p:nvPr/>
        </p:nvSpPr>
        <p:spPr>
          <a:xfrm>
            <a:off x="836763" y="6510785"/>
            <a:ext cx="4819974" cy="276999"/>
          </a:xfrm>
          <a:prstGeom prst="rect">
            <a:avLst/>
          </a:prstGeom>
          <a:noFill/>
        </p:spPr>
        <p:txBody>
          <a:bodyPr wrap="none" rtlCol="0">
            <a:spAutoFit/>
          </a:bodyPr>
          <a:lstStyle/>
          <a:p>
            <a:r>
              <a:rPr lang="en-US" sz="1200" dirty="0"/>
              <a:t>Source:  CBO “Budget &amp; Economic Outlook” (January 2017 and April 2018)</a:t>
            </a:r>
          </a:p>
        </p:txBody>
      </p:sp>
      <p:sp>
        <p:nvSpPr>
          <p:cNvPr id="10" name="Slide Number Placeholder 6">
            <a:extLst>
              <a:ext uri="{FF2B5EF4-FFF2-40B4-BE49-F238E27FC236}">
                <a16:creationId xmlns:a16="http://schemas.microsoft.com/office/drawing/2014/main" xmlns="" id="{E15561DB-E36F-4B1D-96A9-00D118C9AD9A}"/>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26</a:t>
            </a:fld>
            <a:endParaRPr lang="en-US" dirty="0"/>
          </a:p>
        </p:txBody>
      </p:sp>
      <p:sp>
        <p:nvSpPr>
          <p:cNvPr id="2" name="TextBox 1">
            <a:extLst>
              <a:ext uri="{FF2B5EF4-FFF2-40B4-BE49-F238E27FC236}">
                <a16:creationId xmlns:a16="http://schemas.microsoft.com/office/drawing/2014/main" xmlns="" id="{2C8F7FEA-A4AF-46F3-8452-AF63F818A476}"/>
              </a:ext>
            </a:extLst>
          </p:cNvPr>
          <p:cNvSpPr txBox="1"/>
          <p:nvPr/>
        </p:nvSpPr>
        <p:spPr>
          <a:xfrm>
            <a:off x="9284878" y="767754"/>
            <a:ext cx="2838982" cy="369332"/>
          </a:xfrm>
          <a:prstGeom prst="rect">
            <a:avLst/>
          </a:prstGeom>
          <a:noFill/>
        </p:spPr>
        <p:txBody>
          <a:bodyPr wrap="none" rtlCol="0">
            <a:spAutoFit/>
          </a:bodyPr>
          <a:lstStyle/>
          <a:p>
            <a:r>
              <a:rPr lang="en-US" dirty="0"/>
              <a:t>$13.7 trillion  total additions</a:t>
            </a:r>
          </a:p>
        </p:txBody>
      </p:sp>
    </p:spTree>
    <p:extLst>
      <p:ext uri="{BB962C8B-B14F-4D97-AF65-F5344CB8AC3E}">
        <p14:creationId xmlns:p14="http://schemas.microsoft.com/office/powerpoint/2010/main" val="2948071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27</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526212" y="1242204"/>
            <a:ext cx="3546997" cy="1938992"/>
          </a:xfrm>
          <a:prstGeom prst="rect">
            <a:avLst/>
          </a:prstGeom>
          <a:noFill/>
        </p:spPr>
        <p:txBody>
          <a:bodyPr wrap="none" rtlCol="0">
            <a:spAutoFit/>
          </a:bodyPr>
          <a:lstStyle/>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Other Topics</a:t>
            </a:r>
          </a:p>
        </p:txBody>
      </p:sp>
      <p:sp>
        <p:nvSpPr>
          <p:cNvPr id="6" name="Rectangle 5">
            <a:extLst>
              <a:ext uri="{FF2B5EF4-FFF2-40B4-BE49-F238E27FC236}">
                <a16:creationId xmlns:a16="http://schemas.microsoft.com/office/drawing/2014/main" xmlns="" id="{11CDCF25-CAA8-42A7-A9CB-D7A2C6539EF1}"/>
              </a:ext>
            </a:extLst>
          </p:cNvPr>
          <p:cNvSpPr/>
          <p:nvPr/>
        </p:nvSpPr>
        <p:spPr>
          <a:xfrm>
            <a:off x="457200" y="2700061"/>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87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F19D02A-CD08-463F-8EEB-987A9D4D1480}"/>
              </a:ext>
            </a:extLst>
          </p:cNvPr>
          <p:cNvSpPr/>
          <p:nvPr/>
        </p:nvSpPr>
        <p:spPr>
          <a:xfrm>
            <a:off x="0" y="-1"/>
            <a:ext cx="12192000" cy="50895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Number of Uninsured 2008-2017 (000’s)</a:t>
            </a:r>
          </a:p>
        </p:txBody>
      </p:sp>
      <p:sp>
        <p:nvSpPr>
          <p:cNvPr id="6" name="Slide Number Placeholder 5">
            <a:extLst>
              <a:ext uri="{FF2B5EF4-FFF2-40B4-BE49-F238E27FC236}">
                <a16:creationId xmlns:a16="http://schemas.microsoft.com/office/drawing/2014/main" xmlns="" id="{F7238A64-04F0-4D64-9382-1017C98748C9}"/>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28</a:t>
            </a:fld>
            <a:endParaRPr lang="en-US" dirty="0"/>
          </a:p>
        </p:txBody>
      </p:sp>
      <p:graphicFrame>
        <p:nvGraphicFramePr>
          <p:cNvPr id="10" name="Chart 9">
            <a:extLst>
              <a:ext uri="{FF2B5EF4-FFF2-40B4-BE49-F238E27FC236}">
                <a16:creationId xmlns:a16="http://schemas.microsoft.com/office/drawing/2014/main" xmlns="" id="{6E9491A9-8416-40F5-851C-954020AA2C4F}"/>
              </a:ext>
            </a:extLst>
          </p:cNvPr>
          <p:cNvGraphicFramePr>
            <a:graphicFrameLocks/>
          </p:cNvGraphicFramePr>
          <p:nvPr>
            <p:extLst>
              <p:ext uri="{D42A27DB-BD31-4B8C-83A1-F6EECF244321}">
                <p14:modId xmlns:p14="http://schemas.microsoft.com/office/powerpoint/2010/main" val="72976409"/>
              </p:ext>
            </p:extLst>
          </p:nvPr>
        </p:nvGraphicFramePr>
        <p:xfrm>
          <a:off x="303451" y="1856565"/>
          <a:ext cx="9132049" cy="423862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BD176F26-0478-48F1-A26F-3C972C470E3D}"/>
              </a:ext>
            </a:extLst>
          </p:cNvPr>
          <p:cNvSpPr txBox="1"/>
          <p:nvPr/>
        </p:nvSpPr>
        <p:spPr>
          <a:xfrm>
            <a:off x="103517" y="655492"/>
            <a:ext cx="7280006" cy="923330"/>
          </a:xfrm>
          <a:prstGeom prst="rect">
            <a:avLst/>
          </a:prstGeom>
          <a:noFill/>
        </p:spPr>
        <p:txBody>
          <a:bodyPr wrap="none" rtlCol="0">
            <a:spAutoFit/>
          </a:bodyPr>
          <a:lstStyle/>
          <a:p>
            <a:pPr marL="285750" indent="-285750">
              <a:buFont typeface="Wingdings" panose="05000000000000000000" pitchFamily="2" charset="2"/>
              <a:buChar char="§"/>
            </a:pPr>
            <a:r>
              <a:rPr lang="en-US" dirty="0"/>
              <a:t>Number of uninsured fell by nearly 20 million from 2010 to 2016</a:t>
            </a:r>
          </a:p>
          <a:p>
            <a:pPr marL="285750" indent="-285750">
              <a:buFont typeface="Wingdings" panose="05000000000000000000" pitchFamily="2" charset="2"/>
              <a:buChar char="§"/>
            </a:pPr>
            <a:r>
              <a:rPr lang="en-US" dirty="0"/>
              <a:t>Major ACA provisions went into effect for 2014</a:t>
            </a:r>
          </a:p>
          <a:p>
            <a:pPr marL="285750" indent="-285750">
              <a:buFont typeface="Wingdings" panose="05000000000000000000" pitchFamily="2" charset="2"/>
              <a:buChar char="§"/>
            </a:pPr>
            <a:r>
              <a:rPr lang="en-US" dirty="0"/>
              <a:t>In 2017, number and rate of uninsured increased for first time since 2010</a:t>
            </a:r>
          </a:p>
        </p:txBody>
      </p:sp>
      <p:sp>
        <p:nvSpPr>
          <p:cNvPr id="7" name="TextBox 6">
            <a:extLst>
              <a:ext uri="{FF2B5EF4-FFF2-40B4-BE49-F238E27FC236}">
                <a16:creationId xmlns:a16="http://schemas.microsoft.com/office/drawing/2014/main" xmlns="" id="{61425FE7-8AC3-42C3-8205-0E756E38CCF1}"/>
              </a:ext>
            </a:extLst>
          </p:cNvPr>
          <p:cNvSpPr txBox="1"/>
          <p:nvPr/>
        </p:nvSpPr>
        <p:spPr>
          <a:xfrm>
            <a:off x="8553450" y="6136974"/>
            <a:ext cx="641522" cy="369332"/>
          </a:xfrm>
          <a:prstGeom prst="rect">
            <a:avLst/>
          </a:prstGeom>
          <a:noFill/>
        </p:spPr>
        <p:txBody>
          <a:bodyPr wrap="none" rtlCol="0">
            <a:spAutoFit/>
          </a:bodyPr>
          <a:lstStyle/>
          <a:p>
            <a:r>
              <a:rPr lang="en-US" dirty="0">
                <a:solidFill>
                  <a:srgbClr val="0070C0"/>
                </a:solidFill>
              </a:rPr>
              <a:t>8.7%</a:t>
            </a:r>
          </a:p>
        </p:txBody>
      </p:sp>
      <p:sp>
        <p:nvSpPr>
          <p:cNvPr id="11" name="TextBox 10">
            <a:extLst>
              <a:ext uri="{FF2B5EF4-FFF2-40B4-BE49-F238E27FC236}">
                <a16:creationId xmlns:a16="http://schemas.microsoft.com/office/drawing/2014/main" xmlns="" id="{D23FFFE2-C1EC-4E77-A46E-BD63958B94C9}"/>
              </a:ext>
            </a:extLst>
          </p:cNvPr>
          <p:cNvSpPr txBox="1"/>
          <p:nvPr/>
        </p:nvSpPr>
        <p:spPr>
          <a:xfrm>
            <a:off x="7677150" y="6136974"/>
            <a:ext cx="641522" cy="369332"/>
          </a:xfrm>
          <a:prstGeom prst="rect">
            <a:avLst/>
          </a:prstGeom>
          <a:noFill/>
        </p:spPr>
        <p:txBody>
          <a:bodyPr wrap="none" rtlCol="0">
            <a:spAutoFit/>
          </a:bodyPr>
          <a:lstStyle/>
          <a:p>
            <a:r>
              <a:rPr lang="en-US" dirty="0">
                <a:solidFill>
                  <a:srgbClr val="0070C0"/>
                </a:solidFill>
              </a:rPr>
              <a:t>8.6%</a:t>
            </a:r>
          </a:p>
        </p:txBody>
      </p:sp>
      <p:sp>
        <p:nvSpPr>
          <p:cNvPr id="12" name="TextBox 11">
            <a:extLst>
              <a:ext uri="{FF2B5EF4-FFF2-40B4-BE49-F238E27FC236}">
                <a16:creationId xmlns:a16="http://schemas.microsoft.com/office/drawing/2014/main" xmlns="" id="{A4167CC0-CEF7-4525-A57B-7D75AC3CB329}"/>
              </a:ext>
            </a:extLst>
          </p:cNvPr>
          <p:cNvSpPr txBox="1"/>
          <p:nvPr/>
        </p:nvSpPr>
        <p:spPr>
          <a:xfrm>
            <a:off x="2301703" y="6136974"/>
            <a:ext cx="758541" cy="369332"/>
          </a:xfrm>
          <a:prstGeom prst="rect">
            <a:avLst/>
          </a:prstGeom>
          <a:noFill/>
        </p:spPr>
        <p:txBody>
          <a:bodyPr wrap="none" rtlCol="0">
            <a:spAutoFit/>
          </a:bodyPr>
          <a:lstStyle/>
          <a:p>
            <a:r>
              <a:rPr lang="en-US" dirty="0">
                <a:solidFill>
                  <a:srgbClr val="0070C0"/>
                </a:solidFill>
              </a:rPr>
              <a:t>15.5%</a:t>
            </a:r>
          </a:p>
        </p:txBody>
      </p:sp>
      <p:sp>
        <p:nvSpPr>
          <p:cNvPr id="13" name="TextBox 12">
            <a:extLst>
              <a:ext uri="{FF2B5EF4-FFF2-40B4-BE49-F238E27FC236}">
                <a16:creationId xmlns:a16="http://schemas.microsoft.com/office/drawing/2014/main" xmlns="" id="{7CB2FED0-1652-46E5-BB98-3197B6C7B1CE}"/>
              </a:ext>
            </a:extLst>
          </p:cNvPr>
          <p:cNvSpPr txBox="1"/>
          <p:nvPr/>
        </p:nvSpPr>
        <p:spPr>
          <a:xfrm>
            <a:off x="1230627" y="6136974"/>
            <a:ext cx="963212" cy="369332"/>
          </a:xfrm>
          <a:prstGeom prst="rect">
            <a:avLst/>
          </a:prstGeom>
          <a:noFill/>
        </p:spPr>
        <p:txBody>
          <a:bodyPr wrap="none" rtlCol="0">
            <a:spAutoFit/>
          </a:bodyPr>
          <a:lstStyle/>
          <a:p>
            <a:r>
              <a:rPr lang="en-US" dirty="0">
                <a:solidFill>
                  <a:srgbClr val="0070C0"/>
                </a:solidFill>
              </a:rPr>
              <a:t>Percent:</a:t>
            </a:r>
          </a:p>
        </p:txBody>
      </p:sp>
      <p:sp>
        <p:nvSpPr>
          <p:cNvPr id="14" name="TextBox 13">
            <a:extLst>
              <a:ext uri="{FF2B5EF4-FFF2-40B4-BE49-F238E27FC236}">
                <a16:creationId xmlns:a16="http://schemas.microsoft.com/office/drawing/2014/main" xmlns="" id="{35D20915-6E73-4A1A-888D-17B2C3F1B16D}"/>
              </a:ext>
            </a:extLst>
          </p:cNvPr>
          <p:cNvSpPr txBox="1"/>
          <p:nvPr/>
        </p:nvSpPr>
        <p:spPr>
          <a:xfrm>
            <a:off x="6785517" y="6136974"/>
            <a:ext cx="641522" cy="369332"/>
          </a:xfrm>
          <a:prstGeom prst="rect">
            <a:avLst/>
          </a:prstGeom>
          <a:noFill/>
        </p:spPr>
        <p:txBody>
          <a:bodyPr wrap="none" rtlCol="0">
            <a:spAutoFit/>
          </a:bodyPr>
          <a:lstStyle/>
          <a:p>
            <a:r>
              <a:rPr lang="en-US" dirty="0">
                <a:solidFill>
                  <a:srgbClr val="0070C0"/>
                </a:solidFill>
              </a:rPr>
              <a:t>9.4%</a:t>
            </a:r>
          </a:p>
        </p:txBody>
      </p:sp>
      <p:sp>
        <p:nvSpPr>
          <p:cNvPr id="15" name="TextBox 14">
            <a:extLst>
              <a:ext uri="{FF2B5EF4-FFF2-40B4-BE49-F238E27FC236}">
                <a16:creationId xmlns:a16="http://schemas.microsoft.com/office/drawing/2014/main" xmlns="" id="{9F731E4E-81D0-450A-B6CD-056A9E280F76}"/>
              </a:ext>
            </a:extLst>
          </p:cNvPr>
          <p:cNvSpPr txBox="1"/>
          <p:nvPr/>
        </p:nvSpPr>
        <p:spPr>
          <a:xfrm>
            <a:off x="5843621" y="6136974"/>
            <a:ext cx="758541" cy="369332"/>
          </a:xfrm>
          <a:prstGeom prst="rect">
            <a:avLst/>
          </a:prstGeom>
          <a:noFill/>
        </p:spPr>
        <p:txBody>
          <a:bodyPr wrap="none" rtlCol="0">
            <a:spAutoFit/>
          </a:bodyPr>
          <a:lstStyle/>
          <a:p>
            <a:r>
              <a:rPr lang="en-US" dirty="0">
                <a:solidFill>
                  <a:srgbClr val="0070C0"/>
                </a:solidFill>
              </a:rPr>
              <a:t>11.7%</a:t>
            </a:r>
          </a:p>
        </p:txBody>
      </p:sp>
      <p:sp>
        <p:nvSpPr>
          <p:cNvPr id="16" name="TextBox 15">
            <a:extLst>
              <a:ext uri="{FF2B5EF4-FFF2-40B4-BE49-F238E27FC236}">
                <a16:creationId xmlns:a16="http://schemas.microsoft.com/office/drawing/2014/main" xmlns="" id="{7384DC8C-AC02-4F59-A921-ADC613808AE7}"/>
              </a:ext>
            </a:extLst>
          </p:cNvPr>
          <p:cNvSpPr txBox="1"/>
          <p:nvPr/>
        </p:nvSpPr>
        <p:spPr>
          <a:xfrm>
            <a:off x="4966331" y="6136974"/>
            <a:ext cx="758541" cy="369332"/>
          </a:xfrm>
          <a:prstGeom prst="rect">
            <a:avLst/>
          </a:prstGeom>
          <a:noFill/>
        </p:spPr>
        <p:txBody>
          <a:bodyPr wrap="none" rtlCol="0">
            <a:spAutoFit/>
          </a:bodyPr>
          <a:lstStyle/>
          <a:p>
            <a:r>
              <a:rPr lang="en-US" dirty="0">
                <a:solidFill>
                  <a:srgbClr val="0070C0"/>
                </a:solidFill>
              </a:rPr>
              <a:t>14.5%</a:t>
            </a:r>
          </a:p>
        </p:txBody>
      </p:sp>
      <p:sp>
        <p:nvSpPr>
          <p:cNvPr id="17" name="TextBox 16">
            <a:extLst>
              <a:ext uri="{FF2B5EF4-FFF2-40B4-BE49-F238E27FC236}">
                <a16:creationId xmlns:a16="http://schemas.microsoft.com/office/drawing/2014/main" xmlns="" id="{9810DD7A-7677-4A2C-A842-03F1BD978A4E}"/>
              </a:ext>
            </a:extLst>
          </p:cNvPr>
          <p:cNvSpPr txBox="1"/>
          <p:nvPr/>
        </p:nvSpPr>
        <p:spPr>
          <a:xfrm>
            <a:off x="4076978" y="6136974"/>
            <a:ext cx="758541" cy="369332"/>
          </a:xfrm>
          <a:prstGeom prst="rect">
            <a:avLst/>
          </a:prstGeom>
          <a:noFill/>
        </p:spPr>
        <p:txBody>
          <a:bodyPr wrap="none" rtlCol="0">
            <a:spAutoFit/>
          </a:bodyPr>
          <a:lstStyle/>
          <a:p>
            <a:r>
              <a:rPr lang="en-US" dirty="0">
                <a:solidFill>
                  <a:srgbClr val="0070C0"/>
                </a:solidFill>
              </a:rPr>
              <a:t>14.8%</a:t>
            </a:r>
          </a:p>
        </p:txBody>
      </p:sp>
      <p:sp>
        <p:nvSpPr>
          <p:cNvPr id="18" name="TextBox 17">
            <a:extLst>
              <a:ext uri="{FF2B5EF4-FFF2-40B4-BE49-F238E27FC236}">
                <a16:creationId xmlns:a16="http://schemas.microsoft.com/office/drawing/2014/main" xmlns="" id="{D115FDE0-7AE9-4AE3-8555-A5AA79B00A1A}"/>
              </a:ext>
            </a:extLst>
          </p:cNvPr>
          <p:cNvSpPr txBox="1"/>
          <p:nvPr/>
        </p:nvSpPr>
        <p:spPr>
          <a:xfrm>
            <a:off x="3167465" y="6136974"/>
            <a:ext cx="758541" cy="369332"/>
          </a:xfrm>
          <a:prstGeom prst="rect">
            <a:avLst/>
          </a:prstGeom>
          <a:noFill/>
        </p:spPr>
        <p:txBody>
          <a:bodyPr wrap="none" rtlCol="0">
            <a:spAutoFit/>
          </a:bodyPr>
          <a:lstStyle/>
          <a:p>
            <a:r>
              <a:rPr lang="en-US" dirty="0">
                <a:solidFill>
                  <a:srgbClr val="0070C0"/>
                </a:solidFill>
              </a:rPr>
              <a:t>15.1%</a:t>
            </a:r>
          </a:p>
        </p:txBody>
      </p:sp>
      <p:sp>
        <p:nvSpPr>
          <p:cNvPr id="19" name="TextBox 18">
            <a:extLst>
              <a:ext uri="{FF2B5EF4-FFF2-40B4-BE49-F238E27FC236}">
                <a16:creationId xmlns:a16="http://schemas.microsoft.com/office/drawing/2014/main" xmlns="" id="{DB8F716A-C112-452E-9EC1-58EBE0ADC4E6}"/>
              </a:ext>
            </a:extLst>
          </p:cNvPr>
          <p:cNvSpPr txBox="1"/>
          <p:nvPr/>
        </p:nvSpPr>
        <p:spPr>
          <a:xfrm>
            <a:off x="8905784" y="746464"/>
            <a:ext cx="3182699" cy="646331"/>
          </a:xfrm>
          <a:prstGeom prst="rect">
            <a:avLst/>
          </a:prstGeom>
          <a:noFill/>
        </p:spPr>
        <p:txBody>
          <a:bodyPr wrap="square" rtlCol="0">
            <a:spAutoFit/>
          </a:bodyPr>
          <a:lstStyle/>
          <a:p>
            <a:r>
              <a:rPr lang="en-US" sz="1200" dirty="0"/>
              <a:t>Census Bureau:  “Health Insurance Coverage in the United States: 2017” Historical Tables for ACS survey</a:t>
            </a:r>
          </a:p>
        </p:txBody>
      </p:sp>
    </p:spTree>
    <p:extLst>
      <p:ext uri="{BB962C8B-B14F-4D97-AF65-F5344CB8AC3E}">
        <p14:creationId xmlns:p14="http://schemas.microsoft.com/office/powerpoint/2010/main" val="530010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F19D02A-CD08-463F-8EEB-987A9D4D1480}"/>
              </a:ext>
            </a:extLst>
          </p:cNvPr>
          <p:cNvSpPr/>
          <p:nvPr/>
        </p:nvSpPr>
        <p:spPr>
          <a:xfrm>
            <a:off x="0" y="0"/>
            <a:ext cx="12192000" cy="4096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Real U.S. Household Net Worth Hit $106 Trillion in Q2 2018</a:t>
            </a:r>
          </a:p>
        </p:txBody>
      </p:sp>
      <p:sp>
        <p:nvSpPr>
          <p:cNvPr id="6" name="Slide Number Placeholder 5">
            <a:extLst>
              <a:ext uri="{FF2B5EF4-FFF2-40B4-BE49-F238E27FC236}">
                <a16:creationId xmlns:a16="http://schemas.microsoft.com/office/drawing/2014/main" xmlns="" id="{F7238A64-04F0-4D64-9382-1017C98748C9}"/>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29</a:t>
            </a:fld>
            <a:endParaRPr lang="en-US" dirty="0"/>
          </a:p>
        </p:txBody>
      </p:sp>
      <p:sp>
        <p:nvSpPr>
          <p:cNvPr id="5" name="TextBox 4">
            <a:extLst>
              <a:ext uri="{FF2B5EF4-FFF2-40B4-BE49-F238E27FC236}">
                <a16:creationId xmlns:a16="http://schemas.microsoft.com/office/drawing/2014/main" xmlns="" id="{BDBDAFD4-BDD2-45FE-97B8-CC55FAB2DB69}"/>
              </a:ext>
            </a:extLst>
          </p:cNvPr>
          <p:cNvSpPr txBox="1"/>
          <p:nvPr/>
        </p:nvSpPr>
        <p:spPr>
          <a:xfrm>
            <a:off x="192118" y="4905213"/>
            <a:ext cx="12142683" cy="1938992"/>
          </a:xfrm>
          <a:prstGeom prst="rect">
            <a:avLst/>
          </a:prstGeom>
          <a:noFill/>
        </p:spPr>
        <p:txBody>
          <a:bodyPr wrap="none" rtlCol="0">
            <a:spAutoFit/>
          </a:bodyPr>
          <a:lstStyle/>
          <a:p>
            <a:pPr marL="342900" indent="-342900">
              <a:buFont typeface="Wingdings" panose="05000000000000000000" pitchFamily="2" charset="2"/>
              <a:buChar char="§"/>
            </a:pPr>
            <a:r>
              <a:rPr lang="en-US" sz="2000" dirty="0"/>
              <a:t>Net worth reflects stock market (financial assets) and home equity</a:t>
            </a:r>
          </a:p>
          <a:p>
            <a:pPr marL="342900" indent="-342900">
              <a:buFont typeface="Wingdings" panose="05000000000000000000" pitchFamily="2" charset="2"/>
              <a:buChar char="§"/>
            </a:pPr>
            <a:r>
              <a:rPr lang="en-US" sz="2000" dirty="0"/>
              <a:t>The globalized free trade system has been a massive wealth generator, but the gains were unequally distributed</a:t>
            </a:r>
          </a:p>
          <a:p>
            <a:pPr marL="342900" indent="-342900">
              <a:buFont typeface="Wingdings" panose="05000000000000000000" pitchFamily="2" charset="2"/>
              <a:buChar char="§"/>
            </a:pPr>
            <a:r>
              <a:rPr lang="en-US" sz="2000" dirty="0"/>
              <a:t>Real (inflation-adjusted) household net worth has increased 2.5x since 1990</a:t>
            </a:r>
          </a:p>
          <a:p>
            <a:pPr marL="342900" indent="-342900">
              <a:buFont typeface="Wingdings" panose="05000000000000000000" pitchFamily="2" charset="2"/>
              <a:buChar char="§"/>
            </a:pPr>
            <a:r>
              <a:rPr lang="en-US" sz="2000" dirty="0"/>
              <a:t>$100 trillion is about $800,000 per family if split evenly</a:t>
            </a:r>
          </a:p>
          <a:p>
            <a:pPr marL="342900" indent="-342900">
              <a:buFont typeface="Wingdings" panose="05000000000000000000" pitchFamily="2" charset="2"/>
              <a:buChar char="§"/>
            </a:pPr>
            <a:r>
              <a:rPr lang="en-US" sz="2000" dirty="0"/>
              <a:t>Median (50</a:t>
            </a:r>
            <a:r>
              <a:rPr lang="en-US" sz="2000" baseline="30000" dirty="0"/>
              <a:t>th</a:t>
            </a:r>
            <a:r>
              <a:rPr lang="en-US" sz="2000" dirty="0"/>
              <a:t> percentile family) had $97,300 net worth in 2016</a:t>
            </a:r>
          </a:p>
          <a:p>
            <a:pPr marL="342900" indent="-342900">
              <a:buFont typeface="Wingdings" panose="05000000000000000000" pitchFamily="2" charset="2"/>
              <a:buChar char="§"/>
            </a:pPr>
            <a:r>
              <a:rPr lang="en-US" sz="2000" dirty="0"/>
              <a:t>The top 1% owns about 40% of this wealth, vs. 25% in the pre-Reagan era</a:t>
            </a:r>
          </a:p>
        </p:txBody>
      </p:sp>
      <p:sp>
        <p:nvSpPr>
          <p:cNvPr id="9" name="TextBox 8">
            <a:extLst>
              <a:ext uri="{FF2B5EF4-FFF2-40B4-BE49-F238E27FC236}">
                <a16:creationId xmlns:a16="http://schemas.microsoft.com/office/drawing/2014/main" xmlns="" id="{26C498F0-B5CD-4909-A964-B324A92A54DD}"/>
              </a:ext>
            </a:extLst>
          </p:cNvPr>
          <p:cNvSpPr txBox="1"/>
          <p:nvPr/>
        </p:nvSpPr>
        <p:spPr>
          <a:xfrm>
            <a:off x="9307908" y="673313"/>
            <a:ext cx="1168910" cy="1107996"/>
          </a:xfrm>
          <a:prstGeom prst="rect">
            <a:avLst/>
          </a:prstGeom>
          <a:noFill/>
        </p:spPr>
        <p:txBody>
          <a:bodyPr wrap="none" rtlCol="0">
            <a:spAutoFit/>
          </a:bodyPr>
          <a:lstStyle/>
          <a:p>
            <a:r>
              <a:rPr lang="en-US" sz="2200" u="sng" dirty="0"/>
              <a:t>Q2 2018</a:t>
            </a:r>
          </a:p>
          <a:p>
            <a:pPr algn="ctr"/>
            <a:r>
              <a:rPr lang="en-US" sz="2200" dirty="0"/>
              <a:t>$106.9 </a:t>
            </a:r>
          </a:p>
          <a:p>
            <a:pPr algn="ctr"/>
            <a:r>
              <a:rPr lang="en-US" sz="2200" dirty="0"/>
              <a:t>trillion</a:t>
            </a:r>
          </a:p>
        </p:txBody>
      </p:sp>
      <p:pic>
        <p:nvPicPr>
          <p:cNvPr id="2" name="Picture 1">
            <a:extLst>
              <a:ext uri="{FF2B5EF4-FFF2-40B4-BE49-F238E27FC236}">
                <a16:creationId xmlns:a16="http://schemas.microsoft.com/office/drawing/2014/main" xmlns="" id="{8708E939-E80E-4760-A23D-FCFD8A38C36B}"/>
              </a:ext>
            </a:extLst>
          </p:cNvPr>
          <p:cNvPicPr>
            <a:picLocks noChangeAspect="1"/>
          </p:cNvPicPr>
          <p:nvPr/>
        </p:nvPicPr>
        <p:blipFill>
          <a:blip r:embed="rId2"/>
          <a:stretch>
            <a:fillRect/>
          </a:stretch>
        </p:blipFill>
        <p:spPr>
          <a:xfrm>
            <a:off x="71354" y="506330"/>
            <a:ext cx="9236554" cy="4338108"/>
          </a:xfrm>
          <a:prstGeom prst="rect">
            <a:avLst/>
          </a:prstGeom>
        </p:spPr>
      </p:pic>
      <p:sp>
        <p:nvSpPr>
          <p:cNvPr id="3" name="TextBox 2">
            <a:extLst>
              <a:ext uri="{FF2B5EF4-FFF2-40B4-BE49-F238E27FC236}">
                <a16:creationId xmlns:a16="http://schemas.microsoft.com/office/drawing/2014/main" xmlns="" id="{D71338BB-CF3B-4B20-A48B-930609CD13B1}"/>
              </a:ext>
            </a:extLst>
          </p:cNvPr>
          <p:cNvSpPr txBox="1"/>
          <p:nvPr/>
        </p:nvSpPr>
        <p:spPr>
          <a:xfrm>
            <a:off x="1779915" y="3161680"/>
            <a:ext cx="1846054" cy="707886"/>
          </a:xfrm>
          <a:prstGeom prst="rect">
            <a:avLst/>
          </a:prstGeom>
          <a:noFill/>
        </p:spPr>
        <p:txBody>
          <a:bodyPr wrap="square" rtlCol="0">
            <a:spAutoFit/>
          </a:bodyPr>
          <a:lstStyle/>
          <a:p>
            <a:pPr algn="ctr"/>
            <a:r>
              <a:rPr lang="en-US" sz="2000" dirty="0">
                <a:solidFill>
                  <a:schemeClr val="accent1">
                    <a:lumMod val="75000"/>
                  </a:schemeClr>
                </a:solidFill>
              </a:rPr>
              <a:t>Real Net Worth</a:t>
            </a:r>
          </a:p>
          <a:p>
            <a:pPr algn="ctr"/>
            <a:r>
              <a:rPr lang="en-US" sz="2000" dirty="0">
                <a:solidFill>
                  <a:schemeClr val="accent1">
                    <a:lumMod val="75000"/>
                  </a:schemeClr>
                </a:solidFill>
              </a:rPr>
              <a:t> (2018 $)</a:t>
            </a:r>
          </a:p>
        </p:txBody>
      </p:sp>
      <p:sp>
        <p:nvSpPr>
          <p:cNvPr id="7" name="TextBox 6">
            <a:extLst>
              <a:ext uri="{FF2B5EF4-FFF2-40B4-BE49-F238E27FC236}">
                <a16:creationId xmlns:a16="http://schemas.microsoft.com/office/drawing/2014/main" xmlns="" id="{22F5A32C-C578-44B4-9149-F7AC80BDD277}"/>
              </a:ext>
            </a:extLst>
          </p:cNvPr>
          <p:cNvSpPr txBox="1"/>
          <p:nvPr/>
        </p:nvSpPr>
        <p:spPr>
          <a:xfrm>
            <a:off x="7839459" y="3161680"/>
            <a:ext cx="2869565" cy="707886"/>
          </a:xfrm>
          <a:prstGeom prst="rect">
            <a:avLst/>
          </a:prstGeom>
          <a:noFill/>
        </p:spPr>
        <p:txBody>
          <a:bodyPr wrap="square" rtlCol="0">
            <a:spAutoFit/>
          </a:bodyPr>
          <a:lstStyle/>
          <a:p>
            <a:r>
              <a:rPr lang="en-US" sz="2000" dirty="0"/>
              <a:t>Regained pre-crisis peak in Q4 2013</a:t>
            </a:r>
          </a:p>
        </p:txBody>
      </p:sp>
      <p:cxnSp>
        <p:nvCxnSpPr>
          <p:cNvPr id="11" name="Straight Connector 10">
            <a:extLst>
              <a:ext uri="{FF2B5EF4-FFF2-40B4-BE49-F238E27FC236}">
                <a16:creationId xmlns:a16="http://schemas.microsoft.com/office/drawing/2014/main" xmlns="" id="{9BC856F8-EAD7-4244-8092-5A58F1F55AA2}"/>
              </a:ext>
            </a:extLst>
          </p:cNvPr>
          <p:cNvCxnSpPr/>
          <p:nvPr/>
        </p:nvCxnSpPr>
        <p:spPr>
          <a:xfrm>
            <a:off x="5943599" y="2277210"/>
            <a:ext cx="17936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F4D500A-F3DA-4D5B-9A41-C0373ABB1B36}"/>
              </a:ext>
            </a:extLst>
          </p:cNvPr>
          <p:cNvCxnSpPr/>
          <p:nvPr/>
        </p:nvCxnSpPr>
        <p:spPr>
          <a:xfrm>
            <a:off x="7754814" y="2277210"/>
            <a:ext cx="0" cy="224203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26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448800" y="6459331"/>
            <a:ext cx="2743200" cy="365125"/>
          </a:xfrm>
        </p:spPr>
        <p:txBody>
          <a:bodyPr/>
          <a:lstStyle/>
          <a:p>
            <a:fld id="{26F259EA-5B25-477E-B9B4-086386E82550}" type="slidenum">
              <a:rPr lang="en-US" smtClean="0"/>
              <a:t>3</a:t>
            </a:fld>
            <a:endParaRPr lang="en-US" dirty="0"/>
          </a:p>
        </p:txBody>
      </p:sp>
      <p:sp>
        <p:nvSpPr>
          <p:cNvPr id="6" name="Rectangle 5">
            <a:extLst>
              <a:ext uri="{FF2B5EF4-FFF2-40B4-BE49-F238E27FC236}">
                <a16:creationId xmlns:a16="http://schemas.microsoft.com/office/drawing/2014/main" xmlns="" id="{1EFDF2CF-8A7A-449F-952F-8F81ADC24A79}"/>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Economic Summary</a:t>
            </a:r>
          </a:p>
        </p:txBody>
      </p:sp>
      <p:sp>
        <p:nvSpPr>
          <p:cNvPr id="8" name="Rectangle 7">
            <a:extLst>
              <a:ext uri="{FF2B5EF4-FFF2-40B4-BE49-F238E27FC236}">
                <a16:creationId xmlns:a16="http://schemas.microsoft.com/office/drawing/2014/main" xmlns="" id="{6FC9C094-E49B-40EF-AAB2-3662F065A8EF}"/>
              </a:ext>
            </a:extLst>
          </p:cNvPr>
          <p:cNvSpPr/>
          <p:nvPr/>
        </p:nvSpPr>
        <p:spPr>
          <a:xfrm>
            <a:off x="77730" y="826425"/>
            <a:ext cx="11999252" cy="5970865"/>
          </a:xfrm>
          <a:prstGeom prst="rect">
            <a:avLst/>
          </a:prstGeom>
        </p:spPr>
        <p:txBody>
          <a:bodyPr wrap="square">
            <a:spAutoFit/>
          </a:bodyPr>
          <a:lstStyle/>
          <a:p>
            <a:pPr marL="285750" indent="-285750">
              <a:buFont typeface="Wingdings" panose="05000000000000000000" pitchFamily="2" charset="2"/>
              <a:buChar char="§"/>
            </a:pPr>
            <a:r>
              <a:rPr lang="en-US" sz="2000" dirty="0">
                <a:cs typeface="Verdana"/>
              </a:rPr>
              <a:t>Job creation in Trump’s first 21 months through October 2018 was 4.05 million (193,000/month), vs. 4.48 million (213,000/month) in Obama’s last 21 months. Job creation has been positive each month starting October 2010 (97 months). Private sector job growth has been positive since March 2010; government was negative due to Census workers peaking in May 2010. The total number of jobs regained its January 2008 peak in May 2014 and has set records monthly since.</a:t>
            </a:r>
          </a:p>
          <a:p>
            <a:pPr marL="285750" indent="-285750">
              <a:buFont typeface="Wingdings" panose="05000000000000000000" pitchFamily="2" charset="2"/>
              <a:buChar char="§"/>
            </a:pPr>
            <a:endParaRPr lang="en-US" sz="2000" dirty="0">
              <a:cs typeface="Verdana"/>
            </a:endParaRPr>
          </a:p>
          <a:p>
            <a:pPr marL="285750" indent="-285750">
              <a:buFont typeface="Wingdings" panose="05000000000000000000" pitchFamily="2" charset="2"/>
              <a:buChar char="§"/>
            </a:pPr>
            <a:r>
              <a:rPr lang="en-US" sz="2000" dirty="0">
                <a:cs typeface="Verdana"/>
              </a:rPr>
              <a:t>The unemployment rate remained at 3.7% in October 2018, the lowest since the late 1960’s and below the April 2000 rate of 3.8%. The unemployment rate has fallen consistently since its peak of 10.0% in October 2010.</a:t>
            </a:r>
          </a:p>
          <a:p>
            <a:pPr marL="285750" indent="-285750">
              <a:buFont typeface="Wingdings" panose="05000000000000000000" pitchFamily="2" charset="2"/>
              <a:buChar char="§"/>
            </a:pPr>
            <a:endParaRPr lang="en-US" sz="2000" dirty="0">
              <a:cs typeface="Verdana"/>
            </a:endParaRPr>
          </a:p>
          <a:p>
            <a:pPr marL="285750" indent="-285750">
              <a:buFont typeface="Wingdings" panose="05000000000000000000" pitchFamily="2" charset="2"/>
              <a:buChar char="§"/>
            </a:pPr>
            <a:r>
              <a:rPr lang="en-US" sz="2000" dirty="0">
                <a:cs typeface="Verdana"/>
              </a:rPr>
              <a:t>Real median household income rose from the record level of $60,309 in 2016 to $61,372 in 2017, an increase of $1,063 or 1.8%.  This figure grew by 3.1% in 2016 and 5.1% in 2015.</a:t>
            </a:r>
          </a:p>
          <a:p>
            <a:pPr marL="285750" indent="-285750">
              <a:buFont typeface="Wingdings" panose="05000000000000000000" pitchFamily="2" charset="2"/>
              <a:buChar char="§"/>
            </a:pPr>
            <a:endParaRPr lang="en-US" sz="2000" dirty="0">
              <a:cs typeface="Verdana"/>
            </a:endParaRPr>
          </a:p>
          <a:p>
            <a:pPr marL="285750" indent="-285750">
              <a:buFont typeface="Wingdings" panose="05000000000000000000" pitchFamily="2" charset="2"/>
              <a:buChar char="§"/>
            </a:pPr>
            <a:r>
              <a:rPr lang="en-US" sz="2000" dirty="0">
                <a:cs typeface="Verdana"/>
              </a:rPr>
              <a:t>Real wage growth has averaged 0.3% per month (measured vs. year-ago level) during the Trump Administration, vs. 0.8% per month during the Obama Administration.  Higher inflation (due mainly to energy prices) has offset rising nominal wages.</a:t>
            </a:r>
          </a:p>
          <a:p>
            <a:pPr marL="285750" indent="-285750">
              <a:buFont typeface="Wingdings" panose="05000000000000000000" pitchFamily="2" charset="2"/>
              <a:buChar char="§"/>
            </a:pPr>
            <a:endParaRPr lang="en-US" sz="2000" dirty="0">
              <a:cs typeface="Verdana"/>
            </a:endParaRPr>
          </a:p>
          <a:p>
            <a:pPr marL="285750" indent="-285750">
              <a:buFont typeface="Wingdings" panose="05000000000000000000" pitchFamily="2" charset="2"/>
              <a:buChar char="§"/>
            </a:pPr>
            <a:r>
              <a:rPr lang="en-US" sz="2000" dirty="0">
                <a:cs typeface="Verdana"/>
              </a:rPr>
              <a:t>Inflation (CPI-All items) was 2.3% in September 2018.  It averaged 2.3% from January 2017 to August 2018 (20 months), vs. 0.9% in the preceding 20 months.</a:t>
            </a:r>
          </a:p>
          <a:p>
            <a:pPr marL="285750" indent="-285750">
              <a:buFont typeface="Wingdings" panose="05000000000000000000" pitchFamily="2" charset="2"/>
              <a:buChar char="§"/>
            </a:pPr>
            <a:endParaRPr lang="en-US" sz="1100" dirty="0">
              <a:latin typeface="Verdana"/>
              <a:cs typeface="Verdana"/>
            </a:endParaRPr>
          </a:p>
          <a:p>
            <a:pPr marL="285750" indent="-285750">
              <a:buFont typeface="Wingdings" panose="05000000000000000000" pitchFamily="2" charset="2"/>
              <a:buChar char="§"/>
            </a:pPr>
            <a:endParaRPr lang="en-US" sz="1100" dirty="0">
              <a:latin typeface="Verdana"/>
              <a:cs typeface="Verdana"/>
            </a:endParaRPr>
          </a:p>
        </p:txBody>
      </p:sp>
    </p:spTree>
    <p:extLst>
      <p:ext uri="{BB962C8B-B14F-4D97-AF65-F5344CB8AC3E}">
        <p14:creationId xmlns:p14="http://schemas.microsoft.com/office/powerpoint/2010/main" val="3440131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1"/>
            <a:ext cx="12192000" cy="70788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Legacy of the Financial Crisis </a:t>
            </a:r>
          </a:p>
          <a:p>
            <a:pPr algn="ctr"/>
            <a:r>
              <a:rPr lang="en-US" sz="2400" dirty="0"/>
              <a:t>Median Family Net Worth 1989 - 2016</a:t>
            </a:r>
          </a:p>
        </p:txBody>
      </p:sp>
      <p:sp>
        <p:nvSpPr>
          <p:cNvPr id="7" name="TextBox 6">
            <a:extLst>
              <a:ext uri="{FF2B5EF4-FFF2-40B4-BE49-F238E27FC236}">
                <a16:creationId xmlns:a16="http://schemas.microsoft.com/office/drawing/2014/main" xmlns="" id="{98FC526C-BB0E-48D1-91D2-1CDEB147A204}"/>
              </a:ext>
            </a:extLst>
          </p:cNvPr>
          <p:cNvSpPr txBox="1"/>
          <p:nvPr/>
        </p:nvSpPr>
        <p:spPr>
          <a:xfrm>
            <a:off x="127505" y="831311"/>
            <a:ext cx="10286919" cy="430887"/>
          </a:xfrm>
          <a:prstGeom prst="rect">
            <a:avLst/>
          </a:prstGeom>
          <a:noFill/>
        </p:spPr>
        <p:txBody>
          <a:bodyPr wrap="none" rtlCol="0">
            <a:spAutoFit/>
          </a:bodyPr>
          <a:lstStyle/>
          <a:p>
            <a:pPr marL="342900" indent="-342900">
              <a:buFont typeface="Wingdings" panose="05000000000000000000" pitchFamily="2" charset="2"/>
              <a:buChar char="§"/>
            </a:pPr>
            <a:r>
              <a:rPr lang="en-US" sz="2200" dirty="0"/>
              <a:t>Net worth remained about $42,400 (30%) below the pre-crisis (2007) peak as of 2016</a:t>
            </a:r>
          </a:p>
        </p:txBody>
      </p:sp>
      <p:sp>
        <p:nvSpPr>
          <p:cNvPr id="11" name="TextBox 10">
            <a:extLst>
              <a:ext uri="{FF2B5EF4-FFF2-40B4-BE49-F238E27FC236}">
                <a16:creationId xmlns:a16="http://schemas.microsoft.com/office/drawing/2014/main" xmlns="" id="{A1226944-48E6-4EB6-A0A7-9F084D2F8C4D}"/>
              </a:ext>
            </a:extLst>
          </p:cNvPr>
          <p:cNvSpPr txBox="1"/>
          <p:nvPr/>
        </p:nvSpPr>
        <p:spPr>
          <a:xfrm>
            <a:off x="2844800" y="6398589"/>
            <a:ext cx="4384277" cy="461665"/>
          </a:xfrm>
          <a:prstGeom prst="rect">
            <a:avLst/>
          </a:prstGeom>
          <a:noFill/>
        </p:spPr>
        <p:txBody>
          <a:bodyPr wrap="none" rtlCol="0">
            <a:spAutoFit/>
          </a:bodyPr>
          <a:lstStyle/>
          <a:p>
            <a:r>
              <a:rPr lang="en-US" sz="1200" dirty="0"/>
              <a:t>Source Data:  Federal Reserve Survey of Consumer Finances (2017) </a:t>
            </a:r>
          </a:p>
          <a:p>
            <a:r>
              <a:rPr lang="en-US" sz="1200" dirty="0"/>
              <a:t>Statistic for “All Families”</a:t>
            </a:r>
          </a:p>
        </p:txBody>
      </p:sp>
      <p:sp>
        <p:nvSpPr>
          <p:cNvPr id="13" name="TextBox 12">
            <a:extLst>
              <a:ext uri="{FF2B5EF4-FFF2-40B4-BE49-F238E27FC236}">
                <a16:creationId xmlns:a16="http://schemas.microsoft.com/office/drawing/2014/main" xmlns="" id="{83C59D37-728E-47E6-9FCE-EF37FBA1D94D}"/>
              </a:ext>
            </a:extLst>
          </p:cNvPr>
          <p:cNvSpPr txBox="1"/>
          <p:nvPr/>
        </p:nvSpPr>
        <p:spPr>
          <a:xfrm>
            <a:off x="199410" y="3440545"/>
            <a:ext cx="1579278" cy="707886"/>
          </a:xfrm>
          <a:prstGeom prst="rect">
            <a:avLst/>
          </a:prstGeom>
          <a:noFill/>
        </p:spPr>
        <p:txBody>
          <a:bodyPr wrap="none" rtlCol="0">
            <a:spAutoFit/>
          </a:bodyPr>
          <a:lstStyle/>
          <a:p>
            <a:r>
              <a:rPr lang="en-US" sz="2000" dirty="0"/>
              <a:t>Thousands of</a:t>
            </a:r>
          </a:p>
          <a:p>
            <a:r>
              <a:rPr lang="en-US" sz="2000" dirty="0"/>
              <a:t>2016 Dollars</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30</a:t>
            </a:fld>
            <a:endParaRPr lang="en-US" dirty="0"/>
          </a:p>
        </p:txBody>
      </p:sp>
      <p:graphicFrame>
        <p:nvGraphicFramePr>
          <p:cNvPr id="14" name="Chart 13">
            <a:extLst>
              <a:ext uri="{FF2B5EF4-FFF2-40B4-BE49-F238E27FC236}">
                <a16:creationId xmlns:a16="http://schemas.microsoft.com/office/drawing/2014/main" xmlns="" id="{C8D28CB6-DAD5-459A-9C1E-83BB91D2E19C}"/>
              </a:ext>
            </a:extLst>
          </p:cNvPr>
          <p:cNvGraphicFramePr>
            <a:graphicFrameLocks/>
          </p:cNvGraphicFramePr>
          <p:nvPr>
            <p:extLst>
              <p:ext uri="{D42A27DB-BD31-4B8C-83A1-F6EECF244321}">
                <p14:modId xmlns:p14="http://schemas.microsoft.com/office/powerpoint/2010/main" val="1336834821"/>
              </p:ext>
            </p:extLst>
          </p:nvPr>
        </p:nvGraphicFramePr>
        <p:xfrm>
          <a:off x="1967658" y="1748957"/>
          <a:ext cx="8006080" cy="45770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19B89270-83CB-4D60-8F6D-804E5B9AD44F}"/>
              </a:ext>
            </a:extLst>
          </p:cNvPr>
          <p:cNvSpPr txBox="1"/>
          <p:nvPr/>
        </p:nvSpPr>
        <p:spPr>
          <a:xfrm>
            <a:off x="6853383" y="1976586"/>
            <a:ext cx="968535" cy="430887"/>
          </a:xfrm>
          <a:prstGeom prst="rect">
            <a:avLst/>
          </a:prstGeom>
          <a:noFill/>
        </p:spPr>
        <p:txBody>
          <a:bodyPr wrap="none" rtlCol="0">
            <a:spAutoFit/>
          </a:bodyPr>
          <a:lstStyle/>
          <a:p>
            <a:r>
              <a:rPr lang="en-US" sz="2200" dirty="0"/>
              <a:t>$139.7</a:t>
            </a:r>
          </a:p>
        </p:txBody>
      </p:sp>
      <p:sp>
        <p:nvSpPr>
          <p:cNvPr id="9" name="TextBox 8">
            <a:extLst>
              <a:ext uri="{FF2B5EF4-FFF2-40B4-BE49-F238E27FC236}">
                <a16:creationId xmlns:a16="http://schemas.microsoft.com/office/drawing/2014/main" xmlns="" id="{12DCABFA-59DD-4504-8CE2-DC33D3FED1D7}"/>
              </a:ext>
            </a:extLst>
          </p:cNvPr>
          <p:cNvSpPr txBox="1"/>
          <p:nvPr/>
        </p:nvSpPr>
        <p:spPr>
          <a:xfrm>
            <a:off x="8404830" y="3874386"/>
            <a:ext cx="825867" cy="430887"/>
          </a:xfrm>
          <a:prstGeom prst="rect">
            <a:avLst/>
          </a:prstGeom>
          <a:noFill/>
        </p:spPr>
        <p:txBody>
          <a:bodyPr wrap="none" rtlCol="0">
            <a:spAutoFit/>
          </a:bodyPr>
          <a:lstStyle/>
          <a:p>
            <a:r>
              <a:rPr lang="en-US" sz="2200" dirty="0"/>
              <a:t>$83.7</a:t>
            </a:r>
          </a:p>
        </p:txBody>
      </p:sp>
      <p:sp>
        <p:nvSpPr>
          <p:cNvPr id="10" name="TextBox 9">
            <a:extLst>
              <a:ext uri="{FF2B5EF4-FFF2-40B4-BE49-F238E27FC236}">
                <a16:creationId xmlns:a16="http://schemas.microsoft.com/office/drawing/2014/main" xmlns="" id="{8A59D07F-6F10-4965-B2BA-E5ADE45C7A5F}"/>
              </a:ext>
            </a:extLst>
          </p:cNvPr>
          <p:cNvSpPr txBox="1"/>
          <p:nvPr/>
        </p:nvSpPr>
        <p:spPr>
          <a:xfrm>
            <a:off x="9456183" y="3028890"/>
            <a:ext cx="825867" cy="430887"/>
          </a:xfrm>
          <a:prstGeom prst="rect">
            <a:avLst/>
          </a:prstGeom>
          <a:noFill/>
        </p:spPr>
        <p:txBody>
          <a:bodyPr wrap="none" rtlCol="0">
            <a:spAutoFit/>
          </a:bodyPr>
          <a:lstStyle/>
          <a:p>
            <a:r>
              <a:rPr lang="en-US" sz="2200" dirty="0"/>
              <a:t>$97.3</a:t>
            </a:r>
          </a:p>
        </p:txBody>
      </p:sp>
    </p:spTree>
    <p:extLst>
      <p:ext uri="{BB962C8B-B14F-4D97-AF65-F5344CB8AC3E}">
        <p14:creationId xmlns:p14="http://schemas.microsoft.com/office/powerpoint/2010/main" val="1212752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0"/>
            <a:ext cx="12192000" cy="5527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Q&amp;A – Wages &amp; Benefits (Compensation) vs. Productivity (1970 Q1 – 2018 Q3)</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31</a:t>
            </a:fld>
            <a:endParaRPr lang="en-US" dirty="0"/>
          </a:p>
        </p:txBody>
      </p:sp>
      <p:sp>
        <p:nvSpPr>
          <p:cNvPr id="4" name="TextBox 3">
            <a:extLst>
              <a:ext uri="{FF2B5EF4-FFF2-40B4-BE49-F238E27FC236}">
                <a16:creationId xmlns:a16="http://schemas.microsoft.com/office/drawing/2014/main" xmlns="" id="{526B0E32-1788-4418-A975-2944339CA04C}"/>
              </a:ext>
            </a:extLst>
          </p:cNvPr>
          <p:cNvSpPr txBox="1"/>
          <p:nvPr/>
        </p:nvSpPr>
        <p:spPr>
          <a:xfrm>
            <a:off x="9143098" y="649539"/>
            <a:ext cx="2980633" cy="6186309"/>
          </a:xfrm>
          <a:prstGeom prst="rect">
            <a:avLst/>
          </a:prstGeom>
          <a:noFill/>
        </p:spPr>
        <p:txBody>
          <a:bodyPr wrap="square" rtlCol="0">
            <a:spAutoFit/>
          </a:bodyPr>
          <a:lstStyle/>
          <a:p>
            <a:pPr marL="285750" indent="-285750">
              <a:buFont typeface="Wingdings" panose="05000000000000000000" pitchFamily="2" charset="2"/>
              <a:buChar char="§"/>
            </a:pPr>
            <a:r>
              <a:rPr lang="en-US" dirty="0"/>
              <a:t>Productivity measured by output per hour is also a fairness measure for how much a worker should be paid</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Compensation includes salaries/wages and benefits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Compensation has grown faster than wages due to healthcare benefits replacing wage growth</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Labor power relative to capital is an important factor (e.g., lower union participation, deregulation) in gap between compensation and productivity</a:t>
            </a:r>
          </a:p>
        </p:txBody>
      </p:sp>
      <p:sp>
        <p:nvSpPr>
          <p:cNvPr id="6" name="TextBox 5">
            <a:extLst>
              <a:ext uri="{FF2B5EF4-FFF2-40B4-BE49-F238E27FC236}">
                <a16:creationId xmlns:a16="http://schemas.microsoft.com/office/drawing/2014/main" xmlns="" id="{E78E0C5C-53CF-491E-8C12-94853BCC6B28}"/>
              </a:ext>
            </a:extLst>
          </p:cNvPr>
          <p:cNvSpPr txBox="1"/>
          <p:nvPr/>
        </p:nvSpPr>
        <p:spPr>
          <a:xfrm>
            <a:off x="491705" y="6352078"/>
            <a:ext cx="7020383" cy="276999"/>
          </a:xfrm>
          <a:prstGeom prst="rect">
            <a:avLst/>
          </a:prstGeom>
          <a:noFill/>
        </p:spPr>
        <p:txBody>
          <a:bodyPr wrap="none" rtlCol="0">
            <a:spAutoFit/>
          </a:bodyPr>
          <a:lstStyle/>
          <a:p>
            <a:r>
              <a:rPr lang="en-US" sz="1200" dirty="0"/>
              <a:t>Source:  BLS “Beyond the Numbers:  Understanding the labor productivity and compensation gap” (June 2017)</a:t>
            </a:r>
          </a:p>
        </p:txBody>
      </p:sp>
      <p:pic>
        <p:nvPicPr>
          <p:cNvPr id="7" name="Picture 6">
            <a:extLst>
              <a:ext uri="{FF2B5EF4-FFF2-40B4-BE49-F238E27FC236}">
                <a16:creationId xmlns:a16="http://schemas.microsoft.com/office/drawing/2014/main" xmlns="" id="{FCEE1A63-8BC4-4A32-BB4D-1A8408A77437}"/>
              </a:ext>
            </a:extLst>
          </p:cNvPr>
          <p:cNvPicPr>
            <a:picLocks noChangeAspect="1"/>
          </p:cNvPicPr>
          <p:nvPr/>
        </p:nvPicPr>
        <p:blipFill>
          <a:blip r:embed="rId2"/>
          <a:stretch>
            <a:fillRect/>
          </a:stretch>
        </p:blipFill>
        <p:spPr>
          <a:xfrm>
            <a:off x="68269" y="649538"/>
            <a:ext cx="9074829" cy="4367311"/>
          </a:xfrm>
          <a:prstGeom prst="rect">
            <a:avLst/>
          </a:prstGeom>
        </p:spPr>
      </p:pic>
      <p:sp>
        <p:nvSpPr>
          <p:cNvPr id="2" name="TextBox 1">
            <a:extLst>
              <a:ext uri="{FF2B5EF4-FFF2-40B4-BE49-F238E27FC236}">
                <a16:creationId xmlns:a16="http://schemas.microsoft.com/office/drawing/2014/main" xmlns="" id="{16F087AB-60C2-4E84-B58E-16BA86A5A2CB}"/>
              </a:ext>
            </a:extLst>
          </p:cNvPr>
          <p:cNvSpPr txBox="1"/>
          <p:nvPr/>
        </p:nvSpPr>
        <p:spPr>
          <a:xfrm>
            <a:off x="491705" y="5246655"/>
            <a:ext cx="5711885" cy="646331"/>
          </a:xfrm>
          <a:prstGeom prst="rect">
            <a:avLst/>
          </a:prstGeom>
          <a:noFill/>
        </p:spPr>
        <p:txBody>
          <a:bodyPr wrap="none" rtlCol="0">
            <a:spAutoFit/>
          </a:bodyPr>
          <a:lstStyle/>
          <a:p>
            <a:r>
              <a:rPr lang="en-US" dirty="0"/>
              <a:t>Index = 100 is the starting point in January 1970</a:t>
            </a:r>
          </a:p>
          <a:p>
            <a:r>
              <a:rPr lang="en-US" dirty="0"/>
              <a:t>Index number (vertical scale) – 100 = % increase in variable</a:t>
            </a:r>
          </a:p>
        </p:txBody>
      </p:sp>
      <p:sp>
        <p:nvSpPr>
          <p:cNvPr id="9" name="TextBox 8">
            <a:extLst>
              <a:ext uri="{FF2B5EF4-FFF2-40B4-BE49-F238E27FC236}">
                <a16:creationId xmlns:a16="http://schemas.microsoft.com/office/drawing/2014/main" xmlns="" id="{4C7D1342-2663-4930-8733-6594AE931033}"/>
              </a:ext>
            </a:extLst>
          </p:cNvPr>
          <p:cNvSpPr txBox="1"/>
          <p:nvPr/>
        </p:nvSpPr>
        <p:spPr>
          <a:xfrm>
            <a:off x="6917959" y="1563388"/>
            <a:ext cx="2048446" cy="369332"/>
          </a:xfrm>
          <a:prstGeom prst="rect">
            <a:avLst/>
          </a:prstGeom>
          <a:noFill/>
        </p:spPr>
        <p:txBody>
          <a:bodyPr wrap="none" rtlCol="0">
            <a:spAutoFit/>
          </a:bodyPr>
          <a:lstStyle/>
          <a:p>
            <a:r>
              <a:rPr lang="en-US" dirty="0">
                <a:solidFill>
                  <a:srgbClr val="0000FF"/>
                </a:solidFill>
              </a:rPr>
              <a:t>Productivity + 147%</a:t>
            </a:r>
          </a:p>
        </p:txBody>
      </p:sp>
      <p:sp>
        <p:nvSpPr>
          <p:cNvPr id="19" name="TextBox 18">
            <a:extLst>
              <a:ext uri="{FF2B5EF4-FFF2-40B4-BE49-F238E27FC236}">
                <a16:creationId xmlns:a16="http://schemas.microsoft.com/office/drawing/2014/main" xmlns="" id="{8CCE55C9-716A-4713-BD4D-E9D6C529095C}"/>
              </a:ext>
            </a:extLst>
          </p:cNvPr>
          <p:cNvSpPr txBox="1"/>
          <p:nvPr/>
        </p:nvSpPr>
        <p:spPr>
          <a:xfrm>
            <a:off x="6857043" y="2983812"/>
            <a:ext cx="2112566" cy="369332"/>
          </a:xfrm>
          <a:prstGeom prst="rect">
            <a:avLst/>
          </a:prstGeom>
          <a:noFill/>
        </p:spPr>
        <p:txBody>
          <a:bodyPr wrap="none" rtlCol="0">
            <a:spAutoFit/>
          </a:bodyPr>
          <a:lstStyle/>
          <a:p>
            <a:r>
              <a:rPr lang="en-US" dirty="0">
                <a:solidFill>
                  <a:srgbClr val="C00000"/>
                </a:solidFill>
              </a:rPr>
              <a:t>Compensation +61%</a:t>
            </a:r>
          </a:p>
        </p:txBody>
      </p:sp>
      <p:sp>
        <p:nvSpPr>
          <p:cNvPr id="20" name="TextBox 19">
            <a:extLst>
              <a:ext uri="{FF2B5EF4-FFF2-40B4-BE49-F238E27FC236}">
                <a16:creationId xmlns:a16="http://schemas.microsoft.com/office/drawing/2014/main" xmlns="" id="{C50192CF-11A0-435C-BA96-C0C11F7D084C}"/>
              </a:ext>
            </a:extLst>
          </p:cNvPr>
          <p:cNvSpPr txBox="1"/>
          <p:nvPr/>
        </p:nvSpPr>
        <p:spPr>
          <a:xfrm>
            <a:off x="7688007" y="4020758"/>
            <a:ext cx="1255152" cy="369332"/>
          </a:xfrm>
          <a:prstGeom prst="rect">
            <a:avLst/>
          </a:prstGeom>
          <a:noFill/>
        </p:spPr>
        <p:txBody>
          <a:bodyPr wrap="none" rtlCol="0">
            <a:spAutoFit/>
          </a:bodyPr>
          <a:lstStyle/>
          <a:p>
            <a:r>
              <a:rPr lang="en-US" dirty="0">
                <a:solidFill>
                  <a:srgbClr val="0070C0"/>
                </a:solidFill>
              </a:rPr>
              <a:t>Wages +3%</a:t>
            </a:r>
          </a:p>
        </p:txBody>
      </p:sp>
    </p:spTree>
    <p:extLst>
      <p:ext uri="{BB962C8B-B14F-4D97-AF65-F5344CB8AC3E}">
        <p14:creationId xmlns:p14="http://schemas.microsoft.com/office/powerpoint/2010/main" val="2393732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1"/>
            <a:ext cx="12192000" cy="70788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Q&amp;A – Seasonality in GDP Numbers ($ Billions)</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32</a:t>
            </a:fld>
            <a:endParaRPr lang="en-US" dirty="0"/>
          </a:p>
        </p:txBody>
      </p:sp>
      <p:pic>
        <p:nvPicPr>
          <p:cNvPr id="2" name="Picture 1">
            <a:extLst>
              <a:ext uri="{FF2B5EF4-FFF2-40B4-BE49-F238E27FC236}">
                <a16:creationId xmlns:a16="http://schemas.microsoft.com/office/drawing/2014/main" xmlns="" id="{B42B1BB4-10AF-43DD-AA8E-8215A54294BB}"/>
              </a:ext>
            </a:extLst>
          </p:cNvPr>
          <p:cNvPicPr>
            <a:picLocks noChangeAspect="1"/>
          </p:cNvPicPr>
          <p:nvPr/>
        </p:nvPicPr>
        <p:blipFill>
          <a:blip r:embed="rId2"/>
          <a:stretch>
            <a:fillRect/>
          </a:stretch>
        </p:blipFill>
        <p:spPr>
          <a:xfrm>
            <a:off x="144582" y="1398956"/>
            <a:ext cx="8486775" cy="4400550"/>
          </a:xfrm>
          <a:prstGeom prst="rect">
            <a:avLst/>
          </a:prstGeom>
        </p:spPr>
      </p:pic>
      <p:sp>
        <p:nvSpPr>
          <p:cNvPr id="3" name="TextBox 2">
            <a:extLst>
              <a:ext uri="{FF2B5EF4-FFF2-40B4-BE49-F238E27FC236}">
                <a16:creationId xmlns:a16="http://schemas.microsoft.com/office/drawing/2014/main" xmlns="" id="{633F2945-254F-4560-85D8-B79CCE074F61}"/>
              </a:ext>
            </a:extLst>
          </p:cNvPr>
          <p:cNvSpPr txBox="1"/>
          <p:nvPr/>
        </p:nvSpPr>
        <p:spPr>
          <a:xfrm>
            <a:off x="6809058" y="3387581"/>
            <a:ext cx="1340432" cy="707886"/>
          </a:xfrm>
          <a:prstGeom prst="rect">
            <a:avLst/>
          </a:prstGeom>
          <a:noFill/>
        </p:spPr>
        <p:txBody>
          <a:bodyPr wrap="none" rtlCol="0">
            <a:spAutoFit/>
          </a:bodyPr>
          <a:lstStyle/>
          <a:p>
            <a:pPr algn="ctr"/>
            <a:r>
              <a:rPr lang="en-US" sz="2000" dirty="0">
                <a:solidFill>
                  <a:srgbClr val="C00000"/>
                </a:solidFill>
              </a:rPr>
              <a:t>Seasonally </a:t>
            </a:r>
          </a:p>
          <a:p>
            <a:pPr algn="ctr"/>
            <a:r>
              <a:rPr lang="en-US" sz="2000" dirty="0">
                <a:solidFill>
                  <a:srgbClr val="C00000"/>
                </a:solidFill>
              </a:rPr>
              <a:t>Adjusted</a:t>
            </a:r>
          </a:p>
        </p:txBody>
      </p:sp>
      <p:sp>
        <p:nvSpPr>
          <p:cNvPr id="15" name="TextBox 14">
            <a:extLst>
              <a:ext uri="{FF2B5EF4-FFF2-40B4-BE49-F238E27FC236}">
                <a16:creationId xmlns:a16="http://schemas.microsoft.com/office/drawing/2014/main" xmlns="" id="{6CD176FA-FC9B-45E6-8E86-76EF6CCC84BC}"/>
              </a:ext>
            </a:extLst>
          </p:cNvPr>
          <p:cNvSpPr txBox="1"/>
          <p:nvPr/>
        </p:nvSpPr>
        <p:spPr>
          <a:xfrm>
            <a:off x="2297217" y="3341414"/>
            <a:ext cx="1382879" cy="400110"/>
          </a:xfrm>
          <a:prstGeom prst="rect">
            <a:avLst/>
          </a:prstGeom>
          <a:noFill/>
        </p:spPr>
        <p:txBody>
          <a:bodyPr wrap="none" rtlCol="0">
            <a:spAutoFit/>
          </a:bodyPr>
          <a:lstStyle/>
          <a:p>
            <a:r>
              <a:rPr lang="en-US" sz="2000" dirty="0">
                <a:solidFill>
                  <a:srgbClr val="0070C0"/>
                </a:solidFill>
              </a:rPr>
              <a:t>Unadjusted</a:t>
            </a:r>
          </a:p>
        </p:txBody>
      </p:sp>
      <p:sp>
        <p:nvSpPr>
          <p:cNvPr id="4" name="TextBox 3">
            <a:extLst>
              <a:ext uri="{FF2B5EF4-FFF2-40B4-BE49-F238E27FC236}">
                <a16:creationId xmlns:a16="http://schemas.microsoft.com/office/drawing/2014/main" xmlns="" id="{526B0E32-1788-4418-A975-2944339CA04C}"/>
              </a:ext>
            </a:extLst>
          </p:cNvPr>
          <p:cNvSpPr txBox="1"/>
          <p:nvPr/>
        </p:nvSpPr>
        <p:spPr>
          <a:xfrm>
            <a:off x="9036369" y="1398956"/>
            <a:ext cx="2639685" cy="4524315"/>
          </a:xfrm>
          <a:prstGeom prst="rect">
            <a:avLst/>
          </a:prstGeom>
          <a:noFill/>
        </p:spPr>
        <p:txBody>
          <a:bodyPr wrap="square" rtlCol="0">
            <a:spAutoFit/>
          </a:bodyPr>
          <a:lstStyle/>
          <a:p>
            <a:pPr marL="285750" indent="-285750">
              <a:buFont typeface="Wingdings" panose="05000000000000000000" pitchFamily="2" charset="2"/>
              <a:buChar char="§"/>
            </a:pPr>
            <a:r>
              <a:rPr lang="en-US" dirty="0"/>
              <a:t>Main impact of seasonal adjustment is Q1 increased and Q4 reduced</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Changes in other quarters less significant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2016 Q1 increased by $100B and Q4 reduced $80B</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2017 Q1 increased $127B and Q4 reduced $93B</a:t>
            </a:r>
          </a:p>
        </p:txBody>
      </p:sp>
      <p:sp>
        <p:nvSpPr>
          <p:cNvPr id="6" name="TextBox 5">
            <a:extLst>
              <a:ext uri="{FF2B5EF4-FFF2-40B4-BE49-F238E27FC236}">
                <a16:creationId xmlns:a16="http://schemas.microsoft.com/office/drawing/2014/main" xmlns="" id="{BD7DAF33-DBD7-42E4-B6DA-B4921AB13EB6}"/>
              </a:ext>
            </a:extLst>
          </p:cNvPr>
          <p:cNvSpPr txBox="1"/>
          <p:nvPr/>
        </p:nvSpPr>
        <p:spPr>
          <a:xfrm>
            <a:off x="3827279" y="2933091"/>
            <a:ext cx="869149" cy="400110"/>
          </a:xfrm>
          <a:prstGeom prst="rect">
            <a:avLst/>
          </a:prstGeom>
          <a:noFill/>
        </p:spPr>
        <p:txBody>
          <a:bodyPr wrap="none" rtlCol="0">
            <a:spAutoFit/>
          </a:bodyPr>
          <a:lstStyle/>
          <a:p>
            <a:r>
              <a:rPr lang="en-US" sz="2000" dirty="0"/>
              <a:t>Q4 ‘16</a:t>
            </a:r>
          </a:p>
        </p:txBody>
      </p:sp>
      <p:sp>
        <p:nvSpPr>
          <p:cNvPr id="16" name="TextBox 15">
            <a:extLst>
              <a:ext uri="{FF2B5EF4-FFF2-40B4-BE49-F238E27FC236}">
                <a16:creationId xmlns:a16="http://schemas.microsoft.com/office/drawing/2014/main" xmlns="" id="{4D2140E4-D690-4636-AB7F-BA9DE01B0C8C}"/>
              </a:ext>
            </a:extLst>
          </p:cNvPr>
          <p:cNvSpPr txBox="1"/>
          <p:nvPr/>
        </p:nvSpPr>
        <p:spPr>
          <a:xfrm>
            <a:off x="7689038" y="1894107"/>
            <a:ext cx="869149" cy="400110"/>
          </a:xfrm>
          <a:prstGeom prst="rect">
            <a:avLst/>
          </a:prstGeom>
          <a:noFill/>
        </p:spPr>
        <p:txBody>
          <a:bodyPr wrap="none" rtlCol="0">
            <a:spAutoFit/>
          </a:bodyPr>
          <a:lstStyle/>
          <a:p>
            <a:r>
              <a:rPr lang="en-US" sz="2000" dirty="0"/>
              <a:t>Q4 ‘17</a:t>
            </a:r>
          </a:p>
        </p:txBody>
      </p:sp>
      <p:sp>
        <p:nvSpPr>
          <p:cNvPr id="17" name="TextBox 16">
            <a:extLst>
              <a:ext uri="{FF2B5EF4-FFF2-40B4-BE49-F238E27FC236}">
                <a16:creationId xmlns:a16="http://schemas.microsoft.com/office/drawing/2014/main" xmlns="" id="{8AB7CB91-651C-4920-86F0-4B3443354ADB}"/>
              </a:ext>
            </a:extLst>
          </p:cNvPr>
          <p:cNvSpPr txBox="1"/>
          <p:nvPr/>
        </p:nvSpPr>
        <p:spPr>
          <a:xfrm>
            <a:off x="4797527" y="5003452"/>
            <a:ext cx="869149" cy="400110"/>
          </a:xfrm>
          <a:prstGeom prst="rect">
            <a:avLst/>
          </a:prstGeom>
          <a:noFill/>
        </p:spPr>
        <p:txBody>
          <a:bodyPr wrap="none" rtlCol="0">
            <a:spAutoFit/>
          </a:bodyPr>
          <a:lstStyle/>
          <a:p>
            <a:r>
              <a:rPr lang="en-US" sz="2000" dirty="0"/>
              <a:t>Q1 ‘17</a:t>
            </a:r>
          </a:p>
        </p:txBody>
      </p:sp>
      <p:sp>
        <p:nvSpPr>
          <p:cNvPr id="18" name="TextBox 17">
            <a:extLst>
              <a:ext uri="{FF2B5EF4-FFF2-40B4-BE49-F238E27FC236}">
                <a16:creationId xmlns:a16="http://schemas.microsoft.com/office/drawing/2014/main" xmlns="" id="{05AE6F20-EDDD-4D93-B732-7D984F4B4931}"/>
              </a:ext>
            </a:extLst>
          </p:cNvPr>
          <p:cNvSpPr txBox="1"/>
          <p:nvPr/>
        </p:nvSpPr>
        <p:spPr>
          <a:xfrm>
            <a:off x="938643" y="5459044"/>
            <a:ext cx="869149" cy="400110"/>
          </a:xfrm>
          <a:prstGeom prst="rect">
            <a:avLst/>
          </a:prstGeom>
          <a:noFill/>
        </p:spPr>
        <p:txBody>
          <a:bodyPr wrap="none" rtlCol="0">
            <a:spAutoFit/>
          </a:bodyPr>
          <a:lstStyle/>
          <a:p>
            <a:r>
              <a:rPr lang="en-US" sz="2000" dirty="0"/>
              <a:t>Q1 ‘16</a:t>
            </a:r>
          </a:p>
        </p:txBody>
      </p:sp>
    </p:spTree>
    <p:extLst>
      <p:ext uri="{BB962C8B-B14F-4D97-AF65-F5344CB8AC3E}">
        <p14:creationId xmlns:p14="http://schemas.microsoft.com/office/powerpoint/2010/main" val="1537838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F749F2-5843-4DB2-BA25-0C2121648E3B}"/>
              </a:ext>
            </a:extLst>
          </p:cNvPr>
          <p:cNvSpPr/>
          <p:nvPr/>
        </p:nvSpPr>
        <p:spPr>
          <a:xfrm>
            <a:off x="0" y="-1"/>
            <a:ext cx="12192000" cy="70788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Election Results</a:t>
            </a:r>
          </a:p>
        </p:txBody>
      </p:sp>
      <p:sp>
        <p:nvSpPr>
          <p:cNvPr id="12" name="Slide Number Placeholder 5">
            <a:extLst>
              <a:ext uri="{FF2B5EF4-FFF2-40B4-BE49-F238E27FC236}">
                <a16:creationId xmlns:a16="http://schemas.microsoft.com/office/drawing/2014/main" xmlns="" id="{0840A659-86B1-41D0-BC10-3FF572CEF003}"/>
              </a:ext>
            </a:extLst>
          </p:cNvPr>
          <p:cNvSpPr>
            <a:spLocks noGrp="1"/>
          </p:cNvSpPr>
          <p:nvPr>
            <p:ph type="sldNum" sz="quarter" idx="12"/>
          </p:nvPr>
        </p:nvSpPr>
        <p:spPr>
          <a:xfrm>
            <a:off x="11499010" y="6490578"/>
            <a:ext cx="692989" cy="365125"/>
          </a:xfrm>
        </p:spPr>
        <p:txBody>
          <a:bodyPr/>
          <a:lstStyle/>
          <a:p>
            <a:fld id="{C3B18FCC-70D3-493E-AEDB-9EFB7E526D8B}" type="slidenum">
              <a:rPr lang="en-US" smtClean="0"/>
              <a:t>33</a:t>
            </a:fld>
            <a:endParaRPr lang="en-US" dirty="0"/>
          </a:p>
        </p:txBody>
      </p:sp>
      <p:pic>
        <p:nvPicPr>
          <p:cNvPr id="10" name="Picture 9">
            <a:extLst>
              <a:ext uri="{FF2B5EF4-FFF2-40B4-BE49-F238E27FC236}">
                <a16:creationId xmlns:a16="http://schemas.microsoft.com/office/drawing/2014/main" xmlns="" id="{0727CBB9-E66D-42F1-B383-EECFA69FFBF7}"/>
              </a:ext>
            </a:extLst>
          </p:cNvPr>
          <p:cNvPicPr>
            <a:picLocks noChangeAspect="1"/>
          </p:cNvPicPr>
          <p:nvPr/>
        </p:nvPicPr>
        <p:blipFill>
          <a:blip r:embed="rId2"/>
          <a:stretch>
            <a:fillRect/>
          </a:stretch>
        </p:blipFill>
        <p:spPr>
          <a:xfrm>
            <a:off x="42862" y="1223962"/>
            <a:ext cx="12106275" cy="2276475"/>
          </a:xfrm>
          <a:prstGeom prst="rect">
            <a:avLst/>
          </a:prstGeom>
        </p:spPr>
      </p:pic>
    </p:spTree>
    <p:extLst>
      <p:ext uri="{BB962C8B-B14F-4D97-AF65-F5344CB8AC3E}">
        <p14:creationId xmlns:p14="http://schemas.microsoft.com/office/powerpoint/2010/main" val="397281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448800" y="6459331"/>
            <a:ext cx="2743200" cy="365125"/>
          </a:xfrm>
        </p:spPr>
        <p:txBody>
          <a:bodyPr/>
          <a:lstStyle/>
          <a:p>
            <a:fld id="{26F259EA-5B25-477E-B9B4-086386E82550}" type="slidenum">
              <a:rPr lang="en-US" smtClean="0"/>
              <a:t>4</a:t>
            </a:fld>
            <a:endParaRPr lang="en-US" dirty="0"/>
          </a:p>
        </p:txBody>
      </p:sp>
      <p:sp>
        <p:nvSpPr>
          <p:cNvPr id="6" name="Rectangle 5">
            <a:extLst>
              <a:ext uri="{FF2B5EF4-FFF2-40B4-BE49-F238E27FC236}">
                <a16:creationId xmlns:a16="http://schemas.microsoft.com/office/drawing/2014/main" xmlns="" id="{1EFDF2CF-8A7A-449F-952F-8F81ADC24A79}"/>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Economic Summary</a:t>
            </a:r>
          </a:p>
        </p:txBody>
      </p:sp>
      <p:sp>
        <p:nvSpPr>
          <p:cNvPr id="8" name="Rectangle 7">
            <a:extLst>
              <a:ext uri="{FF2B5EF4-FFF2-40B4-BE49-F238E27FC236}">
                <a16:creationId xmlns:a16="http://schemas.microsoft.com/office/drawing/2014/main" xmlns="" id="{6FC9C094-E49B-40EF-AAB2-3662F065A8EF}"/>
              </a:ext>
            </a:extLst>
          </p:cNvPr>
          <p:cNvSpPr/>
          <p:nvPr/>
        </p:nvSpPr>
        <p:spPr>
          <a:xfrm>
            <a:off x="86356" y="705661"/>
            <a:ext cx="11915774" cy="6109365"/>
          </a:xfrm>
          <a:prstGeom prst="rect">
            <a:avLst/>
          </a:prstGeom>
        </p:spPr>
        <p:txBody>
          <a:bodyPr wrap="square">
            <a:spAutoFit/>
          </a:bodyPr>
          <a:lstStyle/>
          <a:p>
            <a:pPr marL="285750" indent="-285750">
              <a:buFont typeface="Wingdings" panose="05000000000000000000" pitchFamily="2" charset="2"/>
              <a:buChar char="§"/>
            </a:pPr>
            <a:r>
              <a:rPr lang="en-US" sz="2000" dirty="0">
                <a:cs typeface="Verdana"/>
              </a:rPr>
              <a:t>30-year fixed mortgage rates have risen from 3.95% (Jan 4, 2018) to 4.94% (Nov 8, 2018).  The rate averaged 4.2% for 2017 and 2018 (92 weeks) during the Trump Administration, vs. 3.8% during the last 92 weeks of the Obama Administration.</a:t>
            </a:r>
          </a:p>
          <a:p>
            <a:pPr marL="285750" indent="-285750">
              <a:buFont typeface="Wingdings" panose="05000000000000000000" pitchFamily="2" charset="2"/>
              <a:buChar char="§"/>
            </a:pPr>
            <a:endParaRPr lang="en-US" sz="2000" dirty="0">
              <a:cs typeface="Verdana"/>
            </a:endParaRPr>
          </a:p>
          <a:p>
            <a:pPr marL="285750" indent="-285750">
              <a:buFont typeface="Wingdings" panose="05000000000000000000" pitchFamily="2" charset="2"/>
              <a:buChar char="§"/>
            </a:pPr>
            <a:r>
              <a:rPr lang="en-US" sz="2000" dirty="0">
                <a:cs typeface="Verdana"/>
              </a:rPr>
              <a:t>CBO reported the budget deficit for FY2018 at $782 billion, up $116 billion (18%) vs. 2017 but up $295 billion (61%) vs. the January 2017 baseline estimate for FY2018. The deficit was 3.9% GDP in 2018 vs. 3.5% GDP in 2017.  The debt addition trajectory for 2018-2027 has increased from $9.4 trillion (January 2017 baseline) to $13.7 trillion (April 2018 current policy baseline), an increase of $4.3 trillion or 46%.  These increases are driven by tax cuts and spending increases and consider economic feedback.</a:t>
            </a:r>
          </a:p>
          <a:p>
            <a:pPr marL="285750" indent="-285750">
              <a:buFont typeface="Wingdings" panose="05000000000000000000" pitchFamily="2" charset="2"/>
              <a:buChar char="§"/>
            </a:pPr>
            <a:endParaRPr lang="en-US" sz="2000" dirty="0">
              <a:cs typeface="Verdana"/>
            </a:endParaRPr>
          </a:p>
          <a:p>
            <a:pPr marL="285750" indent="-285750">
              <a:buFont typeface="Wingdings" panose="05000000000000000000" pitchFamily="2" charset="2"/>
              <a:buChar char="§"/>
            </a:pPr>
            <a:r>
              <a:rPr lang="en-US" sz="2000" dirty="0">
                <a:cs typeface="Verdana"/>
              </a:rPr>
              <a:t>The Census Bureau reported that the number of persons without health insurance rose from 27.3 million in 2016 to 28.0 million in 2017.  The uninsured rate rose from 8.6% in 2016 to 8.7% in 2017.  This was the first increase in the number and rate of uninsured since 2010.</a:t>
            </a:r>
          </a:p>
          <a:p>
            <a:pPr marL="285750" indent="-285750">
              <a:buFont typeface="Wingdings" panose="05000000000000000000" pitchFamily="2" charset="2"/>
              <a:buChar char="§"/>
            </a:pPr>
            <a:endParaRPr lang="en-US" sz="2000" dirty="0">
              <a:cs typeface="Verdana"/>
            </a:endParaRPr>
          </a:p>
          <a:p>
            <a:pPr marL="285750" indent="-285750">
              <a:buFont typeface="Wingdings" panose="05000000000000000000" pitchFamily="2" charset="2"/>
              <a:buChar char="§"/>
            </a:pPr>
            <a:r>
              <a:rPr lang="en-US" sz="2000" dirty="0">
                <a:cs typeface="Verdana"/>
              </a:rPr>
              <a:t>Real GDP growth was 3.5% in Q3 2018.  Net imports were a sizable drag, inventory building was a significant boost, and business investment was a small negative contributor.</a:t>
            </a:r>
          </a:p>
          <a:p>
            <a:pPr marL="285750" indent="-285750">
              <a:buFont typeface="Wingdings" panose="05000000000000000000" pitchFamily="2" charset="2"/>
              <a:buChar char="§"/>
            </a:pPr>
            <a:endParaRPr lang="en-US" sz="2000" dirty="0">
              <a:cs typeface="Verdana"/>
            </a:endParaRPr>
          </a:p>
          <a:p>
            <a:pPr marL="285750" indent="-285750">
              <a:buFont typeface="Wingdings" panose="05000000000000000000" pitchFamily="2" charset="2"/>
              <a:buChar char="§"/>
            </a:pPr>
            <a:r>
              <a:rPr lang="en-US" sz="2000" dirty="0">
                <a:cs typeface="Verdana"/>
              </a:rPr>
              <a:t>The IMF lowered its global growth estimate for 2018 from 3.9% to 3.7%, citing trade wars. The U.S. estimate for 2018 was unchanged at 2.9%, while the 2019 estimate was lowered by 0.2% to 2.5%.</a:t>
            </a:r>
            <a:endParaRPr lang="en-US" sz="1100" dirty="0">
              <a:latin typeface="Verdana"/>
              <a:cs typeface="Verdana"/>
            </a:endParaRPr>
          </a:p>
        </p:txBody>
      </p:sp>
    </p:spTree>
    <p:extLst>
      <p:ext uri="{BB962C8B-B14F-4D97-AF65-F5344CB8AC3E}">
        <p14:creationId xmlns:p14="http://schemas.microsoft.com/office/powerpoint/2010/main" val="325846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5</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526212" y="1242204"/>
            <a:ext cx="3595280" cy="1938992"/>
          </a:xfrm>
          <a:prstGeom prst="rect">
            <a:avLst/>
          </a:prstGeom>
          <a:noFill/>
        </p:spPr>
        <p:txBody>
          <a:bodyPr wrap="none" rtlCol="0">
            <a:spAutoFit/>
          </a:bodyPr>
          <a:lstStyle/>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Other Topics</a:t>
            </a:r>
          </a:p>
        </p:txBody>
      </p:sp>
      <p:sp>
        <p:nvSpPr>
          <p:cNvPr id="6" name="Rectangle 5">
            <a:extLst>
              <a:ext uri="{FF2B5EF4-FFF2-40B4-BE49-F238E27FC236}">
                <a16:creationId xmlns:a16="http://schemas.microsoft.com/office/drawing/2014/main" xmlns="" id="{11CDCF25-CAA8-42A7-A9CB-D7A2C6539EF1}"/>
              </a:ext>
            </a:extLst>
          </p:cNvPr>
          <p:cNvSpPr/>
          <p:nvPr/>
        </p:nvSpPr>
        <p:spPr>
          <a:xfrm>
            <a:off x="457200" y="1242204"/>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46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5421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Jobs:  Total Non-Farm Payrolls (Private and Govt / FT &amp; PT)</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6</a:t>
            </a:fld>
            <a:endParaRPr lang="en-US" dirty="0"/>
          </a:p>
        </p:txBody>
      </p:sp>
      <p:pic>
        <p:nvPicPr>
          <p:cNvPr id="6" name="Picture 5">
            <a:extLst>
              <a:ext uri="{FF2B5EF4-FFF2-40B4-BE49-F238E27FC236}">
                <a16:creationId xmlns:a16="http://schemas.microsoft.com/office/drawing/2014/main" xmlns="" id="{92C0CB5E-20F2-4BDC-8E45-A4686936EC2C}"/>
              </a:ext>
            </a:extLst>
          </p:cNvPr>
          <p:cNvPicPr>
            <a:picLocks noChangeAspect="1"/>
          </p:cNvPicPr>
          <p:nvPr/>
        </p:nvPicPr>
        <p:blipFill>
          <a:blip r:embed="rId2"/>
          <a:stretch>
            <a:fillRect/>
          </a:stretch>
        </p:blipFill>
        <p:spPr>
          <a:xfrm>
            <a:off x="166687" y="598308"/>
            <a:ext cx="11425238" cy="6065921"/>
          </a:xfrm>
          <a:prstGeom prst="rect">
            <a:avLst/>
          </a:prstGeom>
        </p:spPr>
      </p:pic>
      <p:sp>
        <p:nvSpPr>
          <p:cNvPr id="10" name="TextBox 9">
            <a:extLst>
              <a:ext uri="{FF2B5EF4-FFF2-40B4-BE49-F238E27FC236}">
                <a16:creationId xmlns:a16="http://schemas.microsoft.com/office/drawing/2014/main" xmlns="" id="{BBBD2EFE-BDD0-476F-B619-38036AE2226D}"/>
              </a:ext>
            </a:extLst>
          </p:cNvPr>
          <p:cNvSpPr txBox="1"/>
          <p:nvPr/>
        </p:nvSpPr>
        <p:spPr>
          <a:xfrm>
            <a:off x="8376461" y="5826710"/>
            <a:ext cx="1102738" cy="430887"/>
          </a:xfrm>
          <a:prstGeom prst="rect">
            <a:avLst/>
          </a:prstGeom>
          <a:noFill/>
        </p:spPr>
        <p:txBody>
          <a:bodyPr wrap="none" rtlCol="0">
            <a:spAutoFit/>
          </a:bodyPr>
          <a:lstStyle/>
          <a:p>
            <a:r>
              <a:rPr lang="en-US" sz="2200" dirty="0"/>
              <a:t>May ‘14</a:t>
            </a:r>
          </a:p>
        </p:txBody>
      </p:sp>
      <p:sp>
        <p:nvSpPr>
          <p:cNvPr id="13" name="TextBox 12">
            <a:extLst>
              <a:ext uri="{FF2B5EF4-FFF2-40B4-BE49-F238E27FC236}">
                <a16:creationId xmlns:a16="http://schemas.microsoft.com/office/drawing/2014/main" xmlns="" id="{6C2C2994-3342-48FE-A24A-9363715BD4D1}"/>
              </a:ext>
            </a:extLst>
          </p:cNvPr>
          <p:cNvSpPr txBox="1"/>
          <p:nvPr/>
        </p:nvSpPr>
        <p:spPr>
          <a:xfrm>
            <a:off x="9836000" y="5826710"/>
            <a:ext cx="976549" cy="430887"/>
          </a:xfrm>
          <a:prstGeom prst="rect">
            <a:avLst/>
          </a:prstGeom>
          <a:noFill/>
        </p:spPr>
        <p:txBody>
          <a:bodyPr wrap="none" rtlCol="0">
            <a:spAutoFit/>
          </a:bodyPr>
          <a:lstStyle/>
          <a:p>
            <a:r>
              <a:rPr lang="en-US" sz="2200" dirty="0"/>
              <a:t>Jan ‘17</a:t>
            </a:r>
          </a:p>
        </p:txBody>
      </p:sp>
      <p:sp>
        <p:nvSpPr>
          <p:cNvPr id="4" name="TextBox 3">
            <a:extLst>
              <a:ext uri="{FF2B5EF4-FFF2-40B4-BE49-F238E27FC236}">
                <a16:creationId xmlns:a16="http://schemas.microsoft.com/office/drawing/2014/main" xmlns="" id="{723D2009-23A3-4EA6-B29F-82D70BE02016}"/>
              </a:ext>
            </a:extLst>
          </p:cNvPr>
          <p:cNvSpPr txBox="1"/>
          <p:nvPr/>
        </p:nvSpPr>
        <p:spPr>
          <a:xfrm>
            <a:off x="1794296" y="5932567"/>
            <a:ext cx="2260875" cy="307777"/>
          </a:xfrm>
          <a:prstGeom prst="rect">
            <a:avLst/>
          </a:prstGeom>
          <a:noFill/>
        </p:spPr>
        <p:txBody>
          <a:bodyPr wrap="none" rtlCol="0">
            <a:spAutoFit/>
          </a:bodyPr>
          <a:lstStyle/>
          <a:p>
            <a:r>
              <a:rPr lang="en-US" sz="1400" dirty="0"/>
              <a:t>Private is 128m; Govt is 22m</a:t>
            </a:r>
          </a:p>
        </p:txBody>
      </p:sp>
      <p:sp>
        <p:nvSpPr>
          <p:cNvPr id="2" name="TextBox 1">
            <a:extLst>
              <a:ext uri="{FF2B5EF4-FFF2-40B4-BE49-F238E27FC236}">
                <a16:creationId xmlns:a16="http://schemas.microsoft.com/office/drawing/2014/main" xmlns="" id="{BB2126A5-C0C3-4BC2-866E-AD8D8C4D7285}"/>
              </a:ext>
            </a:extLst>
          </p:cNvPr>
          <p:cNvSpPr txBox="1"/>
          <p:nvPr/>
        </p:nvSpPr>
        <p:spPr>
          <a:xfrm>
            <a:off x="1837426" y="1344550"/>
            <a:ext cx="4695825" cy="769441"/>
          </a:xfrm>
          <a:prstGeom prst="rect">
            <a:avLst/>
          </a:prstGeom>
          <a:noFill/>
        </p:spPr>
        <p:txBody>
          <a:bodyPr wrap="square" rtlCol="0">
            <a:spAutoFit/>
          </a:bodyPr>
          <a:lstStyle/>
          <a:p>
            <a:r>
              <a:rPr lang="en-US" sz="2200" dirty="0"/>
              <a:t>Total number of jobs in record territory since May 2014</a:t>
            </a:r>
          </a:p>
        </p:txBody>
      </p:sp>
      <p:sp>
        <p:nvSpPr>
          <p:cNvPr id="5" name="TextBox 4">
            <a:extLst>
              <a:ext uri="{FF2B5EF4-FFF2-40B4-BE49-F238E27FC236}">
                <a16:creationId xmlns:a16="http://schemas.microsoft.com/office/drawing/2014/main" xmlns="" id="{9A36FCD2-B3E1-4928-B2E6-C999B17661FC}"/>
              </a:ext>
            </a:extLst>
          </p:cNvPr>
          <p:cNvSpPr txBox="1"/>
          <p:nvPr/>
        </p:nvSpPr>
        <p:spPr>
          <a:xfrm>
            <a:off x="8590796" y="549095"/>
            <a:ext cx="2588710" cy="1107996"/>
          </a:xfrm>
          <a:prstGeom prst="rect">
            <a:avLst/>
          </a:prstGeom>
          <a:noFill/>
        </p:spPr>
        <p:txBody>
          <a:bodyPr wrap="square" rtlCol="0">
            <a:spAutoFit/>
          </a:bodyPr>
          <a:lstStyle/>
          <a:p>
            <a:pPr algn="ctr"/>
            <a:r>
              <a:rPr lang="en-US" sz="2200" u="sng" dirty="0"/>
              <a:t>Oct 2018</a:t>
            </a:r>
          </a:p>
          <a:p>
            <a:pPr algn="ctr"/>
            <a:r>
              <a:rPr lang="en-US" sz="2200" dirty="0"/>
              <a:t>149.8 million total</a:t>
            </a:r>
          </a:p>
          <a:p>
            <a:pPr algn="ctr"/>
            <a:r>
              <a:rPr lang="en-US" sz="2200" dirty="0"/>
              <a:t>+250,000 vs. Sept</a:t>
            </a:r>
          </a:p>
        </p:txBody>
      </p:sp>
    </p:spTree>
    <p:extLst>
      <p:ext uri="{BB962C8B-B14F-4D97-AF65-F5344CB8AC3E}">
        <p14:creationId xmlns:p14="http://schemas.microsoft.com/office/powerpoint/2010/main" val="271739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5421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Monthly Average Job Creation 2014 – 2018</a:t>
            </a:r>
            <a:endParaRPr lang="en-US" sz="2400" dirty="0">
              <a:solidFill>
                <a:srgbClr val="FFFF00"/>
              </a:solidFill>
            </a:endParaRP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7</a:t>
            </a:fld>
            <a:endParaRPr lang="en-US" dirty="0"/>
          </a:p>
        </p:txBody>
      </p:sp>
      <p:sp>
        <p:nvSpPr>
          <p:cNvPr id="2" name="TextBox 1">
            <a:extLst>
              <a:ext uri="{FF2B5EF4-FFF2-40B4-BE49-F238E27FC236}">
                <a16:creationId xmlns:a16="http://schemas.microsoft.com/office/drawing/2014/main" xmlns="" id="{1F3326AA-2B38-4855-B443-0EFD60DC60C3}"/>
              </a:ext>
            </a:extLst>
          </p:cNvPr>
          <p:cNvSpPr txBox="1"/>
          <p:nvPr/>
        </p:nvSpPr>
        <p:spPr>
          <a:xfrm>
            <a:off x="1323975" y="6411440"/>
            <a:ext cx="4000134" cy="307777"/>
          </a:xfrm>
          <a:prstGeom prst="rect">
            <a:avLst/>
          </a:prstGeom>
          <a:noFill/>
        </p:spPr>
        <p:txBody>
          <a:bodyPr wrap="none" rtlCol="0">
            <a:spAutoFit/>
          </a:bodyPr>
          <a:lstStyle/>
          <a:p>
            <a:r>
              <a:rPr lang="en-US" sz="1400" dirty="0"/>
              <a:t>Source Data:  Federal Reserve Economic Data (FRED)</a:t>
            </a:r>
          </a:p>
        </p:txBody>
      </p:sp>
      <p:sp>
        <p:nvSpPr>
          <p:cNvPr id="3" name="TextBox 2">
            <a:extLst>
              <a:ext uri="{FF2B5EF4-FFF2-40B4-BE49-F238E27FC236}">
                <a16:creationId xmlns:a16="http://schemas.microsoft.com/office/drawing/2014/main" xmlns="" id="{746D0CD6-9BD8-4BF5-B48C-F97428CFFB4D}"/>
              </a:ext>
            </a:extLst>
          </p:cNvPr>
          <p:cNvSpPr txBox="1"/>
          <p:nvPr/>
        </p:nvSpPr>
        <p:spPr>
          <a:xfrm>
            <a:off x="219075" y="647313"/>
            <a:ext cx="11352851" cy="461665"/>
          </a:xfrm>
          <a:prstGeom prst="rect">
            <a:avLst/>
          </a:prstGeom>
          <a:noFill/>
        </p:spPr>
        <p:txBody>
          <a:bodyPr wrap="none" rtlCol="0">
            <a:spAutoFit/>
          </a:bodyPr>
          <a:lstStyle/>
          <a:p>
            <a:r>
              <a:rPr lang="en-US" sz="2400" dirty="0"/>
              <a:t>Average monthly job creation higher in 2018 (through Oct) than 2016 and 2017 (Full Year)</a:t>
            </a:r>
          </a:p>
        </p:txBody>
      </p:sp>
      <p:graphicFrame>
        <p:nvGraphicFramePr>
          <p:cNvPr id="10" name="Chart 9">
            <a:extLst>
              <a:ext uri="{FF2B5EF4-FFF2-40B4-BE49-F238E27FC236}">
                <a16:creationId xmlns:a16="http://schemas.microsoft.com/office/drawing/2014/main" xmlns="" id="{22DF74E7-3D80-4A0A-A7B5-CDD2A8F4357D}"/>
              </a:ext>
            </a:extLst>
          </p:cNvPr>
          <p:cNvGraphicFramePr>
            <a:graphicFrameLocks/>
          </p:cNvGraphicFramePr>
          <p:nvPr>
            <p:extLst>
              <p:ext uri="{D42A27DB-BD31-4B8C-83A1-F6EECF244321}">
                <p14:modId xmlns:p14="http://schemas.microsoft.com/office/powerpoint/2010/main" val="979918867"/>
              </p:ext>
            </p:extLst>
          </p:nvPr>
        </p:nvGraphicFramePr>
        <p:xfrm>
          <a:off x="611253" y="1277841"/>
          <a:ext cx="9602422" cy="511862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xmlns="" id="{F3BBD394-CADB-4D8E-A865-E9E1A2CB6B8B}"/>
              </a:ext>
            </a:extLst>
          </p:cNvPr>
          <p:cNvCxnSpPr/>
          <p:nvPr/>
        </p:nvCxnSpPr>
        <p:spPr>
          <a:xfrm>
            <a:off x="707372" y="5883216"/>
            <a:ext cx="95580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31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5421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 Creation Faster in Obama’s Last 21 Months than Trump’s First 21</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8</a:t>
            </a:fld>
            <a:endParaRPr lang="en-US" dirty="0"/>
          </a:p>
        </p:txBody>
      </p:sp>
      <p:sp>
        <p:nvSpPr>
          <p:cNvPr id="10" name="TextBox 9">
            <a:extLst>
              <a:ext uri="{FF2B5EF4-FFF2-40B4-BE49-F238E27FC236}">
                <a16:creationId xmlns:a16="http://schemas.microsoft.com/office/drawing/2014/main" xmlns="" id="{92968A06-DB4C-438E-ABFE-57432C8E6886}"/>
              </a:ext>
            </a:extLst>
          </p:cNvPr>
          <p:cNvSpPr txBox="1"/>
          <p:nvPr/>
        </p:nvSpPr>
        <p:spPr>
          <a:xfrm>
            <a:off x="1444745" y="6520381"/>
            <a:ext cx="4000134" cy="307777"/>
          </a:xfrm>
          <a:prstGeom prst="rect">
            <a:avLst/>
          </a:prstGeom>
          <a:noFill/>
        </p:spPr>
        <p:txBody>
          <a:bodyPr wrap="none" rtlCol="0">
            <a:spAutoFit/>
          </a:bodyPr>
          <a:lstStyle/>
          <a:p>
            <a:r>
              <a:rPr lang="en-US" sz="1400" dirty="0"/>
              <a:t>Source Data:  Federal Reserve Economic Data (FRED)</a:t>
            </a:r>
          </a:p>
        </p:txBody>
      </p:sp>
      <p:sp>
        <p:nvSpPr>
          <p:cNvPr id="4" name="TextBox 3">
            <a:extLst>
              <a:ext uri="{FF2B5EF4-FFF2-40B4-BE49-F238E27FC236}">
                <a16:creationId xmlns:a16="http://schemas.microsoft.com/office/drawing/2014/main" xmlns="" id="{DDAA245A-F59A-43B5-B0E8-32B0CF3EF18E}"/>
              </a:ext>
            </a:extLst>
          </p:cNvPr>
          <p:cNvSpPr txBox="1"/>
          <p:nvPr/>
        </p:nvSpPr>
        <p:spPr>
          <a:xfrm>
            <a:off x="245494" y="619080"/>
            <a:ext cx="11039625" cy="769441"/>
          </a:xfrm>
          <a:prstGeom prst="rect">
            <a:avLst/>
          </a:prstGeom>
          <a:noFill/>
        </p:spPr>
        <p:txBody>
          <a:bodyPr wrap="none" rtlCol="0">
            <a:spAutoFit/>
          </a:bodyPr>
          <a:lstStyle/>
          <a:p>
            <a:pPr marL="285750" indent="-285750">
              <a:buFont typeface="Wingdings" panose="05000000000000000000" pitchFamily="2" charset="2"/>
              <a:buChar char="§"/>
            </a:pPr>
            <a:r>
              <a:rPr lang="en-US" sz="2200" dirty="0"/>
              <a:t>Job creation in Obama’s last 21 months was 4.48 million, vs. 4.05 million for Trump’s first 21</a:t>
            </a:r>
          </a:p>
          <a:p>
            <a:pPr marL="285750" indent="-285750">
              <a:buFont typeface="Wingdings" panose="05000000000000000000" pitchFamily="2" charset="2"/>
              <a:buChar char="§"/>
            </a:pPr>
            <a:r>
              <a:rPr lang="en-US" sz="2200" dirty="0"/>
              <a:t>Obama’s job creation averaged 213,000 per month during that time, vs. 193,000 for Trump</a:t>
            </a:r>
          </a:p>
        </p:txBody>
      </p:sp>
      <p:graphicFrame>
        <p:nvGraphicFramePr>
          <p:cNvPr id="9" name="Chart 8">
            <a:extLst>
              <a:ext uri="{FF2B5EF4-FFF2-40B4-BE49-F238E27FC236}">
                <a16:creationId xmlns:a16="http://schemas.microsoft.com/office/drawing/2014/main" xmlns="" id="{7D1186BA-1DB5-45B7-A190-E030EFF3B901}"/>
              </a:ext>
            </a:extLst>
          </p:cNvPr>
          <p:cNvGraphicFramePr>
            <a:graphicFrameLocks/>
          </p:cNvGraphicFramePr>
          <p:nvPr>
            <p:extLst>
              <p:ext uri="{D42A27DB-BD31-4B8C-83A1-F6EECF244321}">
                <p14:modId xmlns:p14="http://schemas.microsoft.com/office/powerpoint/2010/main" val="506806622"/>
              </p:ext>
            </p:extLst>
          </p:nvPr>
        </p:nvGraphicFramePr>
        <p:xfrm>
          <a:off x="133350" y="1835436"/>
          <a:ext cx="5581650" cy="3838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16BD9EA7-DD00-4A9D-A24D-A750920629F6}"/>
              </a:ext>
            </a:extLst>
          </p:cNvPr>
          <p:cNvGraphicFramePr>
            <a:graphicFrameLocks/>
          </p:cNvGraphicFramePr>
          <p:nvPr>
            <p:extLst>
              <p:ext uri="{D42A27DB-BD31-4B8C-83A1-F6EECF244321}">
                <p14:modId xmlns:p14="http://schemas.microsoft.com/office/powerpoint/2010/main" val="3136451888"/>
              </p:ext>
            </p:extLst>
          </p:nvPr>
        </p:nvGraphicFramePr>
        <p:xfrm>
          <a:off x="6213634" y="1835436"/>
          <a:ext cx="5581650" cy="383857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xmlns="" id="{57947581-AB35-44D8-861E-8DDA39829FF3}"/>
              </a:ext>
            </a:extLst>
          </p:cNvPr>
          <p:cNvCxnSpPr/>
          <p:nvPr/>
        </p:nvCxnSpPr>
        <p:spPr>
          <a:xfrm>
            <a:off x="310551" y="5158596"/>
            <a:ext cx="52879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39EB857-57BE-4E54-860A-085B35E38FFE}"/>
              </a:ext>
            </a:extLst>
          </p:cNvPr>
          <p:cNvCxnSpPr/>
          <p:nvPr/>
        </p:nvCxnSpPr>
        <p:spPr>
          <a:xfrm>
            <a:off x="6328913" y="5167222"/>
            <a:ext cx="52879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28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5421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Quality of Jobs:  Manufacturing Job Creation (Annual in 000’s)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9</a:t>
            </a:fld>
            <a:endParaRPr lang="en-US" dirty="0"/>
          </a:p>
        </p:txBody>
      </p:sp>
      <p:sp>
        <p:nvSpPr>
          <p:cNvPr id="2" name="TextBox 1">
            <a:extLst>
              <a:ext uri="{FF2B5EF4-FFF2-40B4-BE49-F238E27FC236}">
                <a16:creationId xmlns:a16="http://schemas.microsoft.com/office/drawing/2014/main" xmlns="" id="{1F3326AA-2B38-4855-B443-0EFD60DC60C3}"/>
              </a:ext>
            </a:extLst>
          </p:cNvPr>
          <p:cNvSpPr txBox="1"/>
          <p:nvPr/>
        </p:nvSpPr>
        <p:spPr>
          <a:xfrm>
            <a:off x="1039303" y="6366221"/>
            <a:ext cx="4000134" cy="523220"/>
          </a:xfrm>
          <a:prstGeom prst="rect">
            <a:avLst/>
          </a:prstGeom>
          <a:noFill/>
        </p:spPr>
        <p:txBody>
          <a:bodyPr wrap="none" rtlCol="0">
            <a:spAutoFit/>
          </a:bodyPr>
          <a:lstStyle/>
          <a:p>
            <a:r>
              <a:rPr lang="en-US" sz="1400" dirty="0"/>
              <a:t>Source Data:  Federal Reserve Economic Data (FRED)</a:t>
            </a:r>
          </a:p>
          <a:p>
            <a:r>
              <a:rPr lang="en-US" sz="1400" dirty="0"/>
              <a:t>Computation:  December of Y2 – December of Y1</a:t>
            </a:r>
          </a:p>
        </p:txBody>
      </p:sp>
      <p:graphicFrame>
        <p:nvGraphicFramePr>
          <p:cNvPr id="11" name="Chart 10">
            <a:extLst>
              <a:ext uri="{FF2B5EF4-FFF2-40B4-BE49-F238E27FC236}">
                <a16:creationId xmlns:a16="http://schemas.microsoft.com/office/drawing/2014/main" xmlns="" id="{B1D2FA24-9C8A-420C-8AAA-6DD76102A85B}"/>
              </a:ext>
            </a:extLst>
          </p:cNvPr>
          <p:cNvGraphicFramePr>
            <a:graphicFrameLocks/>
          </p:cNvGraphicFramePr>
          <p:nvPr>
            <p:extLst>
              <p:ext uri="{D42A27DB-BD31-4B8C-83A1-F6EECF244321}">
                <p14:modId xmlns:p14="http://schemas.microsoft.com/office/powerpoint/2010/main" val="1247927816"/>
              </p:ext>
            </p:extLst>
          </p:nvPr>
        </p:nvGraphicFramePr>
        <p:xfrm>
          <a:off x="675555" y="879715"/>
          <a:ext cx="9874551" cy="545207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xmlns="" id="{F694C09D-BA01-44D7-86C1-AA6AB746BECC}"/>
              </a:ext>
            </a:extLst>
          </p:cNvPr>
          <p:cNvCxnSpPr/>
          <p:nvPr/>
        </p:nvCxnSpPr>
        <p:spPr>
          <a:xfrm>
            <a:off x="862642" y="5055080"/>
            <a:ext cx="95580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504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8064</TotalTime>
  <Words>2662</Words>
  <Application>Microsoft Macintosh PowerPoint</Application>
  <PresentationFormat>Custom</PresentationFormat>
  <Paragraphs>304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Doney, David</dc:creator>
  <cp:lastModifiedBy>Glenview 34</cp:lastModifiedBy>
  <cp:revision>1833</cp:revision>
  <cp:lastPrinted>2018-07-07T00:40:41Z</cp:lastPrinted>
  <dcterms:created xsi:type="dcterms:W3CDTF">2018-03-19T22:01:17Z</dcterms:created>
  <dcterms:modified xsi:type="dcterms:W3CDTF">2018-11-12T02:01:53Z</dcterms:modified>
</cp:coreProperties>
</file>