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4" r:id="rId2"/>
    <p:sldId id="683" r:id="rId3"/>
    <p:sldId id="775" r:id="rId4"/>
    <p:sldId id="776" r:id="rId5"/>
    <p:sldId id="777" r:id="rId6"/>
    <p:sldId id="707" r:id="rId7"/>
    <p:sldId id="778" r:id="rId8"/>
    <p:sldId id="809" r:id="rId9"/>
    <p:sldId id="771" r:id="rId10"/>
    <p:sldId id="779" r:id="rId11"/>
    <p:sldId id="780" r:id="rId12"/>
    <p:sldId id="802" r:id="rId13"/>
    <p:sldId id="785" r:id="rId14"/>
    <p:sldId id="806" r:id="rId15"/>
    <p:sldId id="772" r:id="rId16"/>
    <p:sldId id="788" r:id="rId17"/>
    <p:sldId id="790" r:id="rId18"/>
    <p:sldId id="791" r:id="rId19"/>
    <p:sldId id="801" r:id="rId20"/>
    <p:sldId id="773" r:id="rId21"/>
    <p:sldId id="794" r:id="rId22"/>
    <p:sldId id="793" r:id="rId23"/>
    <p:sldId id="80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0" d="100"/>
          <a:sy n="100" d="100"/>
        </p:scale>
        <p:origin x="-328" y="-1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adoney\Documents\Economics\Trade\Trade%20with%20China.xlsx" TargetMode="External"/><Relationship Id="rId2" Type="http://schemas.microsoft.com/office/2011/relationships/chartStyle" Target="style1.xml"/><Relationship Id="rId3" Type="http://schemas.microsoft.com/office/2011/relationships/chartColorStyle" Target="colors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Sheet1!$G$8</c:f>
              <c:strCache>
                <c:ptCount val="1"/>
                <c:pt idx="0">
                  <c:v>2016</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Sheet1!$F$9:$F$11</c:f>
              <c:strCache>
                <c:ptCount val="3"/>
                <c:pt idx="0">
                  <c:v>Exports</c:v>
                </c:pt>
                <c:pt idx="1">
                  <c:v>Imports</c:v>
                </c:pt>
                <c:pt idx="2">
                  <c:v>Deficit</c:v>
                </c:pt>
              </c:strCache>
            </c:strRef>
          </c:cat>
          <c:val>
            <c:numRef>
              <c:f>Sheet1!$G$9:$G$11</c:f>
              <c:numCache>
                <c:formatCode>0</c:formatCode>
                <c:ptCount val="3"/>
                <c:pt idx="0">
                  <c:v>115.5</c:v>
                </c:pt>
                <c:pt idx="1">
                  <c:v>462.5</c:v>
                </c:pt>
                <c:pt idx="2">
                  <c:v>347.0</c:v>
                </c:pt>
              </c:numCache>
            </c:numRef>
          </c:val>
          <c:extLst xmlns:c16r2="http://schemas.microsoft.com/office/drawing/2015/06/chart">
            <c:ext xmlns:c16="http://schemas.microsoft.com/office/drawing/2014/chart" uri="{C3380CC4-5D6E-409C-BE32-E72D297353CC}">
              <c16:uniqueId val="{00000000-A15F-46FD-A630-ADB184677BAA}"/>
            </c:ext>
          </c:extLst>
        </c:ser>
        <c:ser>
          <c:idx val="1"/>
          <c:order val="1"/>
          <c:tx>
            <c:strRef>
              <c:f>Sheet1!$H$8</c:f>
              <c:strCache>
                <c:ptCount val="1"/>
                <c:pt idx="0">
                  <c:v>2017</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Sheet1!$F$9:$F$11</c:f>
              <c:strCache>
                <c:ptCount val="3"/>
                <c:pt idx="0">
                  <c:v>Exports</c:v>
                </c:pt>
                <c:pt idx="1">
                  <c:v>Imports</c:v>
                </c:pt>
                <c:pt idx="2">
                  <c:v>Deficit</c:v>
                </c:pt>
              </c:strCache>
            </c:strRef>
          </c:cat>
          <c:val>
            <c:numRef>
              <c:f>Sheet1!$H$9:$H$11</c:f>
              <c:numCache>
                <c:formatCode>0</c:formatCode>
                <c:ptCount val="3"/>
                <c:pt idx="0">
                  <c:v>129.9</c:v>
                </c:pt>
                <c:pt idx="1">
                  <c:v>505.5</c:v>
                </c:pt>
                <c:pt idx="2">
                  <c:v>375.6</c:v>
                </c:pt>
              </c:numCache>
            </c:numRef>
          </c:val>
          <c:extLst xmlns:c16r2="http://schemas.microsoft.com/office/drawing/2015/06/chart">
            <c:ext xmlns:c16="http://schemas.microsoft.com/office/drawing/2014/chart" uri="{C3380CC4-5D6E-409C-BE32-E72D297353CC}">
              <c16:uniqueId val="{00000001-A15F-46FD-A630-ADB184677BAA}"/>
            </c:ext>
          </c:extLst>
        </c:ser>
        <c:dLbls>
          <c:showLegendKey val="0"/>
          <c:showVal val="0"/>
          <c:showCatName val="0"/>
          <c:showSerName val="0"/>
          <c:showPercent val="0"/>
          <c:showBubbleSize val="0"/>
        </c:dLbls>
        <c:gapWidth val="219"/>
        <c:overlap val="-27"/>
        <c:axId val="-2146923048"/>
        <c:axId val="2124868536"/>
      </c:barChart>
      <c:catAx>
        <c:axId val="-2146923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crossAx val="2124868536"/>
        <c:crosses val="autoZero"/>
        <c:auto val="1"/>
        <c:lblAlgn val="ctr"/>
        <c:lblOffset val="100"/>
        <c:noMultiLvlLbl val="0"/>
      </c:catAx>
      <c:valAx>
        <c:axId val="2124868536"/>
        <c:scaling>
          <c:orientation val="minMax"/>
        </c:scaling>
        <c:delete val="1"/>
        <c:axPos val="l"/>
        <c:numFmt formatCode="0" sourceLinked="1"/>
        <c:majorTickMark val="none"/>
        <c:minorTickMark val="none"/>
        <c:tickLblPos val="nextTo"/>
        <c:crossAx val="-21469230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31F1C7-3F56-48D8-B787-8B5F39DED003}"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DC4E349C-E338-47C7-8867-A90A3DFEE87D}">
      <dgm:prSet phldrT="[Text]" custT="1"/>
      <dgm:spPr/>
      <dgm:t>
        <a:bodyPr/>
        <a:lstStyle/>
        <a:p>
          <a:r>
            <a:rPr lang="en-US" sz="2000" dirty="0"/>
            <a:t>Import tariff imposed</a:t>
          </a:r>
        </a:p>
      </dgm:t>
    </dgm:pt>
    <dgm:pt modelId="{D90B9A70-CCE7-40C4-872E-808B8858059A}" type="parTrans" cxnId="{B7F55BC9-CB73-481D-B91F-0B7722809248}">
      <dgm:prSet/>
      <dgm:spPr/>
      <dgm:t>
        <a:bodyPr/>
        <a:lstStyle/>
        <a:p>
          <a:endParaRPr lang="en-US" sz="2000"/>
        </a:p>
      </dgm:t>
    </dgm:pt>
    <dgm:pt modelId="{D9337E5E-6B78-42F3-BD83-86B61A68A4C0}" type="sibTrans" cxnId="{B7F55BC9-CB73-481D-B91F-0B7722809248}">
      <dgm:prSet/>
      <dgm:spPr/>
      <dgm:t>
        <a:bodyPr/>
        <a:lstStyle/>
        <a:p>
          <a:endParaRPr lang="en-US" sz="2000"/>
        </a:p>
      </dgm:t>
    </dgm:pt>
    <dgm:pt modelId="{8ACE3B03-7A38-4BCA-A322-2C721DE40084}">
      <dgm:prSet phldrT="[Text]" custT="1"/>
      <dgm:spPr/>
      <dgm:t>
        <a:bodyPr/>
        <a:lstStyle/>
        <a:p>
          <a:r>
            <a:rPr lang="en-US" sz="2000" dirty="0"/>
            <a:t>Protected industry (PI)</a:t>
          </a:r>
        </a:p>
      </dgm:t>
    </dgm:pt>
    <dgm:pt modelId="{B15D9A6D-10BB-4548-BF31-D5BCAA93D6A6}" type="parTrans" cxnId="{0368A50E-3B4A-4AAC-9707-8A1C0881BA52}">
      <dgm:prSet custT="1"/>
      <dgm:spPr/>
      <dgm:t>
        <a:bodyPr/>
        <a:lstStyle/>
        <a:p>
          <a:endParaRPr lang="en-US" sz="2000"/>
        </a:p>
      </dgm:t>
    </dgm:pt>
    <dgm:pt modelId="{C9586778-05C4-4D49-BAF9-3A40D31DCA5B}" type="sibTrans" cxnId="{0368A50E-3B4A-4AAC-9707-8A1C0881BA52}">
      <dgm:prSet/>
      <dgm:spPr/>
      <dgm:t>
        <a:bodyPr/>
        <a:lstStyle/>
        <a:p>
          <a:endParaRPr lang="en-US" sz="2000"/>
        </a:p>
      </dgm:t>
    </dgm:pt>
    <dgm:pt modelId="{70F18CA6-F26D-4390-AF74-0ED08152A84E}">
      <dgm:prSet phldrT="[Text]" custT="1"/>
      <dgm:spPr/>
      <dgm:t>
        <a:bodyPr/>
        <a:lstStyle/>
        <a:p>
          <a:r>
            <a:rPr lang="en-US" sz="2000" dirty="0"/>
            <a:t>Demand Rises for Domestic Product</a:t>
          </a:r>
        </a:p>
      </dgm:t>
    </dgm:pt>
    <dgm:pt modelId="{BA43B090-79FC-4D37-ABF5-99533F03227B}" type="parTrans" cxnId="{912F568B-B2BA-49FF-A9B8-657FA7736414}">
      <dgm:prSet custT="1"/>
      <dgm:spPr>
        <a:ln>
          <a:headEnd type="none" w="med" len="med"/>
          <a:tailEnd type="arrow" w="med" len="med"/>
        </a:ln>
      </dgm:spPr>
      <dgm:t>
        <a:bodyPr/>
        <a:lstStyle/>
        <a:p>
          <a:endParaRPr lang="en-US" sz="2000"/>
        </a:p>
      </dgm:t>
    </dgm:pt>
    <dgm:pt modelId="{09899E46-0BC3-455B-BE96-625D326E26F4}" type="sibTrans" cxnId="{912F568B-B2BA-49FF-A9B8-657FA7736414}">
      <dgm:prSet/>
      <dgm:spPr/>
      <dgm:t>
        <a:bodyPr/>
        <a:lstStyle/>
        <a:p>
          <a:endParaRPr lang="en-US" sz="2000"/>
        </a:p>
      </dgm:t>
    </dgm:pt>
    <dgm:pt modelId="{324FA92A-0BB0-4C0F-B83B-0A2684E11783}">
      <dgm:prSet phldrT="[Text]" custT="1"/>
      <dgm:spPr/>
      <dgm:t>
        <a:bodyPr/>
        <a:lstStyle/>
        <a:p>
          <a:r>
            <a:rPr lang="en-US" sz="2000" dirty="0"/>
            <a:t>Final product prices rise</a:t>
          </a:r>
        </a:p>
      </dgm:t>
    </dgm:pt>
    <dgm:pt modelId="{F5EE035E-2FBD-4966-8928-D8601C7BCCA8}" type="parTrans" cxnId="{F87730FA-0ABA-4253-82A6-2BDCF28A8052}">
      <dgm:prSet custT="1"/>
      <dgm:spPr>
        <a:ln>
          <a:headEnd type="none" w="med" len="med"/>
          <a:tailEnd type="arrow" w="med" len="med"/>
        </a:ln>
      </dgm:spPr>
      <dgm:t>
        <a:bodyPr/>
        <a:lstStyle/>
        <a:p>
          <a:endParaRPr lang="en-US" sz="2000"/>
        </a:p>
      </dgm:t>
    </dgm:pt>
    <dgm:pt modelId="{7B68E1E2-4F51-4D2E-B2E0-25255E490FEB}" type="sibTrans" cxnId="{F87730FA-0ABA-4253-82A6-2BDCF28A8052}">
      <dgm:prSet/>
      <dgm:spPr/>
      <dgm:t>
        <a:bodyPr/>
        <a:lstStyle/>
        <a:p>
          <a:endParaRPr lang="en-US" sz="2000"/>
        </a:p>
      </dgm:t>
    </dgm:pt>
    <dgm:pt modelId="{D89A9730-B0A0-4AED-AF65-34BF3C46FCAB}">
      <dgm:prSet phldrT="[Text]" custT="1"/>
      <dgm:spPr/>
      <dgm:t>
        <a:bodyPr/>
        <a:lstStyle/>
        <a:p>
          <a:r>
            <a:rPr lang="en-US" sz="2000" dirty="0"/>
            <a:t>Unprotected industries (UI)</a:t>
          </a:r>
        </a:p>
      </dgm:t>
    </dgm:pt>
    <dgm:pt modelId="{59A18C83-9E27-4C31-9CE7-C7CB1E880A0D}" type="parTrans" cxnId="{3C23C6BD-3E74-4875-8A97-9012606A4C02}">
      <dgm:prSet custT="1"/>
      <dgm:spPr/>
      <dgm:t>
        <a:bodyPr/>
        <a:lstStyle/>
        <a:p>
          <a:endParaRPr lang="en-US" sz="2000"/>
        </a:p>
      </dgm:t>
    </dgm:pt>
    <dgm:pt modelId="{D2FB96AD-D8DB-4211-B813-E383DCCF26F1}" type="sibTrans" cxnId="{3C23C6BD-3E74-4875-8A97-9012606A4C02}">
      <dgm:prSet/>
      <dgm:spPr/>
      <dgm:t>
        <a:bodyPr/>
        <a:lstStyle/>
        <a:p>
          <a:endParaRPr lang="en-US" sz="2000"/>
        </a:p>
      </dgm:t>
    </dgm:pt>
    <dgm:pt modelId="{0D9EFB28-7240-4F39-A070-F42AB1A0887C}">
      <dgm:prSet phldrT="[Text]" custT="1"/>
      <dgm:spPr>
        <a:solidFill>
          <a:srgbClr val="C00000"/>
        </a:solidFill>
      </dgm:spPr>
      <dgm:t>
        <a:bodyPr/>
        <a:lstStyle/>
        <a:p>
          <a:r>
            <a:rPr lang="en-US" sz="2000" dirty="0"/>
            <a:t>Consumers have less to spend</a:t>
          </a:r>
        </a:p>
      </dgm:t>
    </dgm:pt>
    <dgm:pt modelId="{EEF64477-36F0-4F90-B8E7-CCD14213B17D}" type="parTrans" cxnId="{3E3CCE81-CD27-47AB-A623-82F7CF4341A2}">
      <dgm:prSet custT="1"/>
      <dgm:spPr>
        <a:ln>
          <a:headEnd type="none" w="med" len="med"/>
          <a:tailEnd type="arrow" w="med" len="med"/>
        </a:ln>
      </dgm:spPr>
      <dgm:t>
        <a:bodyPr/>
        <a:lstStyle/>
        <a:p>
          <a:endParaRPr lang="en-US" sz="2000"/>
        </a:p>
      </dgm:t>
    </dgm:pt>
    <dgm:pt modelId="{3154F60E-E213-4D94-8C9B-4D0BCB60A91C}" type="sibTrans" cxnId="{3E3CCE81-CD27-47AB-A623-82F7CF4341A2}">
      <dgm:prSet/>
      <dgm:spPr/>
      <dgm:t>
        <a:bodyPr/>
        <a:lstStyle/>
        <a:p>
          <a:endParaRPr lang="en-US" sz="2000"/>
        </a:p>
      </dgm:t>
    </dgm:pt>
    <dgm:pt modelId="{050B8F5D-9044-4AB4-89BE-44B8B4FD1082}">
      <dgm:prSet phldrT="[Text]" custT="1"/>
      <dgm:spPr/>
      <dgm:t>
        <a:bodyPr/>
        <a:lstStyle/>
        <a:p>
          <a:r>
            <a:rPr lang="en-US" sz="2000" dirty="0"/>
            <a:t>Jobs and incomes reduced in UI</a:t>
          </a:r>
        </a:p>
      </dgm:t>
    </dgm:pt>
    <dgm:pt modelId="{7FFDEFE0-7F7A-4F7C-9078-A0B0496C4B22}" type="parTrans" cxnId="{A74DFD86-9C7E-4F91-9433-D70D2C307D45}">
      <dgm:prSet custT="1"/>
      <dgm:spPr>
        <a:ln>
          <a:headEnd type="none" w="med" len="med"/>
          <a:tailEnd type="arrow" w="med" len="med"/>
        </a:ln>
      </dgm:spPr>
      <dgm:t>
        <a:bodyPr/>
        <a:lstStyle/>
        <a:p>
          <a:endParaRPr lang="en-US" sz="2000"/>
        </a:p>
      </dgm:t>
    </dgm:pt>
    <dgm:pt modelId="{D650E37D-FA6A-4CA6-8212-D32BA426D6A0}" type="sibTrans" cxnId="{A74DFD86-9C7E-4F91-9433-D70D2C307D45}">
      <dgm:prSet/>
      <dgm:spPr/>
      <dgm:t>
        <a:bodyPr/>
        <a:lstStyle/>
        <a:p>
          <a:endParaRPr lang="en-US" sz="2000"/>
        </a:p>
      </dgm:t>
    </dgm:pt>
    <dgm:pt modelId="{59F22A89-BD37-444E-A611-23961AD01F2E}">
      <dgm:prSet phldrT="[Text]" custT="1"/>
      <dgm:spPr/>
      <dgm:t>
        <a:bodyPr/>
        <a:lstStyle/>
        <a:p>
          <a:r>
            <a:rPr lang="en-US" sz="2000" dirty="0"/>
            <a:t>Jobs and incomes increase in PI</a:t>
          </a:r>
        </a:p>
      </dgm:t>
    </dgm:pt>
    <dgm:pt modelId="{5A4365D2-FDD8-481B-BBCC-97DFE75CA42A}" type="parTrans" cxnId="{5F09457A-D7FE-4E2B-A720-3283A8E14B09}">
      <dgm:prSet custT="1"/>
      <dgm:spPr>
        <a:ln>
          <a:headEnd type="none" w="med" len="med"/>
          <a:tailEnd type="arrow" w="med" len="med"/>
        </a:ln>
      </dgm:spPr>
      <dgm:t>
        <a:bodyPr/>
        <a:lstStyle/>
        <a:p>
          <a:endParaRPr lang="en-US" sz="2000"/>
        </a:p>
      </dgm:t>
    </dgm:pt>
    <dgm:pt modelId="{9CAF8C48-39E7-4DB4-AC5B-321F20EA6F60}" type="sibTrans" cxnId="{5F09457A-D7FE-4E2B-A720-3283A8E14B09}">
      <dgm:prSet/>
      <dgm:spPr/>
      <dgm:t>
        <a:bodyPr/>
        <a:lstStyle/>
        <a:p>
          <a:endParaRPr lang="en-US" sz="2000"/>
        </a:p>
      </dgm:t>
    </dgm:pt>
    <dgm:pt modelId="{42F3FE35-05E4-4631-BACF-BCABE64FAB79}">
      <dgm:prSet phldrT="[Text]" custT="1"/>
      <dgm:spPr/>
      <dgm:t>
        <a:bodyPr/>
        <a:lstStyle/>
        <a:p>
          <a:r>
            <a:rPr lang="en-US" sz="2000" dirty="0"/>
            <a:t>Overall productivity</a:t>
          </a:r>
        </a:p>
      </dgm:t>
    </dgm:pt>
    <dgm:pt modelId="{046E51F8-807F-4745-937A-51E1FD764893}" type="parTrans" cxnId="{EC8548C2-44C8-421A-8C9F-74A64FE15355}">
      <dgm:prSet custT="1"/>
      <dgm:spPr/>
      <dgm:t>
        <a:bodyPr/>
        <a:lstStyle/>
        <a:p>
          <a:endParaRPr lang="en-US" sz="2000"/>
        </a:p>
      </dgm:t>
    </dgm:pt>
    <dgm:pt modelId="{9BD0CCD8-A82F-4E5A-9495-A6D923BA6B58}" type="sibTrans" cxnId="{EC8548C2-44C8-421A-8C9F-74A64FE15355}">
      <dgm:prSet/>
      <dgm:spPr/>
      <dgm:t>
        <a:bodyPr/>
        <a:lstStyle/>
        <a:p>
          <a:endParaRPr lang="en-US" sz="2000"/>
        </a:p>
      </dgm:t>
    </dgm:pt>
    <dgm:pt modelId="{CC464955-65C5-4277-8C19-5D6AD8ACF212}">
      <dgm:prSet phldrT="[Text]" custT="1"/>
      <dgm:spPr/>
      <dgm:t>
        <a:bodyPr/>
        <a:lstStyle/>
        <a:p>
          <a:r>
            <a:rPr lang="en-US" sz="2000" dirty="0"/>
            <a:t>More labor in less efficient industries </a:t>
          </a:r>
        </a:p>
      </dgm:t>
    </dgm:pt>
    <dgm:pt modelId="{092DED7A-2AA8-4E0D-B45C-9FEE670D0C0D}" type="parTrans" cxnId="{24BA593E-3863-431E-BAEE-5480E3707CF2}">
      <dgm:prSet custT="1"/>
      <dgm:spPr>
        <a:ln>
          <a:headEnd type="none" w="med" len="med"/>
          <a:tailEnd type="arrow" w="med" len="med"/>
        </a:ln>
      </dgm:spPr>
      <dgm:t>
        <a:bodyPr/>
        <a:lstStyle/>
        <a:p>
          <a:endParaRPr lang="en-US" sz="2000"/>
        </a:p>
      </dgm:t>
    </dgm:pt>
    <dgm:pt modelId="{69450BC4-30A5-45D1-87B3-466124A1F272}" type="sibTrans" cxnId="{24BA593E-3863-431E-BAEE-5480E3707CF2}">
      <dgm:prSet/>
      <dgm:spPr/>
      <dgm:t>
        <a:bodyPr/>
        <a:lstStyle/>
        <a:p>
          <a:endParaRPr lang="en-US" sz="2000"/>
        </a:p>
      </dgm:t>
    </dgm:pt>
    <dgm:pt modelId="{5CCE8B38-2E13-4BF2-BAC2-E44E91B9B8D6}">
      <dgm:prSet phldrT="[Text]" custT="1"/>
      <dgm:spPr/>
      <dgm:t>
        <a:bodyPr/>
        <a:lstStyle/>
        <a:p>
          <a:r>
            <a:rPr lang="en-US" sz="2000" dirty="0"/>
            <a:t>Reduced overall output &amp; income</a:t>
          </a:r>
        </a:p>
      </dgm:t>
    </dgm:pt>
    <dgm:pt modelId="{EB6B6F41-E578-4B27-9669-551632C7E426}" type="parTrans" cxnId="{A2D8EEFB-0EDE-493E-BBD9-FE55328AD490}">
      <dgm:prSet custT="1"/>
      <dgm:spPr>
        <a:ln>
          <a:headEnd type="none" w="med" len="med"/>
          <a:tailEnd type="arrow" w="med" len="med"/>
        </a:ln>
      </dgm:spPr>
      <dgm:t>
        <a:bodyPr/>
        <a:lstStyle/>
        <a:p>
          <a:endParaRPr lang="en-US" sz="2000"/>
        </a:p>
      </dgm:t>
    </dgm:pt>
    <dgm:pt modelId="{516BA928-D407-43DD-A629-7C151F86761C}" type="sibTrans" cxnId="{A2D8EEFB-0EDE-493E-BBD9-FE55328AD490}">
      <dgm:prSet/>
      <dgm:spPr/>
      <dgm:t>
        <a:bodyPr/>
        <a:lstStyle/>
        <a:p>
          <a:endParaRPr lang="en-US" sz="2000"/>
        </a:p>
      </dgm:t>
    </dgm:pt>
    <dgm:pt modelId="{6D433785-36B2-4C0E-8801-7BF3827CF5D7}">
      <dgm:prSet phldrT="[Text]" custT="1"/>
      <dgm:spPr>
        <a:solidFill>
          <a:srgbClr val="C00000"/>
        </a:solidFill>
      </dgm:spPr>
      <dgm:t>
        <a:bodyPr/>
        <a:lstStyle/>
        <a:p>
          <a:r>
            <a:rPr lang="en-US" sz="2000" dirty="0"/>
            <a:t>Consumers spend more for same product</a:t>
          </a:r>
        </a:p>
      </dgm:t>
    </dgm:pt>
    <dgm:pt modelId="{B641DF15-A918-4D67-B5E4-71D946A68AB4}" type="parTrans" cxnId="{4E220C83-5154-4D97-8FAC-0147A472024E}">
      <dgm:prSet custT="1"/>
      <dgm:spPr>
        <a:ln>
          <a:headEnd type="none" w="med" len="med"/>
          <a:tailEnd type="arrow" w="med" len="med"/>
        </a:ln>
      </dgm:spPr>
      <dgm:t>
        <a:bodyPr/>
        <a:lstStyle/>
        <a:p>
          <a:endParaRPr lang="en-US" sz="2000"/>
        </a:p>
      </dgm:t>
    </dgm:pt>
    <dgm:pt modelId="{89818A6B-9EC0-46FB-9DA1-4A96C8DA582B}" type="sibTrans" cxnId="{4E220C83-5154-4D97-8FAC-0147A472024E}">
      <dgm:prSet/>
      <dgm:spPr/>
      <dgm:t>
        <a:bodyPr/>
        <a:lstStyle/>
        <a:p>
          <a:endParaRPr lang="en-US" sz="2000"/>
        </a:p>
      </dgm:t>
    </dgm:pt>
    <dgm:pt modelId="{15EB1D0F-82FA-47E5-84CE-18FB1A0C6E50}">
      <dgm:prSet phldrT="[Text]" custT="1"/>
      <dgm:spPr/>
      <dgm:t>
        <a:bodyPr/>
        <a:lstStyle/>
        <a:p>
          <a:r>
            <a:rPr lang="en-US" sz="2000" dirty="0"/>
            <a:t>Reduced output per hour</a:t>
          </a:r>
        </a:p>
      </dgm:t>
    </dgm:pt>
    <dgm:pt modelId="{9A49CA10-A2D8-41D6-B85B-A60EAA22CBE0}" type="parTrans" cxnId="{21ED8AC3-1A4F-4C52-990C-D6B325C63C15}">
      <dgm:prSet custT="1"/>
      <dgm:spPr>
        <a:ln>
          <a:headEnd type="none" w="med" len="med"/>
          <a:tailEnd type="arrow" w="med" len="med"/>
        </a:ln>
      </dgm:spPr>
      <dgm:t>
        <a:bodyPr/>
        <a:lstStyle/>
        <a:p>
          <a:endParaRPr lang="en-US" sz="2000"/>
        </a:p>
      </dgm:t>
    </dgm:pt>
    <dgm:pt modelId="{D5E9FC0A-D94A-4A3B-A0F3-F6A1EAD37AA8}" type="sibTrans" cxnId="{21ED8AC3-1A4F-4C52-990C-D6B325C63C15}">
      <dgm:prSet/>
      <dgm:spPr/>
      <dgm:t>
        <a:bodyPr/>
        <a:lstStyle/>
        <a:p>
          <a:endParaRPr lang="en-US" sz="2000"/>
        </a:p>
      </dgm:t>
    </dgm:pt>
    <dgm:pt modelId="{F63602D0-5C39-4DF9-A6DD-FEC1F4B1F63B}">
      <dgm:prSet phldrT="[Text]" custT="1"/>
      <dgm:spPr>
        <a:solidFill>
          <a:schemeClr val="bg1"/>
        </a:solidFill>
        <a:ln>
          <a:solidFill>
            <a:schemeClr val="bg1"/>
          </a:solidFill>
        </a:ln>
      </dgm:spPr>
      <dgm:t>
        <a:bodyPr/>
        <a:lstStyle/>
        <a:p>
          <a:endParaRPr lang="en-US" sz="2000" dirty="0"/>
        </a:p>
      </dgm:t>
    </dgm:pt>
    <dgm:pt modelId="{E64155A7-BE97-4AE4-9A42-ED022266DFD0}" type="parTrans" cxnId="{F6536846-1A21-4D86-BF09-671A24EC4A36}">
      <dgm:prSet custT="1"/>
      <dgm:spPr>
        <a:ln>
          <a:solidFill>
            <a:schemeClr val="bg1"/>
          </a:solidFill>
        </a:ln>
      </dgm:spPr>
      <dgm:t>
        <a:bodyPr/>
        <a:lstStyle/>
        <a:p>
          <a:endParaRPr lang="en-US" sz="2000"/>
        </a:p>
      </dgm:t>
    </dgm:pt>
    <dgm:pt modelId="{C56A0721-1D3E-44ED-B747-2BE7987305E5}" type="sibTrans" cxnId="{F6536846-1A21-4D86-BF09-671A24EC4A36}">
      <dgm:prSet/>
      <dgm:spPr/>
      <dgm:t>
        <a:bodyPr/>
        <a:lstStyle/>
        <a:p>
          <a:endParaRPr lang="en-US" sz="2000"/>
        </a:p>
      </dgm:t>
    </dgm:pt>
    <dgm:pt modelId="{4EF48FAA-F4E9-47AE-8B06-648651E8634C}">
      <dgm:prSet phldrT="[Text]" custT="1"/>
      <dgm:spPr>
        <a:solidFill>
          <a:schemeClr val="bg1"/>
        </a:solidFill>
      </dgm:spPr>
      <dgm:t>
        <a:bodyPr/>
        <a:lstStyle/>
        <a:p>
          <a:endParaRPr lang="en-US" sz="2000" dirty="0"/>
        </a:p>
      </dgm:t>
    </dgm:pt>
    <dgm:pt modelId="{1A0E0A40-7107-416C-A0EE-6D5AB12F0034}" type="sibTrans" cxnId="{0A78BAD0-3D0E-45F1-A389-1375BF4D1E42}">
      <dgm:prSet/>
      <dgm:spPr/>
      <dgm:t>
        <a:bodyPr/>
        <a:lstStyle/>
        <a:p>
          <a:endParaRPr lang="en-US" sz="2000"/>
        </a:p>
      </dgm:t>
    </dgm:pt>
    <dgm:pt modelId="{8EED68C7-5572-4BD4-A783-E007EB5A0E8B}" type="parTrans" cxnId="{0A78BAD0-3D0E-45F1-A389-1375BF4D1E42}">
      <dgm:prSet custT="1"/>
      <dgm:spPr>
        <a:ln>
          <a:solidFill>
            <a:schemeClr val="bg1"/>
          </a:solidFill>
        </a:ln>
      </dgm:spPr>
      <dgm:t>
        <a:bodyPr/>
        <a:lstStyle/>
        <a:p>
          <a:endParaRPr lang="en-US" sz="2000"/>
        </a:p>
      </dgm:t>
    </dgm:pt>
    <dgm:pt modelId="{DA685288-356E-42D8-B7DB-BC8C4A489268}" type="pres">
      <dgm:prSet presAssocID="{B031F1C7-3F56-48D8-B787-8B5F39DED003}" presName="diagram" presStyleCnt="0">
        <dgm:presLayoutVars>
          <dgm:chPref val="1"/>
          <dgm:dir/>
          <dgm:animOne val="branch"/>
          <dgm:animLvl val="lvl"/>
          <dgm:resizeHandles val="exact"/>
        </dgm:presLayoutVars>
      </dgm:prSet>
      <dgm:spPr/>
      <dgm:t>
        <a:bodyPr/>
        <a:lstStyle/>
        <a:p>
          <a:endParaRPr lang="en-US"/>
        </a:p>
      </dgm:t>
    </dgm:pt>
    <dgm:pt modelId="{791493AD-20BD-4E61-A20F-638BC88812B8}" type="pres">
      <dgm:prSet presAssocID="{DC4E349C-E338-47C7-8867-A90A3DFEE87D}" presName="root1" presStyleCnt="0"/>
      <dgm:spPr/>
    </dgm:pt>
    <dgm:pt modelId="{C5F3170D-BF51-4020-994A-F5DAFDE82F2B}" type="pres">
      <dgm:prSet presAssocID="{DC4E349C-E338-47C7-8867-A90A3DFEE87D}" presName="LevelOneTextNode" presStyleLbl="node0" presStyleIdx="0" presStyleCnt="1">
        <dgm:presLayoutVars>
          <dgm:chPref val="3"/>
        </dgm:presLayoutVars>
      </dgm:prSet>
      <dgm:spPr/>
      <dgm:t>
        <a:bodyPr/>
        <a:lstStyle/>
        <a:p>
          <a:endParaRPr lang="en-US"/>
        </a:p>
      </dgm:t>
    </dgm:pt>
    <dgm:pt modelId="{FB471C9C-57F1-45CE-A56F-1A93C44F02B9}" type="pres">
      <dgm:prSet presAssocID="{DC4E349C-E338-47C7-8867-A90A3DFEE87D}" presName="level2hierChild" presStyleCnt="0"/>
      <dgm:spPr/>
    </dgm:pt>
    <dgm:pt modelId="{0F601AB4-5CBC-4374-BCB2-3B452EDB43F1}" type="pres">
      <dgm:prSet presAssocID="{B15D9A6D-10BB-4548-BF31-D5BCAA93D6A6}" presName="conn2-1" presStyleLbl="parChTrans1D2" presStyleIdx="0" presStyleCnt="5"/>
      <dgm:spPr/>
      <dgm:t>
        <a:bodyPr/>
        <a:lstStyle/>
        <a:p>
          <a:endParaRPr lang="en-US"/>
        </a:p>
      </dgm:t>
    </dgm:pt>
    <dgm:pt modelId="{70B1FB98-4118-4F85-8BEA-215CDEA06794}" type="pres">
      <dgm:prSet presAssocID="{B15D9A6D-10BB-4548-BF31-D5BCAA93D6A6}" presName="connTx" presStyleLbl="parChTrans1D2" presStyleIdx="0" presStyleCnt="5"/>
      <dgm:spPr/>
      <dgm:t>
        <a:bodyPr/>
        <a:lstStyle/>
        <a:p>
          <a:endParaRPr lang="en-US"/>
        </a:p>
      </dgm:t>
    </dgm:pt>
    <dgm:pt modelId="{0B6D6FCB-39F3-4FCA-8F1C-6BD8A304F750}" type="pres">
      <dgm:prSet presAssocID="{8ACE3B03-7A38-4BCA-A322-2C721DE40084}" presName="root2" presStyleCnt="0"/>
      <dgm:spPr/>
    </dgm:pt>
    <dgm:pt modelId="{881B6F21-7B7E-4B87-9B70-9C2A0A2F7928}" type="pres">
      <dgm:prSet presAssocID="{8ACE3B03-7A38-4BCA-A322-2C721DE40084}" presName="LevelTwoTextNode" presStyleLbl="node2" presStyleIdx="0" presStyleCnt="5">
        <dgm:presLayoutVars>
          <dgm:chPref val="3"/>
        </dgm:presLayoutVars>
      </dgm:prSet>
      <dgm:spPr/>
      <dgm:t>
        <a:bodyPr/>
        <a:lstStyle/>
        <a:p>
          <a:endParaRPr lang="en-US"/>
        </a:p>
      </dgm:t>
    </dgm:pt>
    <dgm:pt modelId="{E29E90B6-3F2B-4552-9464-46C1138E5372}" type="pres">
      <dgm:prSet presAssocID="{8ACE3B03-7A38-4BCA-A322-2C721DE40084}" presName="level3hierChild" presStyleCnt="0"/>
      <dgm:spPr/>
    </dgm:pt>
    <dgm:pt modelId="{FF64510B-EB57-44CD-96F8-987E2CF95FF3}" type="pres">
      <dgm:prSet presAssocID="{BA43B090-79FC-4D37-ABF5-99533F03227B}" presName="conn2-1" presStyleLbl="parChTrans1D3" presStyleIdx="0" presStyleCnt="3"/>
      <dgm:spPr/>
      <dgm:t>
        <a:bodyPr/>
        <a:lstStyle/>
        <a:p>
          <a:endParaRPr lang="en-US"/>
        </a:p>
      </dgm:t>
    </dgm:pt>
    <dgm:pt modelId="{29318703-547E-4BD1-A421-8E76B1A84C8B}" type="pres">
      <dgm:prSet presAssocID="{BA43B090-79FC-4D37-ABF5-99533F03227B}" presName="connTx" presStyleLbl="parChTrans1D3" presStyleIdx="0" presStyleCnt="3"/>
      <dgm:spPr/>
      <dgm:t>
        <a:bodyPr/>
        <a:lstStyle/>
        <a:p>
          <a:endParaRPr lang="en-US"/>
        </a:p>
      </dgm:t>
    </dgm:pt>
    <dgm:pt modelId="{FBCB6E10-8525-4BB2-93E7-CD9A18D35FC8}" type="pres">
      <dgm:prSet presAssocID="{70F18CA6-F26D-4390-AF74-0ED08152A84E}" presName="root2" presStyleCnt="0"/>
      <dgm:spPr/>
    </dgm:pt>
    <dgm:pt modelId="{00025F6E-B143-4B95-B6A5-9C6A6AE8730E}" type="pres">
      <dgm:prSet presAssocID="{70F18CA6-F26D-4390-AF74-0ED08152A84E}" presName="LevelTwoTextNode" presStyleLbl="node3" presStyleIdx="0" presStyleCnt="3">
        <dgm:presLayoutVars>
          <dgm:chPref val="3"/>
        </dgm:presLayoutVars>
      </dgm:prSet>
      <dgm:spPr/>
      <dgm:t>
        <a:bodyPr/>
        <a:lstStyle/>
        <a:p>
          <a:endParaRPr lang="en-US"/>
        </a:p>
      </dgm:t>
    </dgm:pt>
    <dgm:pt modelId="{B2CD101D-7A0A-4F44-8F3E-1F5B4E4C916E}" type="pres">
      <dgm:prSet presAssocID="{70F18CA6-F26D-4390-AF74-0ED08152A84E}" presName="level3hierChild" presStyleCnt="0"/>
      <dgm:spPr/>
    </dgm:pt>
    <dgm:pt modelId="{74E9CD35-7D20-4D60-8F0B-92CD0D91F0E0}" type="pres">
      <dgm:prSet presAssocID="{F5EE035E-2FBD-4966-8928-D8601C7BCCA8}" presName="conn2-1" presStyleLbl="parChTrans1D4" presStyleIdx="0" presStyleCnt="6"/>
      <dgm:spPr/>
      <dgm:t>
        <a:bodyPr/>
        <a:lstStyle/>
        <a:p>
          <a:endParaRPr lang="en-US"/>
        </a:p>
      </dgm:t>
    </dgm:pt>
    <dgm:pt modelId="{49101EF8-9B51-4C26-B480-9C58F08611DD}" type="pres">
      <dgm:prSet presAssocID="{F5EE035E-2FBD-4966-8928-D8601C7BCCA8}" presName="connTx" presStyleLbl="parChTrans1D4" presStyleIdx="0" presStyleCnt="6"/>
      <dgm:spPr/>
      <dgm:t>
        <a:bodyPr/>
        <a:lstStyle/>
        <a:p>
          <a:endParaRPr lang="en-US"/>
        </a:p>
      </dgm:t>
    </dgm:pt>
    <dgm:pt modelId="{92A753E1-666A-4539-9F68-98FCF36954A2}" type="pres">
      <dgm:prSet presAssocID="{324FA92A-0BB0-4C0F-B83B-0A2684E11783}" presName="root2" presStyleCnt="0"/>
      <dgm:spPr/>
    </dgm:pt>
    <dgm:pt modelId="{A651E63C-DB69-4B87-B0BD-415E354B4160}" type="pres">
      <dgm:prSet presAssocID="{324FA92A-0BB0-4C0F-B83B-0A2684E11783}" presName="LevelTwoTextNode" presStyleLbl="node4" presStyleIdx="0" presStyleCnt="6">
        <dgm:presLayoutVars>
          <dgm:chPref val="3"/>
        </dgm:presLayoutVars>
      </dgm:prSet>
      <dgm:spPr/>
      <dgm:t>
        <a:bodyPr/>
        <a:lstStyle/>
        <a:p>
          <a:endParaRPr lang="en-US"/>
        </a:p>
      </dgm:t>
    </dgm:pt>
    <dgm:pt modelId="{7821C6E4-FAB9-4406-8A17-C45C0301878E}" type="pres">
      <dgm:prSet presAssocID="{324FA92A-0BB0-4C0F-B83B-0A2684E11783}" presName="level3hierChild" presStyleCnt="0"/>
      <dgm:spPr/>
    </dgm:pt>
    <dgm:pt modelId="{9F2AF336-0E46-4165-A684-1F260DACD5B4}" type="pres">
      <dgm:prSet presAssocID="{B641DF15-A918-4D67-B5E4-71D946A68AB4}" presName="conn2-1" presStyleLbl="parChTrans1D4" presStyleIdx="1" presStyleCnt="6"/>
      <dgm:spPr/>
      <dgm:t>
        <a:bodyPr/>
        <a:lstStyle/>
        <a:p>
          <a:endParaRPr lang="en-US"/>
        </a:p>
      </dgm:t>
    </dgm:pt>
    <dgm:pt modelId="{70DD820B-E18F-4CA7-9D44-3916321AA234}" type="pres">
      <dgm:prSet presAssocID="{B641DF15-A918-4D67-B5E4-71D946A68AB4}" presName="connTx" presStyleLbl="parChTrans1D4" presStyleIdx="1" presStyleCnt="6"/>
      <dgm:spPr/>
      <dgm:t>
        <a:bodyPr/>
        <a:lstStyle/>
        <a:p>
          <a:endParaRPr lang="en-US"/>
        </a:p>
      </dgm:t>
    </dgm:pt>
    <dgm:pt modelId="{3ECEF220-7C4A-4813-BABD-436DCB1DDC37}" type="pres">
      <dgm:prSet presAssocID="{6D433785-36B2-4C0E-8801-7BF3827CF5D7}" presName="root2" presStyleCnt="0"/>
      <dgm:spPr/>
    </dgm:pt>
    <dgm:pt modelId="{1B2C9B63-1071-4592-BD21-2E1C478893F7}" type="pres">
      <dgm:prSet presAssocID="{6D433785-36B2-4C0E-8801-7BF3827CF5D7}" presName="LevelTwoTextNode" presStyleLbl="node4" presStyleIdx="1" presStyleCnt="6" custScaleY="113696">
        <dgm:presLayoutVars>
          <dgm:chPref val="3"/>
        </dgm:presLayoutVars>
      </dgm:prSet>
      <dgm:spPr/>
      <dgm:t>
        <a:bodyPr/>
        <a:lstStyle/>
        <a:p>
          <a:endParaRPr lang="en-US"/>
        </a:p>
      </dgm:t>
    </dgm:pt>
    <dgm:pt modelId="{583D2BA2-CFBD-49F3-AD5D-9FDD23A1FD0D}" type="pres">
      <dgm:prSet presAssocID="{6D433785-36B2-4C0E-8801-7BF3827CF5D7}" presName="level3hierChild" presStyleCnt="0"/>
      <dgm:spPr/>
    </dgm:pt>
    <dgm:pt modelId="{CF270676-B81C-450A-BBF7-FFD0631A197B}" type="pres">
      <dgm:prSet presAssocID="{5A4365D2-FDD8-481B-BBCC-97DFE75CA42A}" presName="conn2-1" presStyleLbl="parChTrans1D4" presStyleIdx="2" presStyleCnt="6"/>
      <dgm:spPr/>
      <dgm:t>
        <a:bodyPr/>
        <a:lstStyle/>
        <a:p>
          <a:endParaRPr lang="en-US"/>
        </a:p>
      </dgm:t>
    </dgm:pt>
    <dgm:pt modelId="{332D7F36-A6F9-4673-98BB-0FF89B4DE2B1}" type="pres">
      <dgm:prSet presAssocID="{5A4365D2-FDD8-481B-BBCC-97DFE75CA42A}" presName="connTx" presStyleLbl="parChTrans1D4" presStyleIdx="2" presStyleCnt="6"/>
      <dgm:spPr/>
      <dgm:t>
        <a:bodyPr/>
        <a:lstStyle/>
        <a:p>
          <a:endParaRPr lang="en-US"/>
        </a:p>
      </dgm:t>
    </dgm:pt>
    <dgm:pt modelId="{538868E2-69B0-43EB-895D-ECC81FFC2F2E}" type="pres">
      <dgm:prSet presAssocID="{59F22A89-BD37-444E-A611-23961AD01F2E}" presName="root2" presStyleCnt="0"/>
      <dgm:spPr/>
    </dgm:pt>
    <dgm:pt modelId="{AAC61983-43C2-4131-BB92-EE9B7FDD9061}" type="pres">
      <dgm:prSet presAssocID="{59F22A89-BD37-444E-A611-23961AD01F2E}" presName="LevelTwoTextNode" presStyleLbl="node4" presStyleIdx="2" presStyleCnt="6" custScaleY="110662">
        <dgm:presLayoutVars>
          <dgm:chPref val="3"/>
        </dgm:presLayoutVars>
      </dgm:prSet>
      <dgm:spPr/>
      <dgm:t>
        <a:bodyPr/>
        <a:lstStyle/>
        <a:p>
          <a:endParaRPr lang="en-US"/>
        </a:p>
      </dgm:t>
    </dgm:pt>
    <dgm:pt modelId="{619D22AA-621B-4712-9589-216F94CC30D9}" type="pres">
      <dgm:prSet presAssocID="{59F22A89-BD37-444E-A611-23961AD01F2E}" presName="level3hierChild" presStyleCnt="0"/>
      <dgm:spPr/>
    </dgm:pt>
    <dgm:pt modelId="{6C844F6E-E326-46EE-BEAF-8102F924345A}" type="pres">
      <dgm:prSet presAssocID="{8EED68C7-5572-4BD4-A783-E007EB5A0E8B}" presName="conn2-1" presStyleLbl="parChTrans1D2" presStyleIdx="1" presStyleCnt="5"/>
      <dgm:spPr/>
      <dgm:t>
        <a:bodyPr/>
        <a:lstStyle/>
        <a:p>
          <a:endParaRPr lang="en-US"/>
        </a:p>
      </dgm:t>
    </dgm:pt>
    <dgm:pt modelId="{5AF4E847-0400-463A-A2A2-BBB11FCE45B2}" type="pres">
      <dgm:prSet presAssocID="{8EED68C7-5572-4BD4-A783-E007EB5A0E8B}" presName="connTx" presStyleLbl="parChTrans1D2" presStyleIdx="1" presStyleCnt="5"/>
      <dgm:spPr/>
      <dgm:t>
        <a:bodyPr/>
        <a:lstStyle/>
        <a:p>
          <a:endParaRPr lang="en-US"/>
        </a:p>
      </dgm:t>
    </dgm:pt>
    <dgm:pt modelId="{87D411FA-46FC-4068-9BFC-E27ADFEB6893}" type="pres">
      <dgm:prSet presAssocID="{4EF48FAA-F4E9-47AE-8B06-648651E8634C}" presName="root2" presStyleCnt="0"/>
      <dgm:spPr/>
    </dgm:pt>
    <dgm:pt modelId="{D4EC1C29-B5C0-4146-948A-7FAC6E08789F}" type="pres">
      <dgm:prSet presAssocID="{4EF48FAA-F4E9-47AE-8B06-648651E8634C}" presName="LevelTwoTextNode" presStyleLbl="node2" presStyleIdx="1" presStyleCnt="5">
        <dgm:presLayoutVars>
          <dgm:chPref val="3"/>
        </dgm:presLayoutVars>
      </dgm:prSet>
      <dgm:spPr/>
      <dgm:t>
        <a:bodyPr/>
        <a:lstStyle/>
        <a:p>
          <a:endParaRPr lang="en-US"/>
        </a:p>
      </dgm:t>
    </dgm:pt>
    <dgm:pt modelId="{E745B2C4-362B-4AD3-9884-2F9DEB78445F}" type="pres">
      <dgm:prSet presAssocID="{4EF48FAA-F4E9-47AE-8B06-648651E8634C}" presName="level3hierChild" presStyleCnt="0"/>
      <dgm:spPr/>
    </dgm:pt>
    <dgm:pt modelId="{65180AD0-D805-40B4-8375-84CD9729FE0F}" type="pres">
      <dgm:prSet presAssocID="{59A18C83-9E27-4C31-9CE7-C7CB1E880A0D}" presName="conn2-1" presStyleLbl="parChTrans1D2" presStyleIdx="2" presStyleCnt="5"/>
      <dgm:spPr/>
      <dgm:t>
        <a:bodyPr/>
        <a:lstStyle/>
        <a:p>
          <a:endParaRPr lang="en-US"/>
        </a:p>
      </dgm:t>
    </dgm:pt>
    <dgm:pt modelId="{8B6D7012-097A-45E4-BED9-73EF9697FB65}" type="pres">
      <dgm:prSet presAssocID="{59A18C83-9E27-4C31-9CE7-C7CB1E880A0D}" presName="connTx" presStyleLbl="parChTrans1D2" presStyleIdx="2" presStyleCnt="5"/>
      <dgm:spPr/>
      <dgm:t>
        <a:bodyPr/>
        <a:lstStyle/>
        <a:p>
          <a:endParaRPr lang="en-US"/>
        </a:p>
      </dgm:t>
    </dgm:pt>
    <dgm:pt modelId="{5B1C6DC5-7CBB-4672-B354-1D58F2A74608}" type="pres">
      <dgm:prSet presAssocID="{D89A9730-B0A0-4AED-AF65-34BF3C46FCAB}" presName="root2" presStyleCnt="0"/>
      <dgm:spPr/>
    </dgm:pt>
    <dgm:pt modelId="{75AB20E2-FE6E-41A9-92E2-EAEC3B19FEBE}" type="pres">
      <dgm:prSet presAssocID="{D89A9730-B0A0-4AED-AF65-34BF3C46FCAB}" presName="LevelTwoTextNode" presStyleLbl="node2" presStyleIdx="2" presStyleCnt="5">
        <dgm:presLayoutVars>
          <dgm:chPref val="3"/>
        </dgm:presLayoutVars>
      </dgm:prSet>
      <dgm:spPr/>
      <dgm:t>
        <a:bodyPr/>
        <a:lstStyle/>
        <a:p>
          <a:endParaRPr lang="en-US"/>
        </a:p>
      </dgm:t>
    </dgm:pt>
    <dgm:pt modelId="{8BABE9F0-28B1-48C1-870B-DF9E2D08D680}" type="pres">
      <dgm:prSet presAssocID="{D89A9730-B0A0-4AED-AF65-34BF3C46FCAB}" presName="level3hierChild" presStyleCnt="0"/>
      <dgm:spPr/>
    </dgm:pt>
    <dgm:pt modelId="{79E2C51E-5DBF-4B1A-BA18-490FFD2E3112}" type="pres">
      <dgm:prSet presAssocID="{EEF64477-36F0-4F90-B8E7-CCD14213B17D}" presName="conn2-1" presStyleLbl="parChTrans1D3" presStyleIdx="1" presStyleCnt="3"/>
      <dgm:spPr/>
      <dgm:t>
        <a:bodyPr/>
        <a:lstStyle/>
        <a:p>
          <a:endParaRPr lang="en-US"/>
        </a:p>
      </dgm:t>
    </dgm:pt>
    <dgm:pt modelId="{5438C205-1D5B-4F3A-9D7F-39E1817D0ADA}" type="pres">
      <dgm:prSet presAssocID="{EEF64477-36F0-4F90-B8E7-CCD14213B17D}" presName="connTx" presStyleLbl="parChTrans1D3" presStyleIdx="1" presStyleCnt="3"/>
      <dgm:spPr/>
      <dgm:t>
        <a:bodyPr/>
        <a:lstStyle/>
        <a:p>
          <a:endParaRPr lang="en-US"/>
        </a:p>
      </dgm:t>
    </dgm:pt>
    <dgm:pt modelId="{57FE5343-ECF9-47FF-9BEF-E3FB0B4003B2}" type="pres">
      <dgm:prSet presAssocID="{0D9EFB28-7240-4F39-A070-F42AB1A0887C}" presName="root2" presStyleCnt="0"/>
      <dgm:spPr/>
    </dgm:pt>
    <dgm:pt modelId="{8D348801-02F7-48DB-A224-8D6894A14B86}" type="pres">
      <dgm:prSet presAssocID="{0D9EFB28-7240-4F39-A070-F42AB1A0887C}" presName="LevelTwoTextNode" presStyleLbl="node3" presStyleIdx="1" presStyleCnt="3">
        <dgm:presLayoutVars>
          <dgm:chPref val="3"/>
        </dgm:presLayoutVars>
      </dgm:prSet>
      <dgm:spPr/>
      <dgm:t>
        <a:bodyPr/>
        <a:lstStyle/>
        <a:p>
          <a:endParaRPr lang="en-US"/>
        </a:p>
      </dgm:t>
    </dgm:pt>
    <dgm:pt modelId="{9303A31C-F5DD-4DD2-BA9E-344952F3996F}" type="pres">
      <dgm:prSet presAssocID="{0D9EFB28-7240-4F39-A070-F42AB1A0887C}" presName="level3hierChild" presStyleCnt="0"/>
      <dgm:spPr/>
    </dgm:pt>
    <dgm:pt modelId="{0056ED8B-E09D-42FB-9499-F2EC9600F730}" type="pres">
      <dgm:prSet presAssocID="{7FFDEFE0-7F7A-4F7C-9078-A0B0496C4B22}" presName="conn2-1" presStyleLbl="parChTrans1D4" presStyleIdx="3" presStyleCnt="6"/>
      <dgm:spPr/>
      <dgm:t>
        <a:bodyPr/>
        <a:lstStyle/>
        <a:p>
          <a:endParaRPr lang="en-US"/>
        </a:p>
      </dgm:t>
    </dgm:pt>
    <dgm:pt modelId="{AD108C9E-CD9D-4E32-AAE4-850B61E0F876}" type="pres">
      <dgm:prSet presAssocID="{7FFDEFE0-7F7A-4F7C-9078-A0B0496C4B22}" presName="connTx" presStyleLbl="parChTrans1D4" presStyleIdx="3" presStyleCnt="6"/>
      <dgm:spPr/>
      <dgm:t>
        <a:bodyPr/>
        <a:lstStyle/>
        <a:p>
          <a:endParaRPr lang="en-US"/>
        </a:p>
      </dgm:t>
    </dgm:pt>
    <dgm:pt modelId="{D868792A-F692-467A-9454-E4B7617DDB63}" type="pres">
      <dgm:prSet presAssocID="{050B8F5D-9044-4AB4-89BE-44B8B4FD1082}" presName="root2" presStyleCnt="0"/>
      <dgm:spPr/>
    </dgm:pt>
    <dgm:pt modelId="{962D2511-4DFE-4CD4-ABA2-9F118349D156}" type="pres">
      <dgm:prSet presAssocID="{050B8F5D-9044-4AB4-89BE-44B8B4FD1082}" presName="LevelTwoTextNode" presStyleLbl="node4" presStyleIdx="3" presStyleCnt="6">
        <dgm:presLayoutVars>
          <dgm:chPref val="3"/>
        </dgm:presLayoutVars>
      </dgm:prSet>
      <dgm:spPr/>
      <dgm:t>
        <a:bodyPr/>
        <a:lstStyle/>
        <a:p>
          <a:endParaRPr lang="en-US"/>
        </a:p>
      </dgm:t>
    </dgm:pt>
    <dgm:pt modelId="{31A30A16-6941-452F-BBEA-CB933AE049FE}" type="pres">
      <dgm:prSet presAssocID="{050B8F5D-9044-4AB4-89BE-44B8B4FD1082}" presName="level3hierChild" presStyleCnt="0"/>
      <dgm:spPr/>
    </dgm:pt>
    <dgm:pt modelId="{5B16E6FC-E359-4632-A369-E9DC8B7ACF9E}" type="pres">
      <dgm:prSet presAssocID="{E64155A7-BE97-4AE4-9A42-ED022266DFD0}" presName="conn2-1" presStyleLbl="parChTrans1D2" presStyleIdx="3" presStyleCnt="5"/>
      <dgm:spPr/>
      <dgm:t>
        <a:bodyPr/>
        <a:lstStyle/>
        <a:p>
          <a:endParaRPr lang="en-US"/>
        </a:p>
      </dgm:t>
    </dgm:pt>
    <dgm:pt modelId="{89E0F968-DB33-47AD-956F-2F1EC8C77991}" type="pres">
      <dgm:prSet presAssocID="{E64155A7-BE97-4AE4-9A42-ED022266DFD0}" presName="connTx" presStyleLbl="parChTrans1D2" presStyleIdx="3" presStyleCnt="5"/>
      <dgm:spPr/>
      <dgm:t>
        <a:bodyPr/>
        <a:lstStyle/>
        <a:p>
          <a:endParaRPr lang="en-US"/>
        </a:p>
      </dgm:t>
    </dgm:pt>
    <dgm:pt modelId="{2AB4412F-AC32-4E8A-ACA6-507166D08D09}" type="pres">
      <dgm:prSet presAssocID="{F63602D0-5C39-4DF9-A6DD-FEC1F4B1F63B}" presName="root2" presStyleCnt="0"/>
      <dgm:spPr/>
    </dgm:pt>
    <dgm:pt modelId="{35EC7F61-435C-4582-BD30-39E9D0BEA19B}" type="pres">
      <dgm:prSet presAssocID="{F63602D0-5C39-4DF9-A6DD-FEC1F4B1F63B}" presName="LevelTwoTextNode" presStyleLbl="node2" presStyleIdx="3" presStyleCnt="5">
        <dgm:presLayoutVars>
          <dgm:chPref val="3"/>
        </dgm:presLayoutVars>
      </dgm:prSet>
      <dgm:spPr/>
      <dgm:t>
        <a:bodyPr/>
        <a:lstStyle/>
        <a:p>
          <a:endParaRPr lang="en-US"/>
        </a:p>
      </dgm:t>
    </dgm:pt>
    <dgm:pt modelId="{706C3771-8D59-4A1D-AB71-F78A66E1EE12}" type="pres">
      <dgm:prSet presAssocID="{F63602D0-5C39-4DF9-A6DD-FEC1F4B1F63B}" presName="level3hierChild" presStyleCnt="0"/>
      <dgm:spPr/>
    </dgm:pt>
    <dgm:pt modelId="{5CBB71DF-2EDA-4B29-9B3A-FF3926ADE231}" type="pres">
      <dgm:prSet presAssocID="{046E51F8-807F-4745-937A-51E1FD764893}" presName="conn2-1" presStyleLbl="parChTrans1D2" presStyleIdx="4" presStyleCnt="5"/>
      <dgm:spPr/>
      <dgm:t>
        <a:bodyPr/>
        <a:lstStyle/>
        <a:p>
          <a:endParaRPr lang="en-US"/>
        </a:p>
      </dgm:t>
    </dgm:pt>
    <dgm:pt modelId="{8C37D18A-F980-4BE9-ACEA-AD38C77C554C}" type="pres">
      <dgm:prSet presAssocID="{046E51F8-807F-4745-937A-51E1FD764893}" presName="connTx" presStyleLbl="parChTrans1D2" presStyleIdx="4" presStyleCnt="5"/>
      <dgm:spPr/>
      <dgm:t>
        <a:bodyPr/>
        <a:lstStyle/>
        <a:p>
          <a:endParaRPr lang="en-US"/>
        </a:p>
      </dgm:t>
    </dgm:pt>
    <dgm:pt modelId="{ED26470B-B8DE-46F0-806B-946660147EF8}" type="pres">
      <dgm:prSet presAssocID="{42F3FE35-05E4-4631-BACF-BCABE64FAB79}" presName="root2" presStyleCnt="0"/>
      <dgm:spPr/>
    </dgm:pt>
    <dgm:pt modelId="{7B9BEC6C-3686-4534-A54F-D4C071273B5E}" type="pres">
      <dgm:prSet presAssocID="{42F3FE35-05E4-4631-BACF-BCABE64FAB79}" presName="LevelTwoTextNode" presStyleLbl="node2" presStyleIdx="4" presStyleCnt="5">
        <dgm:presLayoutVars>
          <dgm:chPref val="3"/>
        </dgm:presLayoutVars>
      </dgm:prSet>
      <dgm:spPr/>
      <dgm:t>
        <a:bodyPr/>
        <a:lstStyle/>
        <a:p>
          <a:endParaRPr lang="en-US"/>
        </a:p>
      </dgm:t>
    </dgm:pt>
    <dgm:pt modelId="{E4635848-2712-4341-AC09-729DF24E028A}" type="pres">
      <dgm:prSet presAssocID="{42F3FE35-05E4-4631-BACF-BCABE64FAB79}" presName="level3hierChild" presStyleCnt="0"/>
      <dgm:spPr/>
    </dgm:pt>
    <dgm:pt modelId="{94A77216-8D46-49CA-8DA3-FDEB88236927}" type="pres">
      <dgm:prSet presAssocID="{092DED7A-2AA8-4E0D-B45C-9FEE670D0C0D}" presName="conn2-1" presStyleLbl="parChTrans1D3" presStyleIdx="2" presStyleCnt="3"/>
      <dgm:spPr/>
      <dgm:t>
        <a:bodyPr/>
        <a:lstStyle/>
        <a:p>
          <a:endParaRPr lang="en-US"/>
        </a:p>
      </dgm:t>
    </dgm:pt>
    <dgm:pt modelId="{43D01EAB-2498-49F8-984C-C9E324A2B63E}" type="pres">
      <dgm:prSet presAssocID="{092DED7A-2AA8-4E0D-B45C-9FEE670D0C0D}" presName="connTx" presStyleLbl="parChTrans1D3" presStyleIdx="2" presStyleCnt="3"/>
      <dgm:spPr/>
      <dgm:t>
        <a:bodyPr/>
        <a:lstStyle/>
        <a:p>
          <a:endParaRPr lang="en-US"/>
        </a:p>
      </dgm:t>
    </dgm:pt>
    <dgm:pt modelId="{4023F859-893A-420E-B928-AC6ABCD70A3A}" type="pres">
      <dgm:prSet presAssocID="{CC464955-65C5-4277-8C19-5D6AD8ACF212}" presName="root2" presStyleCnt="0"/>
      <dgm:spPr/>
    </dgm:pt>
    <dgm:pt modelId="{9038F08D-904E-457D-9AD9-DC931FE57D25}" type="pres">
      <dgm:prSet presAssocID="{CC464955-65C5-4277-8C19-5D6AD8ACF212}" presName="LevelTwoTextNode" presStyleLbl="node3" presStyleIdx="2" presStyleCnt="3">
        <dgm:presLayoutVars>
          <dgm:chPref val="3"/>
        </dgm:presLayoutVars>
      </dgm:prSet>
      <dgm:spPr/>
      <dgm:t>
        <a:bodyPr/>
        <a:lstStyle/>
        <a:p>
          <a:endParaRPr lang="en-US"/>
        </a:p>
      </dgm:t>
    </dgm:pt>
    <dgm:pt modelId="{3D1916D8-D3D1-4B9F-A44C-B533D731688F}" type="pres">
      <dgm:prSet presAssocID="{CC464955-65C5-4277-8C19-5D6AD8ACF212}" presName="level3hierChild" presStyleCnt="0"/>
      <dgm:spPr/>
    </dgm:pt>
    <dgm:pt modelId="{A1B83EC7-7913-4924-90D4-704A9575BC78}" type="pres">
      <dgm:prSet presAssocID="{9A49CA10-A2D8-41D6-B85B-A60EAA22CBE0}" presName="conn2-1" presStyleLbl="parChTrans1D4" presStyleIdx="4" presStyleCnt="6"/>
      <dgm:spPr/>
      <dgm:t>
        <a:bodyPr/>
        <a:lstStyle/>
        <a:p>
          <a:endParaRPr lang="en-US"/>
        </a:p>
      </dgm:t>
    </dgm:pt>
    <dgm:pt modelId="{AACC3956-C6D2-4535-B1FA-DA18FA64F706}" type="pres">
      <dgm:prSet presAssocID="{9A49CA10-A2D8-41D6-B85B-A60EAA22CBE0}" presName="connTx" presStyleLbl="parChTrans1D4" presStyleIdx="4" presStyleCnt="6"/>
      <dgm:spPr/>
      <dgm:t>
        <a:bodyPr/>
        <a:lstStyle/>
        <a:p>
          <a:endParaRPr lang="en-US"/>
        </a:p>
      </dgm:t>
    </dgm:pt>
    <dgm:pt modelId="{CBB6963A-8FB2-405C-9E64-95FD776E4206}" type="pres">
      <dgm:prSet presAssocID="{15EB1D0F-82FA-47E5-84CE-18FB1A0C6E50}" presName="root2" presStyleCnt="0"/>
      <dgm:spPr/>
    </dgm:pt>
    <dgm:pt modelId="{389894D9-5CEC-41DE-98CD-965537241E0F}" type="pres">
      <dgm:prSet presAssocID="{15EB1D0F-82FA-47E5-84CE-18FB1A0C6E50}" presName="LevelTwoTextNode" presStyleLbl="node4" presStyleIdx="4" presStyleCnt="6">
        <dgm:presLayoutVars>
          <dgm:chPref val="3"/>
        </dgm:presLayoutVars>
      </dgm:prSet>
      <dgm:spPr/>
      <dgm:t>
        <a:bodyPr/>
        <a:lstStyle/>
        <a:p>
          <a:endParaRPr lang="en-US"/>
        </a:p>
      </dgm:t>
    </dgm:pt>
    <dgm:pt modelId="{15A0E71B-1D47-4DAC-8DDE-857DDAAE2011}" type="pres">
      <dgm:prSet presAssocID="{15EB1D0F-82FA-47E5-84CE-18FB1A0C6E50}" presName="level3hierChild" presStyleCnt="0"/>
      <dgm:spPr/>
    </dgm:pt>
    <dgm:pt modelId="{4B6276E7-B80D-4D9B-9E1F-2CA29DAA232F}" type="pres">
      <dgm:prSet presAssocID="{EB6B6F41-E578-4B27-9669-551632C7E426}" presName="conn2-1" presStyleLbl="parChTrans1D4" presStyleIdx="5" presStyleCnt="6"/>
      <dgm:spPr/>
      <dgm:t>
        <a:bodyPr/>
        <a:lstStyle/>
        <a:p>
          <a:endParaRPr lang="en-US"/>
        </a:p>
      </dgm:t>
    </dgm:pt>
    <dgm:pt modelId="{CB0B4EFB-B912-4C9C-87F4-A174408A5AB3}" type="pres">
      <dgm:prSet presAssocID="{EB6B6F41-E578-4B27-9669-551632C7E426}" presName="connTx" presStyleLbl="parChTrans1D4" presStyleIdx="5" presStyleCnt="6"/>
      <dgm:spPr/>
      <dgm:t>
        <a:bodyPr/>
        <a:lstStyle/>
        <a:p>
          <a:endParaRPr lang="en-US"/>
        </a:p>
      </dgm:t>
    </dgm:pt>
    <dgm:pt modelId="{CD47BC33-B591-4FF2-98D4-4BD8BF2302A9}" type="pres">
      <dgm:prSet presAssocID="{5CCE8B38-2E13-4BF2-BAC2-E44E91B9B8D6}" presName="root2" presStyleCnt="0"/>
      <dgm:spPr/>
    </dgm:pt>
    <dgm:pt modelId="{9A5F92EC-5194-422D-B4D5-070BDD695BE9}" type="pres">
      <dgm:prSet presAssocID="{5CCE8B38-2E13-4BF2-BAC2-E44E91B9B8D6}" presName="LevelTwoTextNode" presStyleLbl="node4" presStyleIdx="5" presStyleCnt="6">
        <dgm:presLayoutVars>
          <dgm:chPref val="3"/>
        </dgm:presLayoutVars>
      </dgm:prSet>
      <dgm:spPr/>
      <dgm:t>
        <a:bodyPr/>
        <a:lstStyle/>
        <a:p>
          <a:endParaRPr lang="en-US"/>
        </a:p>
      </dgm:t>
    </dgm:pt>
    <dgm:pt modelId="{FC38B945-294E-4C09-8C76-0997265AD69C}" type="pres">
      <dgm:prSet presAssocID="{5CCE8B38-2E13-4BF2-BAC2-E44E91B9B8D6}" presName="level3hierChild" presStyleCnt="0"/>
      <dgm:spPr/>
    </dgm:pt>
  </dgm:ptLst>
  <dgm:cxnLst>
    <dgm:cxn modelId="{2B927FCC-B8AF-4CD3-8363-79E479BEFB61}" type="presOf" srcId="{EEF64477-36F0-4F90-B8E7-CCD14213B17D}" destId="{79E2C51E-5DBF-4B1A-BA18-490FFD2E3112}" srcOrd="0" destOrd="0" presId="urn:microsoft.com/office/officeart/2005/8/layout/hierarchy2"/>
    <dgm:cxn modelId="{56CB0DF4-CC7C-43E7-9215-D085F8D9FBFB}" type="presOf" srcId="{092DED7A-2AA8-4E0D-B45C-9FEE670D0C0D}" destId="{94A77216-8D46-49CA-8DA3-FDEB88236927}" srcOrd="0" destOrd="0" presId="urn:microsoft.com/office/officeart/2005/8/layout/hierarchy2"/>
    <dgm:cxn modelId="{526072CD-7824-492C-851C-813631672FF0}" type="presOf" srcId="{046E51F8-807F-4745-937A-51E1FD764893}" destId="{8C37D18A-F980-4BE9-ACEA-AD38C77C554C}" srcOrd="1" destOrd="0" presId="urn:microsoft.com/office/officeart/2005/8/layout/hierarchy2"/>
    <dgm:cxn modelId="{411521B0-600A-4B80-AC49-6644F9519794}" type="presOf" srcId="{7FFDEFE0-7F7A-4F7C-9078-A0B0496C4B22}" destId="{0056ED8B-E09D-42FB-9499-F2EC9600F730}" srcOrd="0" destOrd="0" presId="urn:microsoft.com/office/officeart/2005/8/layout/hierarchy2"/>
    <dgm:cxn modelId="{A1E951A1-53D5-4D33-9E33-9804F83574D2}" type="presOf" srcId="{8EED68C7-5572-4BD4-A783-E007EB5A0E8B}" destId="{5AF4E847-0400-463A-A2A2-BBB11FCE45B2}" srcOrd="1" destOrd="0" presId="urn:microsoft.com/office/officeart/2005/8/layout/hierarchy2"/>
    <dgm:cxn modelId="{912F568B-B2BA-49FF-A9B8-657FA7736414}" srcId="{8ACE3B03-7A38-4BCA-A322-2C721DE40084}" destId="{70F18CA6-F26D-4390-AF74-0ED08152A84E}" srcOrd="0" destOrd="0" parTransId="{BA43B090-79FC-4D37-ABF5-99533F03227B}" sibTransId="{09899E46-0BC3-455B-BE96-625D326E26F4}"/>
    <dgm:cxn modelId="{2155A0D8-0871-427E-8BA6-F6206A06F9F1}" type="presOf" srcId="{42F3FE35-05E4-4631-BACF-BCABE64FAB79}" destId="{7B9BEC6C-3686-4534-A54F-D4C071273B5E}" srcOrd="0" destOrd="0" presId="urn:microsoft.com/office/officeart/2005/8/layout/hierarchy2"/>
    <dgm:cxn modelId="{DBCDE687-5ED1-437B-ACC3-FD0B5A0B5110}" type="presOf" srcId="{E64155A7-BE97-4AE4-9A42-ED022266DFD0}" destId="{5B16E6FC-E359-4632-A369-E9DC8B7ACF9E}" srcOrd="0" destOrd="0" presId="urn:microsoft.com/office/officeart/2005/8/layout/hierarchy2"/>
    <dgm:cxn modelId="{B239FE19-94B4-4747-B68F-A5A9352809A4}" type="presOf" srcId="{B641DF15-A918-4D67-B5E4-71D946A68AB4}" destId="{9F2AF336-0E46-4165-A684-1F260DACD5B4}" srcOrd="0" destOrd="0" presId="urn:microsoft.com/office/officeart/2005/8/layout/hierarchy2"/>
    <dgm:cxn modelId="{F00D1094-6667-404F-9F6E-8E3FB5132764}" type="presOf" srcId="{DC4E349C-E338-47C7-8867-A90A3DFEE87D}" destId="{C5F3170D-BF51-4020-994A-F5DAFDE82F2B}" srcOrd="0" destOrd="0" presId="urn:microsoft.com/office/officeart/2005/8/layout/hierarchy2"/>
    <dgm:cxn modelId="{DF986303-DEA7-4889-8A2C-A5460CE59863}" type="presOf" srcId="{0D9EFB28-7240-4F39-A070-F42AB1A0887C}" destId="{8D348801-02F7-48DB-A224-8D6894A14B86}" srcOrd="0" destOrd="0" presId="urn:microsoft.com/office/officeart/2005/8/layout/hierarchy2"/>
    <dgm:cxn modelId="{F87730FA-0ABA-4253-82A6-2BDCF28A8052}" srcId="{70F18CA6-F26D-4390-AF74-0ED08152A84E}" destId="{324FA92A-0BB0-4C0F-B83B-0A2684E11783}" srcOrd="0" destOrd="0" parTransId="{F5EE035E-2FBD-4966-8928-D8601C7BCCA8}" sibTransId="{7B68E1E2-4F51-4D2E-B2E0-25255E490FEB}"/>
    <dgm:cxn modelId="{88860296-D746-4295-9DB5-39AA99E26408}" type="presOf" srcId="{59F22A89-BD37-444E-A611-23961AD01F2E}" destId="{AAC61983-43C2-4131-BB92-EE9B7FDD9061}" srcOrd="0" destOrd="0" presId="urn:microsoft.com/office/officeart/2005/8/layout/hierarchy2"/>
    <dgm:cxn modelId="{CB1D6936-BAB0-4D71-8162-368F2F2AF940}" type="presOf" srcId="{9A49CA10-A2D8-41D6-B85B-A60EAA22CBE0}" destId="{AACC3956-C6D2-4535-B1FA-DA18FA64F706}" srcOrd="1" destOrd="0" presId="urn:microsoft.com/office/officeart/2005/8/layout/hierarchy2"/>
    <dgm:cxn modelId="{B7F55BC9-CB73-481D-B91F-0B7722809248}" srcId="{B031F1C7-3F56-48D8-B787-8B5F39DED003}" destId="{DC4E349C-E338-47C7-8867-A90A3DFEE87D}" srcOrd="0" destOrd="0" parTransId="{D90B9A70-CCE7-40C4-872E-808B8858059A}" sibTransId="{D9337E5E-6B78-42F3-BD83-86B61A68A4C0}"/>
    <dgm:cxn modelId="{F638F601-BAF1-4C32-9CF1-E6909DE3992F}" type="presOf" srcId="{15EB1D0F-82FA-47E5-84CE-18FB1A0C6E50}" destId="{389894D9-5CEC-41DE-98CD-965537241E0F}" srcOrd="0" destOrd="0" presId="urn:microsoft.com/office/officeart/2005/8/layout/hierarchy2"/>
    <dgm:cxn modelId="{0C112250-E33D-4EE6-A8BF-7AF57F5838B5}" type="presOf" srcId="{CC464955-65C5-4277-8C19-5D6AD8ACF212}" destId="{9038F08D-904E-457D-9AD9-DC931FE57D25}" srcOrd="0" destOrd="0" presId="urn:microsoft.com/office/officeart/2005/8/layout/hierarchy2"/>
    <dgm:cxn modelId="{A76B4899-1791-4419-BDAE-A18E55BA4BC9}" type="presOf" srcId="{D89A9730-B0A0-4AED-AF65-34BF3C46FCAB}" destId="{75AB20E2-FE6E-41A9-92E2-EAEC3B19FEBE}" srcOrd="0" destOrd="0" presId="urn:microsoft.com/office/officeart/2005/8/layout/hierarchy2"/>
    <dgm:cxn modelId="{F6536846-1A21-4D86-BF09-671A24EC4A36}" srcId="{DC4E349C-E338-47C7-8867-A90A3DFEE87D}" destId="{F63602D0-5C39-4DF9-A6DD-FEC1F4B1F63B}" srcOrd="3" destOrd="0" parTransId="{E64155A7-BE97-4AE4-9A42-ED022266DFD0}" sibTransId="{C56A0721-1D3E-44ED-B747-2BE7987305E5}"/>
    <dgm:cxn modelId="{FED70D67-D753-482E-AEE7-8E1C161E3AB1}" type="presOf" srcId="{F63602D0-5C39-4DF9-A6DD-FEC1F4B1F63B}" destId="{35EC7F61-435C-4582-BD30-39E9D0BEA19B}" srcOrd="0" destOrd="0" presId="urn:microsoft.com/office/officeart/2005/8/layout/hierarchy2"/>
    <dgm:cxn modelId="{DB4BDDD1-8DD0-4313-A6E8-5CCC7DA52FEF}" type="presOf" srcId="{8EED68C7-5572-4BD4-A783-E007EB5A0E8B}" destId="{6C844F6E-E326-46EE-BEAF-8102F924345A}" srcOrd="0" destOrd="0" presId="urn:microsoft.com/office/officeart/2005/8/layout/hierarchy2"/>
    <dgm:cxn modelId="{F861E1C3-E190-45D7-B301-D6F49EFAC9BD}" type="presOf" srcId="{EEF64477-36F0-4F90-B8E7-CCD14213B17D}" destId="{5438C205-1D5B-4F3A-9D7F-39E1817D0ADA}" srcOrd="1" destOrd="0" presId="urn:microsoft.com/office/officeart/2005/8/layout/hierarchy2"/>
    <dgm:cxn modelId="{CEE9A9EB-47A8-45CA-93CA-1DE199BE420E}" type="presOf" srcId="{59A18C83-9E27-4C31-9CE7-C7CB1E880A0D}" destId="{8B6D7012-097A-45E4-BED9-73EF9697FB65}" srcOrd="1" destOrd="0" presId="urn:microsoft.com/office/officeart/2005/8/layout/hierarchy2"/>
    <dgm:cxn modelId="{81D19F9C-7FF3-4DB1-8937-CD33A0582B47}" type="presOf" srcId="{EB6B6F41-E578-4B27-9669-551632C7E426}" destId="{CB0B4EFB-B912-4C9C-87F4-A174408A5AB3}" srcOrd="1" destOrd="0" presId="urn:microsoft.com/office/officeart/2005/8/layout/hierarchy2"/>
    <dgm:cxn modelId="{03CA59C8-85FE-4BF9-80C5-B19597659296}" type="presOf" srcId="{B15D9A6D-10BB-4548-BF31-D5BCAA93D6A6}" destId="{70B1FB98-4118-4F85-8BEA-215CDEA06794}" srcOrd="1" destOrd="0" presId="urn:microsoft.com/office/officeart/2005/8/layout/hierarchy2"/>
    <dgm:cxn modelId="{87AD78C3-0C11-4989-8CF7-A2AE5C332174}" type="presOf" srcId="{7FFDEFE0-7F7A-4F7C-9078-A0B0496C4B22}" destId="{AD108C9E-CD9D-4E32-AAE4-850B61E0F876}" srcOrd="1" destOrd="0" presId="urn:microsoft.com/office/officeart/2005/8/layout/hierarchy2"/>
    <dgm:cxn modelId="{EC3956EE-DBCA-47B9-AE5D-588ECBBADB36}" type="presOf" srcId="{BA43B090-79FC-4D37-ABF5-99533F03227B}" destId="{29318703-547E-4BD1-A421-8E76B1A84C8B}" srcOrd="1" destOrd="0" presId="urn:microsoft.com/office/officeart/2005/8/layout/hierarchy2"/>
    <dgm:cxn modelId="{95C5B465-BADF-469E-8EB8-4D650151CBE9}" type="presOf" srcId="{E64155A7-BE97-4AE4-9A42-ED022266DFD0}" destId="{89E0F968-DB33-47AD-956F-2F1EC8C77991}" srcOrd="1" destOrd="0" presId="urn:microsoft.com/office/officeart/2005/8/layout/hierarchy2"/>
    <dgm:cxn modelId="{808AB183-CDEF-4CAD-8CB6-C1D2A318F97A}" type="presOf" srcId="{4EF48FAA-F4E9-47AE-8B06-648651E8634C}" destId="{D4EC1C29-B5C0-4146-948A-7FAC6E08789F}" srcOrd="0" destOrd="0" presId="urn:microsoft.com/office/officeart/2005/8/layout/hierarchy2"/>
    <dgm:cxn modelId="{3236065E-5176-45E3-8BC7-AA31C499D63C}" type="presOf" srcId="{092DED7A-2AA8-4E0D-B45C-9FEE670D0C0D}" destId="{43D01EAB-2498-49F8-984C-C9E324A2B63E}" srcOrd="1" destOrd="0" presId="urn:microsoft.com/office/officeart/2005/8/layout/hierarchy2"/>
    <dgm:cxn modelId="{B3FE317F-CAA9-4937-945A-ABCF8E418E6D}" type="presOf" srcId="{EB6B6F41-E578-4B27-9669-551632C7E426}" destId="{4B6276E7-B80D-4D9B-9E1F-2CA29DAA232F}" srcOrd="0" destOrd="0" presId="urn:microsoft.com/office/officeart/2005/8/layout/hierarchy2"/>
    <dgm:cxn modelId="{3C23C6BD-3E74-4875-8A97-9012606A4C02}" srcId="{DC4E349C-E338-47C7-8867-A90A3DFEE87D}" destId="{D89A9730-B0A0-4AED-AF65-34BF3C46FCAB}" srcOrd="2" destOrd="0" parTransId="{59A18C83-9E27-4C31-9CE7-C7CB1E880A0D}" sibTransId="{D2FB96AD-D8DB-4211-B813-E383DCCF26F1}"/>
    <dgm:cxn modelId="{348385A9-DEB1-4F75-A2B3-E5C32CF5CCB5}" type="presOf" srcId="{B641DF15-A918-4D67-B5E4-71D946A68AB4}" destId="{70DD820B-E18F-4CA7-9D44-3916321AA234}" srcOrd="1" destOrd="0" presId="urn:microsoft.com/office/officeart/2005/8/layout/hierarchy2"/>
    <dgm:cxn modelId="{CE9D34A9-00EA-43F0-A02D-7997258E0B8B}" type="presOf" srcId="{050B8F5D-9044-4AB4-89BE-44B8B4FD1082}" destId="{962D2511-4DFE-4CD4-ABA2-9F118349D156}" srcOrd="0" destOrd="0" presId="urn:microsoft.com/office/officeart/2005/8/layout/hierarchy2"/>
    <dgm:cxn modelId="{20463375-87B4-4665-87EB-09B715BE61D7}" type="presOf" srcId="{BA43B090-79FC-4D37-ABF5-99533F03227B}" destId="{FF64510B-EB57-44CD-96F8-987E2CF95FF3}" srcOrd="0" destOrd="0" presId="urn:microsoft.com/office/officeart/2005/8/layout/hierarchy2"/>
    <dgm:cxn modelId="{5F09457A-D7FE-4E2B-A720-3283A8E14B09}" srcId="{324FA92A-0BB0-4C0F-B83B-0A2684E11783}" destId="{59F22A89-BD37-444E-A611-23961AD01F2E}" srcOrd="1" destOrd="0" parTransId="{5A4365D2-FDD8-481B-BBCC-97DFE75CA42A}" sibTransId="{9CAF8C48-39E7-4DB4-AC5B-321F20EA6F60}"/>
    <dgm:cxn modelId="{A74DFD86-9C7E-4F91-9433-D70D2C307D45}" srcId="{0D9EFB28-7240-4F39-A070-F42AB1A0887C}" destId="{050B8F5D-9044-4AB4-89BE-44B8B4FD1082}" srcOrd="0" destOrd="0" parTransId="{7FFDEFE0-7F7A-4F7C-9078-A0B0496C4B22}" sibTransId="{D650E37D-FA6A-4CA6-8212-D32BA426D6A0}"/>
    <dgm:cxn modelId="{0368A50E-3B4A-4AAC-9707-8A1C0881BA52}" srcId="{DC4E349C-E338-47C7-8867-A90A3DFEE87D}" destId="{8ACE3B03-7A38-4BCA-A322-2C721DE40084}" srcOrd="0" destOrd="0" parTransId="{B15D9A6D-10BB-4548-BF31-D5BCAA93D6A6}" sibTransId="{C9586778-05C4-4D49-BAF9-3A40D31DCA5B}"/>
    <dgm:cxn modelId="{F683B81A-F95E-442D-A12D-FE2905CF55F7}" type="presOf" srcId="{5A4365D2-FDD8-481B-BBCC-97DFE75CA42A}" destId="{CF270676-B81C-450A-BBF7-FFD0631A197B}" srcOrd="0" destOrd="0" presId="urn:microsoft.com/office/officeart/2005/8/layout/hierarchy2"/>
    <dgm:cxn modelId="{838421E3-A1E5-4562-932A-9786AFB4FFA9}" type="presOf" srcId="{9A49CA10-A2D8-41D6-B85B-A60EAA22CBE0}" destId="{A1B83EC7-7913-4924-90D4-704A9575BC78}" srcOrd="0" destOrd="0" presId="urn:microsoft.com/office/officeart/2005/8/layout/hierarchy2"/>
    <dgm:cxn modelId="{3E3CCE81-CD27-47AB-A623-82F7CF4341A2}" srcId="{D89A9730-B0A0-4AED-AF65-34BF3C46FCAB}" destId="{0D9EFB28-7240-4F39-A070-F42AB1A0887C}" srcOrd="0" destOrd="0" parTransId="{EEF64477-36F0-4F90-B8E7-CCD14213B17D}" sibTransId="{3154F60E-E213-4D94-8C9B-4D0BCB60A91C}"/>
    <dgm:cxn modelId="{21ED8AC3-1A4F-4C52-990C-D6B325C63C15}" srcId="{CC464955-65C5-4277-8C19-5D6AD8ACF212}" destId="{15EB1D0F-82FA-47E5-84CE-18FB1A0C6E50}" srcOrd="0" destOrd="0" parTransId="{9A49CA10-A2D8-41D6-B85B-A60EAA22CBE0}" sibTransId="{D5E9FC0A-D94A-4A3B-A0F3-F6A1EAD37AA8}"/>
    <dgm:cxn modelId="{4E220C83-5154-4D97-8FAC-0147A472024E}" srcId="{324FA92A-0BB0-4C0F-B83B-0A2684E11783}" destId="{6D433785-36B2-4C0E-8801-7BF3827CF5D7}" srcOrd="0" destOrd="0" parTransId="{B641DF15-A918-4D67-B5E4-71D946A68AB4}" sibTransId="{89818A6B-9EC0-46FB-9DA1-4A96C8DA582B}"/>
    <dgm:cxn modelId="{A56894FE-96C0-4A3B-992A-44B7D3F9D5E3}" type="presOf" srcId="{5A4365D2-FDD8-481B-BBCC-97DFE75CA42A}" destId="{332D7F36-A6F9-4673-98BB-0FF89B4DE2B1}" srcOrd="1" destOrd="0" presId="urn:microsoft.com/office/officeart/2005/8/layout/hierarchy2"/>
    <dgm:cxn modelId="{EC137357-D66A-434A-9338-1CEC52ED0AE2}" type="presOf" srcId="{59A18C83-9E27-4C31-9CE7-C7CB1E880A0D}" destId="{65180AD0-D805-40B4-8375-84CD9729FE0F}" srcOrd="0" destOrd="0" presId="urn:microsoft.com/office/officeart/2005/8/layout/hierarchy2"/>
    <dgm:cxn modelId="{0A78BAD0-3D0E-45F1-A389-1375BF4D1E42}" srcId="{DC4E349C-E338-47C7-8867-A90A3DFEE87D}" destId="{4EF48FAA-F4E9-47AE-8B06-648651E8634C}" srcOrd="1" destOrd="0" parTransId="{8EED68C7-5572-4BD4-A783-E007EB5A0E8B}" sibTransId="{1A0E0A40-7107-416C-A0EE-6D5AB12F0034}"/>
    <dgm:cxn modelId="{EAEB2B7F-34A2-4B35-8E8A-5EF76C186D24}" type="presOf" srcId="{B031F1C7-3F56-48D8-B787-8B5F39DED003}" destId="{DA685288-356E-42D8-B7DB-BC8C4A489268}" srcOrd="0" destOrd="0" presId="urn:microsoft.com/office/officeart/2005/8/layout/hierarchy2"/>
    <dgm:cxn modelId="{B0DA948A-FD89-49A6-AF61-FBE8AFDFCACE}" type="presOf" srcId="{B15D9A6D-10BB-4548-BF31-D5BCAA93D6A6}" destId="{0F601AB4-5CBC-4374-BCB2-3B452EDB43F1}" srcOrd="0" destOrd="0" presId="urn:microsoft.com/office/officeart/2005/8/layout/hierarchy2"/>
    <dgm:cxn modelId="{4E9FB76C-0417-4695-AB9E-FADAC48CEA8D}" type="presOf" srcId="{F5EE035E-2FBD-4966-8928-D8601C7BCCA8}" destId="{74E9CD35-7D20-4D60-8F0B-92CD0D91F0E0}" srcOrd="0" destOrd="0" presId="urn:microsoft.com/office/officeart/2005/8/layout/hierarchy2"/>
    <dgm:cxn modelId="{B777DDDF-AD6D-4577-9145-690787397375}" type="presOf" srcId="{F5EE035E-2FBD-4966-8928-D8601C7BCCA8}" destId="{49101EF8-9B51-4C26-B480-9C58F08611DD}" srcOrd="1" destOrd="0" presId="urn:microsoft.com/office/officeart/2005/8/layout/hierarchy2"/>
    <dgm:cxn modelId="{A2D8EEFB-0EDE-493E-BBD9-FE55328AD490}" srcId="{15EB1D0F-82FA-47E5-84CE-18FB1A0C6E50}" destId="{5CCE8B38-2E13-4BF2-BAC2-E44E91B9B8D6}" srcOrd="0" destOrd="0" parTransId="{EB6B6F41-E578-4B27-9669-551632C7E426}" sibTransId="{516BA928-D407-43DD-A629-7C151F86761C}"/>
    <dgm:cxn modelId="{08B6245B-72BE-4487-87E2-489CEAD3A293}" type="presOf" srcId="{046E51F8-807F-4745-937A-51E1FD764893}" destId="{5CBB71DF-2EDA-4B29-9B3A-FF3926ADE231}" srcOrd="0" destOrd="0" presId="urn:microsoft.com/office/officeart/2005/8/layout/hierarchy2"/>
    <dgm:cxn modelId="{6DEF1725-B39A-4ADA-85B8-3E509B8FFE09}" type="presOf" srcId="{6D433785-36B2-4C0E-8801-7BF3827CF5D7}" destId="{1B2C9B63-1071-4592-BD21-2E1C478893F7}" srcOrd="0" destOrd="0" presId="urn:microsoft.com/office/officeart/2005/8/layout/hierarchy2"/>
    <dgm:cxn modelId="{DFFB6C5D-ED63-4050-B072-B8BA3DFDB878}" type="presOf" srcId="{70F18CA6-F26D-4390-AF74-0ED08152A84E}" destId="{00025F6E-B143-4B95-B6A5-9C6A6AE8730E}" srcOrd="0" destOrd="0" presId="urn:microsoft.com/office/officeart/2005/8/layout/hierarchy2"/>
    <dgm:cxn modelId="{558F9B7B-1300-429F-AD55-667DDEE4682C}" type="presOf" srcId="{324FA92A-0BB0-4C0F-B83B-0A2684E11783}" destId="{A651E63C-DB69-4B87-B0BD-415E354B4160}" srcOrd="0" destOrd="0" presId="urn:microsoft.com/office/officeart/2005/8/layout/hierarchy2"/>
    <dgm:cxn modelId="{EC8548C2-44C8-421A-8C9F-74A64FE15355}" srcId="{DC4E349C-E338-47C7-8867-A90A3DFEE87D}" destId="{42F3FE35-05E4-4631-BACF-BCABE64FAB79}" srcOrd="4" destOrd="0" parTransId="{046E51F8-807F-4745-937A-51E1FD764893}" sibTransId="{9BD0CCD8-A82F-4E5A-9495-A6D923BA6B58}"/>
    <dgm:cxn modelId="{4527473A-702B-4B5E-A680-8DB8B8201F41}" type="presOf" srcId="{8ACE3B03-7A38-4BCA-A322-2C721DE40084}" destId="{881B6F21-7B7E-4B87-9B70-9C2A0A2F7928}" srcOrd="0" destOrd="0" presId="urn:microsoft.com/office/officeart/2005/8/layout/hierarchy2"/>
    <dgm:cxn modelId="{2949A72C-4650-4756-9DD9-1A5F61DC497B}" type="presOf" srcId="{5CCE8B38-2E13-4BF2-BAC2-E44E91B9B8D6}" destId="{9A5F92EC-5194-422D-B4D5-070BDD695BE9}" srcOrd="0" destOrd="0" presId="urn:microsoft.com/office/officeart/2005/8/layout/hierarchy2"/>
    <dgm:cxn modelId="{24BA593E-3863-431E-BAEE-5480E3707CF2}" srcId="{42F3FE35-05E4-4631-BACF-BCABE64FAB79}" destId="{CC464955-65C5-4277-8C19-5D6AD8ACF212}" srcOrd="0" destOrd="0" parTransId="{092DED7A-2AA8-4E0D-B45C-9FEE670D0C0D}" sibTransId="{69450BC4-30A5-45D1-87B3-466124A1F272}"/>
    <dgm:cxn modelId="{5552B87D-61DE-4B93-9CC3-FD9BD001092E}" type="presParOf" srcId="{DA685288-356E-42D8-B7DB-BC8C4A489268}" destId="{791493AD-20BD-4E61-A20F-638BC88812B8}" srcOrd="0" destOrd="0" presId="urn:microsoft.com/office/officeart/2005/8/layout/hierarchy2"/>
    <dgm:cxn modelId="{91EA01BE-FD4F-4973-89D8-E6275806A376}" type="presParOf" srcId="{791493AD-20BD-4E61-A20F-638BC88812B8}" destId="{C5F3170D-BF51-4020-994A-F5DAFDE82F2B}" srcOrd="0" destOrd="0" presId="urn:microsoft.com/office/officeart/2005/8/layout/hierarchy2"/>
    <dgm:cxn modelId="{06EF0CDF-701E-469D-9681-FA32364AD08B}" type="presParOf" srcId="{791493AD-20BD-4E61-A20F-638BC88812B8}" destId="{FB471C9C-57F1-45CE-A56F-1A93C44F02B9}" srcOrd="1" destOrd="0" presId="urn:microsoft.com/office/officeart/2005/8/layout/hierarchy2"/>
    <dgm:cxn modelId="{D8871DE9-DA14-4F02-8FF7-320605219513}" type="presParOf" srcId="{FB471C9C-57F1-45CE-A56F-1A93C44F02B9}" destId="{0F601AB4-5CBC-4374-BCB2-3B452EDB43F1}" srcOrd="0" destOrd="0" presId="urn:microsoft.com/office/officeart/2005/8/layout/hierarchy2"/>
    <dgm:cxn modelId="{3C44E402-40EB-4667-A1BF-3B9C8E632B21}" type="presParOf" srcId="{0F601AB4-5CBC-4374-BCB2-3B452EDB43F1}" destId="{70B1FB98-4118-4F85-8BEA-215CDEA06794}" srcOrd="0" destOrd="0" presId="urn:microsoft.com/office/officeart/2005/8/layout/hierarchy2"/>
    <dgm:cxn modelId="{1943433F-4B44-47F0-BFC1-53ABE9CFA837}" type="presParOf" srcId="{FB471C9C-57F1-45CE-A56F-1A93C44F02B9}" destId="{0B6D6FCB-39F3-4FCA-8F1C-6BD8A304F750}" srcOrd="1" destOrd="0" presId="urn:microsoft.com/office/officeart/2005/8/layout/hierarchy2"/>
    <dgm:cxn modelId="{1BE5A751-C076-419D-B9B1-368D9128116A}" type="presParOf" srcId="{0B6D6FCB-39F3-4FCA-8F1C-6BD8A304F750}" destId="{881B6F21-7B7E-4B87-9B70-9C2A0A2F7928}" srcOrd="0" destOrd="0" presId="urn:microsoft.com/office/officeart/2005/8/layout/hierarchy2"/>
    <dgm:cxn modelId="{ADC3D1CC-A48E-41F8-BB17-7CAAF618106B}" type="presParOf" srcId="{0B6D6FCB-39F3-4FCA-8F1C-6BD8A304F750}" destId="{E29E90B6-3F2B-4552-9464-46C1138E5372}" srcOrd="1" destOrd="0" presId="urn:microsoft.com/office/officeart/2005/8/layout/hierarchy2"/>
    <dgm:cxn modelId="{3000F70C-8DA8-4EAC-9E8F-B99996CDD54C}" type="presParOf" srcId="{E29E90B6-3F2B-4552-9464-46C1138E5372}" destId="{FF64510B-EB57-44CD-96F8-987E2CF95FF3}" srcOrd="0" destOrd="0" presId="urn:microsoft.com/office/officeart/2005/8/layout/hierarchy2"/>
    <dgm:cxn modelId="{41D9599A-57DD-42EE-80EA-F4B3F664AD30}" type="presParOf" srcId="{FF64510B-EB57-44CD-96F8-987E2CF95FF3}" destId="{29318703-547E-4BD1-A421-8E76B1A84C8B}" srcOrd="0" destOrd="0" presId="urn:microsoft.com/office/officeart/2005/8/layout/hierarchy2"/>
    <dgm:cxn modelId="{16FF2930-BF60-4A5D-BE1C-5EAB7D1D9A66}" type="presParOf" srcId="{E29E90B6-3F2B-4552-9464-46C1138E5372}" destId="{FBCB6E10-8525-4BB2-93E7-CD9A18D35FC8}" srcOrd="1" destOrd="0" presId="urn:microsoft.com/office/officeart/2005/8/layout/hierarchy2"/>
    <dgm:cxn modelId="{272F1DA1-AE82-4D51-82E8-22E58F3716C6}" type="presParOf" srcId="{FBCB6E10-8525-4BB2-93E7-CD9A18D35FC8}" destId="{00025F6E-B143-4B95-B6A5-9C6A6AE8730E}" srcOrd="0" destOrd="0" presId="urn:microsoft.com/office/officeart/2005/8/layout/hierarchy2"/>
    <dgm:cxn modelId="{4D1CC376-484B-48AD-B3A5-DF437756B904}" type="presParOf" srcId="{FBCB6E10-8525-4BB2-93E7-CD9A18D35FC8}" destId="{B2CD101D-7A0A-4F44-8F3E-1F5B4E4C916E}" srcOrd="1" destOrd="0" presId="urn:microsoft.com/office/officeart/2005/8/layout/hierarchy2"/>
    <dgm:cxn modelId="{571E8F46-9E21-42A0-81F7-6174C1F950F5}" type="presParOf" srcId="{B2CD101D-7A0A-4F44-8F3E-1F5B4E4C916E}" destId="{74E9CD35-7D20-4D60-8F0B-92CD0D91F0E0}" srcOrd="0" destOrd="0" presId="urn:microsoft.com/office/officeart/2005/8/layout/hierarchy2"/>
    <dgm:cxn modelId="{F711525B-A425-4BB3-A1BE-F22BFBCB9381}" type="presParOf" srcId="{74E9CD35-7D20-4D60-8F0B-92CD0D91F0E0}" destId="{49101EF8-9B51-4C26-B480-9C58F08611DD}" srcOrd="0" destOrd="0" presId="urn:microsoft.com/office/officeart/2005/8/layout/hierarchy2"/>
    <dgm:cxn modelId="{248F07CA-AD17-44DA-80A1-1B2D5FE6A45F}" type="presParOf" srcId="{B2CD101D-7A0A-4F44-8F3E-1F5B4E4C916E}" destId="{92A753E1-666A-4539-9F68-98FCF36954A2}" srcOrd="1" destOrd="0" presId="urn:microsoft.com/office/officeart/2005/8/layout/hierarchy2"/>
    <dgm:cxn modelId="{4927E9F5-D7C6-44A1-BA4A-D96F64981730}" type="presParOf" srcId="{92A753E1-666A-4539-9F68-98FCF36954A2}" destId="{A651E63C-DB69-4B87-B0BD-415E354B4160}" srcOrd="0" destOrd="0" presId="urn:microsoft.com/office/officeart/2005/8/layout/hierarchy2"/>
    <dgm:cxn modelId="{C930D742-F825-4B04-9630-A7F9C0D61886}" type="presParOf" srcId="{92A753E1-666A-4539-9F68-98FCF36954A2}" destId="{7821C6E4-FAB9-4406-8A17-C45C0301878E}" srcOrd="1" destOrd="0" presId="urn:microsoft.com/office/officeart/2005/8/layout/hierarchy2"/>
    <dgm:cxn modelId="{B1920FB5-D69A-4433-AC19-710135392F3A}" type="presParOf" srcId="{7821C6E4-FAB9-4406-8A17-C45C0301878E}" destId="{9F2AF336-0E46-4165-A684-1F260DACD5B4}" srcOrd="0" destOrd="0" presId="urn:microsoft.com/office/officeart/2005/8/layout/hierarchy2"/>
    <dgm:cxn modelId="{FFF17423-7071-4DE7-855A-15CB5F0346D0}" type="presParOf" srcId="{9F2AF336-0E46-4165-A684-1F260DACD5B4}" destId="{70DD820B-E18F-4CA7-9D44-3916321AA234}" srcOrd="0" destOrd="0" presId="urn:microsoft.com/office/officeart/2005/8/layout/hierarchy2"/>
    <dgm:cxn modelId="{B7D2E0A4-B28C-45A2-9F67-CC86AD5DEA53}" type="presParOf" srcId="{7821C6E4-FAB9-4406-8A17-C45C0301878E}" destId="{3ECEF220-7C4A-4813-BABD-436DCB1DDC37}" srcOrd="1" destOrd="0" presId="urn:microsoft.com/office/officeart/2005/8/layout/hierarchy2"/>
    <dgm:cxn modelId="{4C1C49D0-BF10-423B-AC99-C163E849E7D8}" type="presParOf" srcId="{3ECEF220-7C4A-4813-BABD-436DCB1DDC37}" destId="{1B2C9B63-1071-4592-BD21-2E1C478893F7}" srcOrd="0" destOrd="0" presId="urn:microsoft.com/office/officeart/2005/8/layout/hierarchy2"/>
    <dgm:cxn modelId="{F4156ACB-B043-4A5E-9449-B914AA754EE2}" type="presParOf" srcId="{3ECEF220-7C4A-4813-BABD-436DCB1DDC37}" destId="{583D2BA2-CFBD-49F3-AD5D-9FDD23A1FD0D}" srcOrd="1" destOrd="0" presId="urn:microsoft.com/office/officeart/2005/8/layout/hierarchy2"/>
    <dgm:cxn modelId="{8B2E426E-9F2A-41F3-85F3-B07A9BACBFF0}" type="presParOf" srcId="{7821C6E4-FAB9-4406-8A17-C45C0301878E}" destId="{CF270676-B81C-450A-BBF7-FFD0631A197B}" srcOrd="2" destOrd="0" presId="urn:microsoft.com/office/officeart/2005/8/layout/hierarchy2"/>
    <dgm:cxn modelId="{08C541A5-0D04-4E57-ABD1-07EB7A850593}" type="presParOf" srcId="{CF270676-B81C-450A-BBF7-FFD0631A197B}" destId="{332D7F36-A6F9-4673-98BB-0FF89B4DE2B1}" srcOrd="0" destOrd="0" presId="urn:microsoft.com/office/officeart/2005/8/layout/hierarchy2"/>
    <dgm:cxn modelId="{CFCAABD4-CD75-4BAE-AC0B-CCA2A1E3A814}" type="presParOf" srcId="{7821C6E4-FAB9-4406-8A17-C45C0301878E}" destId="{538868E2-69B0-43EB-895D-ECC81FFC2F2E}" srcOrd="3" destOrd="0" presId="urn:microsoft.com/office/officeart/2005/8/layout/hierarchy2"/>
    <dgm:cxn modelId="{DF97E800-AC45-42AE-B14A-26E36B1FF351}" type="presParOf" srcId="{538868E2-69B0-43EB-895D-ECC81FFC2F2E}" destId="{AAC61983-43C2-4131-BB92-EE9B7FDD9061}" srcOrd="0" destOrd="0" presId="urn:microsoft.com/office/officeart/2005/8/layout/hierarchy2"/>
    <dgm:cxn modelId="{FEFC77E1-5D3D-46AA-88EF-F3FE3FA9B2DC}" type="presParOf" srcId="{538868E2-69B0-43EB-895D-ECC81FFC2F2E}" destId="{619D22AA-621B-4712-9589-216F94CC30D9}" srcOrd="1" destOrd="0" presId="urn:microsoft.com/office/officeart/2005/8/layout/hierarchy2"/>
    <dgm:cxn modelId="{1D437C70-6298-4E47-AAE3-ED45139F60EA}" type="presParOf" srcId="{FB471C9C-57F1-45CE-A56F-1A93C44F02B9}" destId="{6C844F6E-E326-46EE-BEAF-8102F924345A}" srcOrd="2" destOrd="0" presId="urn:microsoft.com/office/officeart/2005/8/layout/hierarchy2"/>
    <dgm:cxn modelId="{0A961182-F0BC-4D1E-996A-0C5BB9217396}" type="presParOf" srcId="{6C844F6E-E326-46EE-BEAF-8102F924345A}" destId="{5AF4E847-0400-463A-A2A2-BBB11FCE45B2}" srcOrd="0" destOrd="0" presId="urn:microsoft.com/office/officeart/2005/8/layout/hierarchy2"/>
    <dgm:cxn modelId="{E0CDE83B-9986-470B-A34B-733E6C610BD1}" type="presParOf" srcId="{FB471C9C-57F1-45CE-A56F-1A93C44F02B9}" destId="{87D411FA-46FC-4068-9BFC-E27ADFEB6893}" srcOrd="3" destOrd="0" presId="urn:microsoft.com/office/officeart/2005/8/layout/hierarchy2"/>
    <dgm:cxn modelId="{C974B90B-8615-4FE6-A4EA-96802AF50672}" type="presParOf" srcId="{87D411FA-46FC-4068-9BFC-E27ADFEB6893}" destId="{D4EC1C29-B5C0-4146-948A-7FAC6E08789F}" srcOrd="0" destOrd="0" presId="urn:microsoft.com/office/officeart/2005/8/layout/hierarchy2"/>
    <dgm:cxn modelId="{AF4F8B9E-48FB-44E3-9CAC-90329C554E5E}" type="presParOf" srcId="{87D411FA-46FC-4068-9BFC-E27ADFEB6893}" destId="{E745B2C4-362B-4AD3-9884-2F9DEB78445F}" srcOrd="1" destOrd="0" presId="urn:microsoft.com/office/officeart/2005/8/layout/hierarchy2"/>
    <dgm:cxn modelId="{749B6991-877F-455D-90B1-FF374B699FB4}" type="presParOf" srcId="{FB471C9C-57F1-45CE-A56F-1A93C44F02B9}" destId="{65180AD0-D805-40B4-8375-84CD9729FE0F}" srcOrd="4" destOrd="0" presId="urn:microsoft.com/office/officeart/2005/8/layout/hierarchy2"/>
    <dgm:cxn modelId="{0F201171-928E-4EFE-B341-CE46CFC60700}" type="presParOf" srcId="{65180AD0-D805-40B4-8375-84CD9729FE0F}" destId="{8B6D7012-097A-45E4-BED9-73EF9697FB65}" srcOrd="0" destOrd="0" presId="urn:microsoft.com/office/officeart/2005/8/layout/hierarchy2"/>
    <dgm:cxn modelId="{4DD8B05F-11E8-4E91-B037-3156EDEB8E12}" type="presParOf" srcId="{FB471C9C-57F1-45CE-A56F-1A93C44F02B9}" destId="{5B1C6DC5-7CBB-4672-B354-1D58F2A74608}" srcOrd="5" destOrd="0" presId="urn:microsoft.com/office/officeart/2005/8/layout/hierarchy2"/>
    <dgm:cxn modelId="{6A17C7E1-23AB-4C35-97F3-B027E9048950}" type="presParOf" srcId="{5B1C6DC5-7CBB-4672-B354-1D58F2A74608}" destId="{75AB20E2-FE6E-41A9-92E2-EAEC3B19FEBE}" srcOrd="0" destOrd="0" presId="urn:microsoft.com/office/officeart/2005/8/layout/hierarchy2"/>
    <dgm:cxn modelId="{719BC766-2AEC-4901-9A24-58B03DD64072}" type="presParOf" srcId="{5B1C6DC5-7CBB-4672-B354-1D58F2A74608}" destId="{8BABE9F0-28B1-48C1-870B-DF9E2D08D680}" srcOrd="1" destOrd="0" presId="urn:microsoft.com/office/officeart/2005/8/layout/hierarchy2"/>
    <dgm:cxn modelId="{C847290E-A9BC-493F-AB9A-B6FDFCFF38E5}" type="presParOf" srcId="{8BABE9F0-28B1-48C1-870B-DF9E2D08D680}" destId="{79E2C51E-5DBF-4B1A-BA18-490FFD2E3112}" srcOrd="0" destOrd="0" presId="urn:microsoft.com/office/officeart/2005/8/layout/hierarchy2"/>
    <dgm:cxn modelId="{08C53030-5993-44FE-9C17-495F11C1E962}" type="presParOf" srcId="{79E2C51E-5DBF-4B1A-BA18-490FFD2E3112}" destId="{5438C205-1D5B-4F3A-9D7F-39E1817D0ADA}" srcOrd="0" destOrd="0" presId="urn:microsoft.com/office/officeart/2005/8/layout/hierarchy2"/>
    <dgm:cxn modelId="{980B80E2-8640-4C91-81AB-7673F4ABBC3C}" type="presParOf" srcId="{8BABE9F0-28B1-48C1-870B-DF9E2D08D680}" destId="{57FE5343-ECF9-47FF-9BEF-E3FB0B4003B2}" srcOrd="1" destOrd="0" presId="urn:microsoft.com/office/officeart/2005/8/layout/hierarchy2"/>
    <dgm:cxn modelId="{C95294B6-5FD0-47FE-BCB1-4EF3DBCBE390}" type="presParOf" srcId="{57FE5343-ECF9-47FF-9BEF-E3FB0B4003B2}" destId="{8D348801-02F7-48DB-A224-8D6894A14B86}" srcOrd="0" destOrd="0" presId="urn:microsoft.com/office/officeart/2005/8/layout/hierarchy2"/>
    <dgm:cxn modelId="{FAE529AA-C29B-4616-A804-E29DA824F610}" type="presParOf" srcId="{57FE5343-ECF9-47FF-9BEF-E3FB0B4003B2}" destId="{9303A31C-F5DD-4DD2-BA9E-344952F3996F}" srcOrd="1" destOrd="0" presId="urn:microsoft.com/office/officeart/2005/8/layout/hierarchy2"/>
    <dgm:cxn modelId="{5575B7C6-F166-49FB-9C84-5458CA6F5A51}" type="presParOf" srcId="{9303A31C-F5DD-4DD2-BA9E-344952F3996F}" destId="{0056ED8B-E09D-42FB-9499-F2EC9600F730}" srcOrd="0" destOrd="0" presId="urn:microsoft.com/office/officeart/2005/8/layout/hierarchy2"/>
    <dgm:cxn modelId="{C5A0C615-5D70-416C-8CD2-150E8BB00177}" type="presParOf" srcId="{0056ED8B-E09D-42FB-9499-F2EC9600F730}" destId="{AD108C9E-CD9D-4E32-AAE4-850B61E0F876}" srcOrd="0" destOrd="0" presId="urn:microsoft.com/office/officeart/2005/8/layout/hierarchy2"/>
    <dgm:cxn modelId="{06443A8B-108B-4B69-A13C-8B94B221B09D}" type="presParOf" srcId="{9303A31C-F5DD-4DD2-BA9E-344952F3996F}" destId="{D868792A-F692-467A-9454-E4B7617DDB63}" srcOrd="1" destOrd="0" presId="urn:microsoft.com/office/officeart/2005/8/layout/hierarchy2"/>
    <dgm:cxn modelId="{AED0C027-861B-4617-800D-BF05F8DEA19E}" type="presParOf" srcId="{D868792A-F692-467A-9454-E4B7617DDB63}" destId="{962D2511-4DFE-4CD4-ABA2-9F118349D156}" srcOrd="0" destOrd="0" presId="urn:microsoft.com/office/officeart/2005/8/layout/hierarchy2"/>
    <dgm:cxn modelId="{010DD2BC-CFBE-4CEC-A37D-B0AA39A8BC80}" type="presParOf" srcId="{D868792A-F692-467A-9454-E4B7617DDB63}" destId="{31A30A16-6941-452F-BBEA-CB933AE049FE}" srcOrd="1" destOrd="0" presId="urn:microsoft.com/office/officeart/2005/8/layout/hierarchy2"/>
    <dgm:cxn modelId="{B761EE4E-4396-4497-87B5-54BF78A379A3}" type="presParOf" srcId="{FB471C9C-57F1-45CE-A56F-1A93C44F02B9}" destId="{5B16E6FC-E359-4632-A369-E9DC8B7ACF9E}" srcOrd="6" destOrd="0" presId="urn:microsoft.com/office/officeart/2005/8/layout/hierarchy2"/>
    <dgm:cxn modelId="{7296AB76-2498-46C1-9F05-0260B4D3699E}" type="presParOf" srcId="{5B16E6FC-E359-4632-A369-E9DC8B7ACF9E}" destId="{89E0F968-DB33-47AD-956F-2F1EC8C77991}" srcOrd="0" destOrd="0" presId="urn:microsoft.com/office/officeart/2005/8/layout/hierarchy2"/>
    <dgm:cxn modelId="{459537FC-E051-4074-B006-A95FA2FA6251}" type="presParOf" srcId="{FB471C9C-57F1-45CE-A56F-1A93C44F02B9}" destId="{2AB4412F-AC32-4E8A-ACA6-507166D08D09}" srcOrd="7" destOrd="0" presId="urn:microsoft.com/office/officeart/2005/8/layout/hierarchy2"/>
    <dgm:cxn modelId="{56FD719D-C884-4C14-9F92-A76C5669C87F}" type="presParOf" srcId="{2AB4412F-AC32-4E8A-ACA6-507166D08D09}" destId="{35EC7F61-435C-4582-BD30-39E9D0BEA19B}" srcOrd="0" destOrd="0" presId="urn:microsoft.com/office/officeart/2005/8/layout/hierarchy2"/>
    <dgm:cxn modelId="{58C05C07-2EBF-4FE9-B736-E291BFEA8B3D}" type="presParOf" srcId="{2AB4412F-AC32-4E8A-ACA6-507166D08D09}" destId="{706C3771-8D59-4A1D-AB71-F78A66E1EE12}" srcOrd="1" destOrd="0" presId="urn:microsoft.com/office/officeart/2005/8/layout/hierarchy2"/>
    <dgm:cxn modelId="{6A7294E8-5EE2-4197-9090-AB4276AB5CE2}" type="presParOf" srcId="{FB471C9C-57F1-45CE-A56F-1A93C44F02B9}" destId="{5CBB71DF-2EDA-4B29-9B3A-FF3926ADE231}" srcOrd="8" destOrd="0" presId="urn:microsoft.com/office/officeart/2005/8/layout/hierarchy2"/>
    <dgm:cxn modelId="{FE82246A-456E-4E98-9B3B-E5F7358839A6}" type="presParOf" srcId="{5CBB71DF-2EDA-4B29-9B3A-FF3926ADE231}" destId="{8C37D18A-F980-4BE9-ACEA-AD38C77C554C}" srcOrd="0" destOrd="0" presId="urn:microsoft.com/office/officeart/2005/8/layout/hierarchy2"/>
    <dgm:cxn modelId="{08B45821-33F1-4496-87C7-802DD491E8B8}" type="presParOf" srcId="{FB471C9C-57F1-45CE-A56F-1A93C44F02B9}" destId="{ED26470B-B8DE-46F0-806B-946660147EF8}" srcOrd="9" destOrd="0" presId="urn:microsoft.com/office/officeart/2005/8/layout/hierarchy2"/>
    <dgm:cxn modelId="{6A265FD4-DB29-437B-B932-99B1B796DC8B}" type="presParOf" srcId="{ED26470B-B8DE-46F0-806B-946660147EF8}" destId="{7B9BEC6C-3686-4534-A54F-D4C071273B5E}" srcOrd="0" destOrd="0" presId="urn:microsoft.com/office/officeart/2005/8/layout/hierarchy2"/>
    <dgm:cxn modelId="{5B6B8AF2-FE27-41C4-BA0A-AD5A136AAE15}" type="presParOf" srcId="{ED26470B-B8DE-46F0-806B-946660147EF8}" destId="{E4635848-2712-4341-AC09-729DF24E028A}" srcOrd="1" destOrd="0" presId="urn:microsoft.com/office/officeart/2005/8/layout/hierarchy2"/>
    <dgm:cxn modelId="{9DC4AF10-B9FA-47FB-9C44-EB6D0FC731AA}" type="presParOf" srcId="{E4635848-2712-4341-AC09-729DF24E028A}" destId="{94A77216-8D46-49CA-8DA3-FDEB88236927}" srcOrd="0" destOrd="0" presId="urn:microsoft.com/office/officeart/2005/8/layout/hierarchy2"/>
    <dgm:cxn modelId="{59FB4700-1FF9-4BB0-9148-C91C1687A6E2}" type="presParOf" srcId="{94A77216-8D46-49CA-8DA3-FDEB88236927}" destId="{43D01EAB-2498-49F8-984C-C9E324A2B63E}" srcOrd="0" destOrd="0" presId="urn:microsoft.com/office/officeart/2005/8/layout/hierarchy2"/>
    <dgm:cxn modelId="{B729BF6A-B5D4-49DF-9567-F2B0A3518EAC}" type="presParOf" srcId="{E4635848-2712-4341-AC09-729DF24E028A}" destId="{4023F859-893A-420E-B928-AC6ABCD70A3A}" srcOrd="1" destOrd="0" presId="urn:microsoft.com/office/officeart/2005/8/layout/hierarchy2"/>
    <dgm:cxn modelId="{38F32611-8373-4B64-B037-012030C138A1}" type="presParOf" srcId="{4023F859-893A-420E-B928-AC6ABCD70A3A}" destId="{9038F08D-904E-457D-9AD9-DC931FE57D25}" srcOrd="0" destOrd="0" presId="urn:microsoft.com/office/officeart/2005/8/layout/hierarchy2"/>
    <dgm:cxn modelId="{9101B3BA-A7A1-4CB7-8B57-CC485DF8C55A}" type="presParOf" srcId="{4023F859-893A-420E-B928-AC6ABCD70A3A}" destId="{3D1916D8-D3D1-4B9F-A44C-B533D731688F}" srcOrd="1" destOrd="0" presId="urn:microsoft.com/office/officeart/2005/8/layout/hierarchy2"/>
    <dgm:cxn modelId="{9250C5AF-5025-4133-8805-7F69A93AB4CA}" type="presParOf" srcId="{3D1916D8-D3D1-4B9F-A44C-B533D731688F}" destId="{A1B83EC7-7913-4924-90D4-704A9575BC78}" srcOrd="0" destOrd="0" presId="urn:microsoft.com/office/officeart/2005/8/layout/hierarchy2"/>
    <dgm:cxn modelId="{06166B89-2457-4486-9B18-F57AB8590FD5}" type="presParOf" srcId="{A1B83EC7-7913-4924-90D4-704A9575BC78}" destId="{AACC3956-C6D2-4535-B1FA-DA18FA64F706}" srcOrd="0" destOrd="0" presId="urn:microsoft.com/office/officeart/2005/8/layout/hierarchy2"/>
    <dgm:cxn modelId="{E5854273-E3B3-4278-ABF4-D9554C786691}" type="presParOf" srcId="{3D1916D8-D3D1-4B9F-A44C-B533D731688F}" destId="{CBB6963A-8FB2-405C-9E64-95FD776E4206}" srcOrd="1" destOrd="0" presId="urn:microsoft.com/office/officeart/2005/8/layout/hierarchy2"/>
    <dgm:cxn modelId="{40344281-50AA-44F8-92D4-E3B0FE9ED2CB}" type="presParOf" srcId="{CBB6963A-8FB2-405C-9E64-95FD776E4206}" destId="{389894D9-5CEC-41DE-98CD-965537241E0F}" srcOrd="0" destOrd="0" presId="urn:microsoft.com/office/officeart/2005/8/layout/hierarchy2"/>
    <dgm:cxn modelId="{DF6A2B73-2827-4B3B-B9D5-C9D4C3B18939}" type="presParOf" srcId="{CBB6963A-8FB2-405C-9E64-95FD776E4206}" destId="{15A0E71B-1D47-4DAC-8DDE-857DDAAE2011}" srcOrd="1" destOrd="0" presId="urn:microsoft.com/office/officeart/2005/8/layout/hierarchy2"/>
    <dgm:cxn modelId="{837695A4-6C4A-48D1-8B0A-7ACFB04F31F5}" type="presParOf" srcId="{15A0E71B-1D47-4DAC-8DDE-857DDAAE2011}" destId="{4B6276E7-B80D-4D9B-9E1F-2CA29DAA232F}" srcOrd="0" destOrd="0" presId="urn:microsoft.com/office/officeart/2005/8/layout/hierarchy2"/>
    <dgm:cxn modelId="{B44D99C9-1383-4F1E-9DC1-A5801B27E049}" type="presParOf" srcId="{4B6276E7-B80D-4D9B-9E1F-2CA29DAA232F}" destId="{CB0B4EFB-B912-4C9C-87F4-A174408A5AB3}" srcOrd="0" destOrd="0" presId="urn:microsoft.com/office/officeart/2005/8/layout/hierarchy2"/>
    <dgm:cxn modelId="{5C694CEE-D4DF-47BA-92F4-C30BE1433C91}" type="presParOf" srcId="{15A0E71B-1D47-4DAC-8DDE-857DDAAE2011}" destId="{CD47BC33-B591-4FF2-98D4-4BD8BF2302A9}" srcOrd="1" destOrd="0" presId="urn:microsoft.com/office/officeart/2005/8/layout/hierarchy2"/>
    <dgm:cxn modelId="{91CD7D66-8310-495E-BAE9-C98BF6DC0BED}" type="presParOf" srcId="{CD47BC33-B591-4FF2-98D4-4BD8BF2302A9}" destId="{9A5F92EC-5194-422D-B4D5-070BDD695BE9}" srcOrd="0" destOrd="0" presId="urn:microsoft.com/office/officeart/2005/8/layout/hierarchy2"/>
    <dgm:cxn modelId="{7B182496-4BF4-4949-8C26-1F830F644258}" type="presParOf" srcId="{CD47BC33-B591-4FF2-98D4-4BD8BF2302A9}" destId="{FC38B945-294E-4C09-8C76-0997265AD69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F3170D-BF51-4020-994A-F5DAFDE82F2B}">
      <dsp:nvSpPr>
        <dsp:cNvPr id="0" name=""/>
        <dsp:cNvSpPr/>
      </dsp:nvSpPr>
      <dsp:spPr>
        <a:xfrm>
          <a:off x="52081" y="2541535"/>
          <a:ext cx="1693090" cy="84654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Import tariff imposed</a:t>
          </a:r>
        </a:p>
      </dsp:txBody>
      <dsp:txXfrm>
        <a:off x="76875" y="2566329"/>
        <a:ext cx="1643502" cy="796957"/>
      </dsp:txXfrm>
    </dsp:sp>
    <dsp:sp modelId="{0F601AB4-5CBC-4374-BCB2-3B452EDB43F1}">
      <dsp:nvSpPr>
        <dsp:cNvPr id="0" name=""/>
        <dsp:cNvSpPr/>
      </dsp:nvSpPr>
      <dsp:spPr>
        <a:xfrm rot="17350740">
          <a:off x="1053054" y="1977012"/>
          <a:ext cx="2061471" cy="28536"/>
        </a:xfrm>
        <a:custGeom>
          <a:avLst/>
          <a:gdLst/>
          <a:ahLst/>
          <a:cxnLst/>
          <a:rect l="0" t="0" r="0" b="0"/>
          <a:pathLst>
            <a:path>
              <a:moveTo>
                <a:pt x="0" y="14268"/>
              </a:moveTo>
              <a:lnTo>
                <a:pt x="2061471" y="142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2032253" y="1939743"/>
        <a:ext cx="103073" cy="103073"/>
      </dsp:txXfrm>
    </dsp:sp>
    <dsp:sp modelId="{881B6F21-7B7E-4B87-9B70-9C2A0A2F7928}">
      <dsp:nvSpPr>
        <dsp:cNvPr id="0" name=""/>
        <dsp:cNvSpPr/>
      </dsp:nvSpPr>
      <dsp:spPr>
        <a:xfrm>
          <a:off x="2422408" y="594481"/>
          <a:ext cx="1693090" cy="84654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Protected industry (PI)</a:t>
          </a:r>
        </a:p>
      </dsp:txBody>
      <dsp:txXfrm>
        <a:off x="2447202" y="619275"/>
        <a:ext cx="1643502" cy="796957"/>
      </dsp:txXfrm>
    </dsp:sp>
    <dsp:sp modelId="{FF64510B-EB57-44CD-96F8-987E2CF95FF3}">
      <dsp:nvSpPr>
        <dsp:cNvPr id="0" name=""/>
        <dsp:cNvSpPr/>
      </dsp:nvSpPr>
      <dsp:spPr>
        <a:xfrm>
          <a:off x="4115498" y="1003485"/>
          <a:ext cx="677236" cy="28536"/>
        </a:xfrm>
        <a:custGeom>
          <a:avLst/>
          <a:gdLst/>
          <a:ahLst/>
          <a:cxnLst/>
          <a:rect l="0" t="0" r="0" b="0"/>
          <a:pathLst>
            <a:path>
              <a:moveTo>
                <a:pt x="0" y="14268"/>
              </a:moveTo>
              <a:lnTo>
                <a:pt x="677236" y="14268"/>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4437185" y="1000822"/>
        <a:ext cx="33861" cy="33861"/>
      </dsp:txXfrm>
    </dsp:sp>
    <dsp:sp modelId="{00025F6E-B143-4B95-B6A5-9C6A6AE8730E}">
      <dsp:nvSpPr>
        <dsp:cNvPr id="0" name=""/>
        <dsp:cNvSpPr/>
      </dsp:nvSpPr>
      <dsp:spPr>
        <a:xfrm>
          <a:off x="4792734" y="594481"/>
          <a:ext cx="1693090" cy="84654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Demand Rises for Domestic Product</a:t>
          </a:r>
        </a:p>
      </dsp:txBody>
      <dsp:txXfrm>
        <a:off x="4817528" y="619275"/>
        <a:ext cx="1643502" cy="796957"/>
      </dsp:txXfrm>
    </dsp:sp>
    <dsp:sp modelId="{74E9CD35-7D20-4D60-8F0B-92CD0D91F0E0}">
      <dsp:nvSpPr>
        <dsp:cNvPr id="0" name=""/>
        <dsp:cNvSpPr/>
      </dsp:nvSpPr>
      <dsp:spPr>
        <a:xfrm>
          <a:off x="6485824" y="1003485"/>
          <a:ext cx="677236" cy="28536"/>
        </a:xfrm>
        <a:custGeom>
          <a:avLst/>
          <a:gdLst/>
          <a:ahLst/>
          <a:cxnLst/>
          <a:rect l="0" t="0" r="0" b="0"/>
          <a:pathLst>
            <a:path>
              <a:moveTo>
                <a:pt x="0" y="14268"/>
              </a:moveTo>
              <a:lnTo>
                <a:pt x="677236" y="14268"/>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6807511" y="1000822"/>
        <a:ext cx="33861" cy="33861"/>
      </dsp:txXfrm>
    </dsp:sp>
    <dsp:sp modelId="{A651E63C-DB69-4B87-B0BD-415E354B4160}">
      <dsp:nvSpPr>
        <dsp:cNvPr id="0" name=""/>
        <dsp:cNvSpPr/>
      </dsp:nvSpPr>
      <dsp:spPr>
        <a:xfrm>
          <a:off x="7163060" y="594481"/>
          <a:ext cx="1693090" cy="84654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Final product prices rise</a:t>
          </a:r>
        </a:p>
      </dsp:txBody>
      <dsp:txXfrm>
        <a:off x="7187854" y="619275"/>
        <a:ext cx="1643502" cy="796957"/>
      </dsp:txXfrm>
    </dsp:sp>
    <dsp:sp modelId="{9F2AF336-0E46-4165-A684-1F260DACD5B4}">
      <dsp:nvSpPr>
        <dsp:cNvPr id="0" name=""/>
        <dsp:cNvSpPr/>
      </dsp:nvSpPr>
      <dsp:spPr>
        <a:xfrm rot="19311261">
          <a:off x="8764199" y="737539"/>
          <a:ext cx="861137" cy="28536"/>
        </a:xfrm>
        <a:custGeom>
          <a:avLst/>
          <a:gdLst/>
          <a:ahLst/>
          <a:cxnLst/>
          <a:rect l="0" t="0" r="0" b="0"/>
          <a:pathLst>
            <a:path>
              <a:moveTo>
                <a:pt x="0" y="14268"/>
              </a:moveTo>
              <a:lnTo>
                <a:pt x="861137" y="14268"/>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9173240" y="730279"/>
        <a:ext cx="43056" cy="43056"/>
      </dsp:txXfrm>
    </dsp:sp>
    <dsp:sp modelId="{1B2C9B63-1071-4592-BD21-2E1C478893F7}">
      <dsp:nvSpPr>
        <dsp:cNvPr id="0" name=""/>
        <dsp:cNvSpPr/>
      </dsp:nvSpPr>
      <dsp:spPr>
        <a:xfrm>
          <a:off x="9533386" y="4617"/>
          <a:ext cx="1693090" cy="962487"/>
        </a:xfrm>
        <a:prstGeom prst="roundRect">
          <a:avLst>
            <a:gd name="adj" fmla="val 10000"/>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Consumers spend more for same product</a:t>
          </a:r>
        </a:p>
      </dsp:txBody>
      <dsp:txXfrm>
        <a:off x="9561576" y="32807"/>
        <a:ext cx="1636710" cy="906107"/>
      </dsp:txXfrm>
    </dsp:sp>
    <dsp:sp modelId="{CF270676-B81C-450A-BBF7-FFD0631A197B}">
      <dsp:nvSpPr>
        <dsp:cNvPr id="0" name=""/>
        <dsp:cNvSpPr/>
      </dsp:nvSpPr>
      <dsp:spPr>
        <a:xfrm rot="2328688">
          <a:off x="8760204" y="1275853"/>
          <a:ext cx="869128" cy="28536"/>
        </a:xfrm>
        <a:custGeom>
          <a:avLst/>
          <a:gdLst/>
          <a:ahLst/>
          <a:cxnLst/>
          <a:rect l="0" t="0" r="0" b="0"/>
          <a:pathLst>
            <a:path>
              <a:moveTo>
                <a:pt x="0" y="14268"/>
              </a:moveTo>
              <a:lnTo>
                <a:pt x="869128" y="14268"/>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9173040" y="1268393"/>
        <a:ext cx="43456" cy="43456"/>
      </dsp:txXfrm>
    </dsp:sp>
    <dsp:sp modelId="{AAC61983-43C2-4131-BB92-EE9B7FDD9061}">
      <dsp:nvSpPr>
        <dsp:cNvPr id="0" name=""/>
        <dsp:cNvSpPr/>
      </dsp:nvSpPr>
      <dsp:spPr>
        <a:xfrm>
          <a:off x="9533386" y="1094086"/>
          <a:ext cx="1693090" cy="9368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Jobs and incomes increase in PI</a:t>
          </a:r>
        </a:p>
      </dsp:txBody>
      <dsp:txXfrm>
        <a:off x="9560824" y="1121524"/>
        <a:ext cx="1638214" cy="881927"/>
      </dsp:txXfrm>
    </dsp:sp>
    <dsp:sp modelId="{6C844F6E-E326-46EE-BEAF-8102F924345A}">
      <dsp:nvSpPr>
        <dsp:cNvPr id="0" name=""/>
        <dsp:cNvSpPr/>
      </dsp:nvSpPr>
      <dsp:spPr>
        <a:xfrm rot="18289469">
          <a:off x="1490830" y="2463775"/>
          <a:ext cx="1185918" cy="28536"/>
        </a:xfrm>
        <a:custGeom>
          <a:avLst/>
          <a:gdLst/>
          <a:ahLst/>
          <a:cxnLst/>
          <a:rect l="0" t="0" r="0" b="0"/>
          <a:pathLst>
            <a:path>
              <a:moveTo>
                <a:pt x="0" y="14268"/>
              </a:moveTo>
              <a:lnTo>
                <a:pt x="1185918" y="14268"/>
              </a:lnTo>
            </a:path>
          </a:pathLst>
        </a:custGeom>
        <a:noFill/>
        <a:ln w="1270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2054142" y="2448396"/>
        <a:ext cx="59295" cy="59295"/>
      </dsp:txXfrm>
    </dsp:sp>
    <dsp:sp modelId="{D4EC1C29-B5C0-4146-948A-7FAC6E08789F}">
      <dsp:nvSpPr>
        <dsp:cNvPr id="0" name=""/>
        <dsp:cNvSpPr/>
      </dsp:nvSpPr>
      <dsp:spPr>
        <a:xfrm>
          <a:off x="2422408" y="1568008"/>
          <a:ext cx="1693090" cy="846545"/>
        </a:xfrm>
        <a:prstGeom prst="roundRect">
          <a:avLst>
            <a:gd name="adj" fmla="val 1000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a:off x="2447202" y="1592802"/>
        <a:ext cx="1643502" cy="796957"/>
      </dsp:txXfrm>
    </dsp:sp>
    <dsp:sp modelId="{65180AD0-D805-40B4-8375-84CD9729FE0F}">
      <dsp:nvSpPr>
        <dsp:cNvPr id="0" name=""/>
        <dsp:cNvSpPr/>
      </dsp:nvSpPr>
      <dsp:spPr>
        <a:xfrm>
          <a:off x="1745172" y="2950539"/>
          <a:ext cx="677236" cy="28536"/>
        </a:xfrm>
        <a:custGeom>
          <a:avLst/>
          <a:gdLst/>
          <a:ahLst/>
          <a:cxnLst/>
          <a:rect l="0" t="0" r="0" b="0"/>
          <a:pathLst>
            <a:path>
              <a:moveTo>
                <a:pt x="0" y="14268"/>
              </a:moveTo>
              <a:lnTo>
                <a:pt x="677236" y="142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2066859" y="2947876"/>
        <a:ext cx="33861" cy="33861"/>
      </dsp:txXfrm>
    </dsp:sp>
    <dsp:sp modelId="{75AB20E2-FE6E-41A9-92E2-EAEC3B19FEBE}">
      <dsp:nvSpPr>
        <dsp:cNvPr id="0" name=""/>
        <dsp:cNvSpPr/>
      </dsp:nvSpPr>
      <dsp:spPr>
        <a:xfrm>
          <a:off x="2422408" y="2541535"/>
          <a:ext cx="1693090" cy="84654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Unprotected industries (UI)</a:t>
          </a:r>
        </a:p>
      </dsp:txBody>
      <dsp:txXfrm>
        <a:off x="2447202" y="2566329"/>
        <a:ext cx="1643502" cy="796957"/>
      </dsp:txXfrm>
    </dsp:sp>
    <dsp:sp modelId="{79E2C51E-5DBF-4B1A-BA18-490FFD2E3112}">
      <dsp:nvSpPr>
        <dsp:cNvPr id="0" name=""/>
        <dsp:cNvSpPr/>
      </dsp:nvSpPr>
      <dsp:spPr>
        <a:xfrm>
          <a:off x="4115498" y="2950539"/>
          <a:ext cx="677236" cy="28536"/>
        </a:xfrm>
        <a:custGeom>
          <a:avLst/>
          <a:gdLst/>
          <a:ahLst/>
          <a:cxnLst/>
          <a:rect l="0" t="0" r="0" b="0"/>
          <a:pathLst>
            <a:path>
              <a:moveTo>
                <a:pt x="0" y="14268"/>
              </a:moveTo>
              <a:lnTo>
                <a:pt x="677236" y="14268"/>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4437185" y="2947876"/>
        <a:ext cx="33861" cy="33861"/>
      </dsp:txXfrm>
    </dsp:sp>
    <dsp:sp modelId="{8D348801-02F7-48DB-A224-8D6894A14B86}">
      <dsp:nvSpPr>
        <dsp:cNvPr id="0" name=""/>
        <dsp:cNvSpPr/>
      </dsp:nvSpPr>
      <dsp:spPr>
        <a:xfrm>
          <a:off x="4792734" y="2541535"/>
          <a:ext cx="1693090" cy="846545"/>
        </a:xfrm>
        <a:prstGeom prst="roundRect">
          <a:avLst>
            <a:gd name="adj" fmla="val 10000"/>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Consumers have less to spend</a:t>
          </a:r>
        </a:p>
      </dsp:txBody>
      <dsp:txXfrm>
        <a:off x="4817528" y="2566329"/>
        <a:ext cx="1643502" cy="796957"/>
      </dsp:txXfrm>
    </dsp:sp>
    <dsp:sp modelId="{0056ED8B-E09D-42FB-9499-F2EC9600F730}">
      <dsp:nvSpPr>
        <dsp:cNvPr id="0" name=""/>
        <dsp:cNvSpPr/>
      </dsp:nvSpPr>
      <dsp:spPr>
        <a:xfrm>
          <a:off x="6485824" y="2950539"/>
          <a:ext cx="677236" cy="28536"/>
        </a:xfrm>
        <a:custGeom>
          <a:avLst/>
          <a:gdLst/>
          <a:ahLst/>
          <a:cxnLst/>
          <a:rect l="0" t="0" r="0" b="0"/>
          <a:pathLst>
            <a:path>
              <a:moveTo>
                <a:pt x="0" y="14268"/>
              </a:moveTo>
              <a:lnTo>
                <a:pt x="677236" y="14268"/>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6807511" y="2947876"/>
        <a:ext cx="33861" cy="33861"/>
      </dsp:txXfrm>
    </dsp:sp>
    <dsp:sp modelId="{962D2511-4DFE-4CD4-ABA2-9F118349D156}">
      <dsp:nvSpPr>
        <dsp:cNvPr id="0" name=""/>
        <dsp:cNvSpPr/>
      </dsp:nvSpPr>
      <dsp:spPr>
        <a:xfrm>
          <a:off x="7163060" y="2541535"/>
          <a:ext cx="1693090" cy="84654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Jobs and incomes reduced in UI</a:t>
          </a:r>
        </a:p>
      </dsp:txBody>
      <dsp:txXfrm>
        <a:off x="7187854" y="2566329"/>
        <a:ext cx="1643502" cy="796957"/>
      </dsp:txXfrm>
    </dsp:sp>
    <dsp:sp modelId="{5B16E6FC-E359-4632-A369-E9DC8B7ACF9E}">
      <dsp:nvSpPr>
        <dsp:cNvPr id="0" name=""/>
        <dsp:cNvSpPr/>
      </dsp:nvSpPr>
      <dsp:spPr>
        <a:xfrm rot="3310531">
          <a:off x="1490830" y="3437302"/>
          <a:ext cx="1185918" cy="28536"/>
        </a:xfrm>
        <a:custGeom>
          <a:avLst/>
          <a:gdLst/>
          <a:ahLst/>
          <a:cxnLst/>
          <a:rect l="0" t="0" r="0" b="0"/>
          <a:pathLst>
            <a:path>
              <a:moveTo>
                <a:pt x="0" y="14268"/>
              </a:moveTo>
              <a:lnTo>
                <a:pt x="1185918" y="14268"/>
              </a:lnTo>
            </a:path>
          </a:pathLst>
        </a:custGeom>
        <a:noFill/>
        <a:ln w="1270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2054142" y="3421923"/>
        <a:ext cx="59295" cy="59295"/>
      </dsp:txXfrm>
    </dsp:sp>
    <dsp:sp modelId="{35EC7F61-435C-4582-BD30-39E9D0BEA19B}">
      <dsp:nvSpPr>
        <dsp:cNvPr id="0" name=""/>
        <dsp:cNvSpPr/>
      </dsp:nvSpPr>
      <dsp:spPr>
        <a:xfrm>
          <a:off x="2422408" y="3515061"/>
          <a:ext cx="1693090" cy="846545"/>
        </a:xfrm>
        <a:prstGeom prst="roundRect">
          <a:avLst>
            <a:gd name="adj" fmla="val 10000"/>
          </a:avLst>
        </a:prstGeom>
        <a:solidFill>
          <a:schemeClr val="bg1"/>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a:off x="2447202" y="3539855"/>
        <a:ext cx="1643502" cy="796957"/>
      </dsp:txXfrm>
    </dsp:sp>
    <dsp:sp modelId="{5CBB71DF-2EDA-4B29-9B3A-FF3926ADE231}">
      <dsp:nvSpPr>
        <dsp:cNvPr id="0" name=""/>
        <dsp:cNvSpPr/>
      </dsp:nvSpPr>
      <dsp:spPr>
        <a:xfrm rot="4249260">
          <a:off x="1053054" y="3924066"/>
          <a:ext cx="2061471" cy="28536"/>
        </a:xfrm>
        <a:custGeom>
          <a:avLst/>
          <a:gdLst/>
          <a:ahLst/>
          <a:cxnLst/>
          <a:rect l="0" t="0" r="0" b="0"/>
          <a:pathLst>
            <a:path>
              <a:moveTo>
                <a:pt x="0" y="14268"/>
              </a:moveTo>
              <a:lnTo>
                <a:pt x="2061471" y="142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2032253" y="3886797"/>
        <a:ext cx="103073" cy="103073"/>
      </dsp:txXfrm>
    </dsp:sp>
    <dsp:sp modelId="{7B9BEC6C-3686-4534-A54F-D4C071273B5E}">
      <dsp:nvSpPr>
        <dsp:cNvPr id="0" name=""/>
        <dsp:cNvSpPr/>
      </dsp:nvSpPr>
      <dsp:spPr>
        <a:xfrm>
          <a:off x="2422408" y="4488588"/>
          <a:ext cx="1693090" cy="84654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Overall productivity</a:t>
          </a:r>
        </a:p>
      </dsp:txBody>
      <dsp:txXfrm>
        <a:off x="2447202" y="4513382"/>
        <a:ext cx="1643502" cy="796957"/>
      </dsp:txXfrm>
    </dsp:sp>
    <dsp:sp modelId="{94A77216-8D46-49CA-8DA3-FDEB88236927}">
      <dsp:nvSpPr>
        <dsp:cNvPr id="0" name=""/>
        <dsp:cNvSpPr/>
      </dsp:nvSpPr>
      <dsp:spPr>
        <a:xfrm>
          <a:off x="4115498" y="4897592"/>
          <a:ext cx="677236" cy="28536"/>
        </a:xfrm>
        <a:custGeom>
          <a:avLst/>
          <a:gdLst/>
          <a:ahLst/>
          <a:cxnLst/>
          <a:rect l="0" t="0" r="0" b="0"/>
          <a:pathLst>
            <a:path>
              <a:moveTo>
                <a:pt x="0" y="14268"/>
              </a:moveTo>
              <a:lnTo>
                <a:pt x="677236" y="14268"/>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4437185" y="4894930"/>
        <a:ext cx="33861" cy="33861"/>
      </dsp:txXfrm>
    </dsp:sp>
    <dsp:sp modelId="{9038F08D-904E-457D-9AD9-DC931FE57D25}">
      <dsp:nvSpPr>
        <dsp:cNvPr id="0" name=""/>
        <dsp:cNvSpPr/>
      </dsp:nvSpPr>
      <dsp:spPr>
        <a:xfrm>
          <a:off x="4792734" y="4488588"/>
          <a:ext cx="1693090" cy="84654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More labor in less efficient industries </a:t>
          </a:r>
        </a:p>
      </dsp:txBody>
      <dsp:txXfrm>
        <a:off x="4817528" y="4513382"/>
        <a:ext cx="1643502" cy="796957"/>
      </dsp:txXfrm>
    </dsp:sp>
    <dsp:sp modelId="{A1B83EC7-7913-4924-90D4-704A9575BC78}">
      <dsp:nvSpPr>
        <dsp:cNvPr id="0" name=""/>
        <dsp:cNvSpPr/>
      </dsp:nvSpPr>
      <dsp:spPr>
        <a:xfrm>
          <a:off x="6485824" y="4897592"/>
          <a:ext cx="677236" cy="28536"/>
        </a:xfrm>
        <a:custGeom>
          <a:avLst/>
          <a:gdLst/>
          <a:ahLst/>
          <a:cxnLst/>
          <a:rect l="0" t="0" r="0" b="0"/>
          <a:pathLst>
            <a:path>
              <a:moveTo>
                <a:pt x="0" y="14268"/>
              </a:moveTo>
              <a:lnTo>
                <a:pt x="677236" y="14268"/>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6807511" y="4894930"/>
        <a:ext cx="33861" cy="33861"/>
      </dsp:txXfrm>
    </dsp:sp>
    <dsp:sp modelId="{389894D9-5CEC-41DE-98CD-965537241E0F}">
      <dsp:nvSpPr>
        <dsp:cNvPr id="0" name=""/>
        <dsp:cNvSpPr/>
      </dsp:nvSpPr>
      <dsp:spPr>
        <a:xfrm>
          <a:off x="7163060" y="4488588"/>
          <a:ext cx="1693090" cy="84654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Reduced output per hour</a:t>
          </a:r>
        </a:p>
      </dsp:txBody>
      <dsp:txXfrm>
        <a:off x="7187854" y="4513382"/>
        <a:ext cx="1643502" cy="796957"/>
      </dsp:txXfrm>
    </dsp:sp>
    <dsp:sp modelId="{4B6276E7-B80D-4D9B-9E1F-2CA29DAA232F}">
      <dsp:nvSpPr>
        <dsp:cNvPr id="0" name=""/>
        <dsp:cNvSpPr/>
      </dsp:nvSpPr>
      <dsp:spPr>
        <a:xfrm>
          <a:off x="8856150" y="4897592"/>
          <a:ext cx="677236" cy="28536"/>
        </a:xfrm>
        <a:custGeom>
          <a:avLst/>
          <a:gdLst/>
          <a:ahLst/>
          <a:cxnLst/>
          <a:rect l="0" t="0" r="0" b="0"/>
          <a:pathLst>
            <a:path>
              <a:moveTo>
                <a:pt x="0" y="14268"/>
              </a:moveTo>
              <a:lnTo>
                <a:pt x="677236" y="14268"/>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9177837" y="4894930"/>
        <a:ext cx="33861" cy="33861"/>
      </dsp:txXfrm>
    </dsp:sp>
    <dsp:sp modelId="{9A5F92EC-5194-422D-B4D5-070BDD695BE9}">
      <dsp:nvSpPr>
        <dsp:cNvPr id="0" name=""/>
        <dsp:cNvSpPr/>
      </dsp:nvSpPr>
      <dsp:spPr>
        <a:xfrm>
          <a:off x="9533386" y="4488588"/>
          <a:ext cx="1693090" cy="84654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Reduced overall output &amp; income</a:t>
          </a:r>
        </a:p>
      </dsp:txBody>
      <dsp:txXfrm>
        <a:off x="9558180" y="4513382"/>
        <a:ext cx="1643502" cy="7969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0FB362-16FE-412A-897A-443BB56A3C26}" type="datetimeFigureOut">
              <a:rPr lang="en-US" smtClean="0"/>
              <a:t>8/14/18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E4C009-7679-469D-B834-C5C97BB20BC2}" type="slidenum">
              <a:rPr lang="en-US" smtClean="0"/>
              <a:t>‹#›</a:t>
            </a:fld>
            <a:endParaRPr lang="en-US"/>
          </a:p>
        </p:txBody>
      </p:sp>
    </p:spTree>
    <p:extLst>
      <p:ext uri="{BB962C8B-B14F-4D97-AF65-F5344CB8AC3E}">
        <p14:creationId xmlns:p14="http://schemas.microsoft.com/office/powerpoint/2010/main" val="1151002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E5F63-AFF0-497C-9D3D-CCEA113413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6B5AB592-AF10-45C1-8772-40D07BDC3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7829307-7D24-4A48-A343-105A5ADBFCBB}"/>
              </a:ext>
            </a:extLst>
          </p:cNvPr>
          <p:cNvSpPr>
            <a:spLocks noGrp="1"/>
          </p:cNvSpPr>
          <p:nvPr>
            <p:ph type="dt" sz="half" idx="10"/>
          </p:nvPr>
        </p:nvSpPr>
        <p:spPr/>
        <p:txBody>
          <a:bodyPr/>
          <a:lstStyle/>
          <a:p>
            <a:fld id="{55DBB51C-B29B-4354-83A7-F940D2597E50}" type="datetime1">
              <a:rPr lang="en-US" smtClean="0"/>
              <a:t>8/14/18</a:t>
            </a:fld>
            <a:endParaRPr lang="en-US"/>
          </a:p>
        </p:txBody>
      </p:sp>
      <p:sp>
        <p:nvSpPr>
          <p:cNvPr id="5" name="Footer Placeholder 4">
            <a:extLst>
              <a:ext uri="{FF2B5EF4-FFF2-40B4-BE49-F238E27FC236}">
                <a16:creationId xmlns:a16="http://schemas.microsoft.com/office/drawing/2014/main" xmlns="" id="{2DFA6253-8D38-4B98-A2F0-A91F07A0C3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917DEDA-6001-4DB6-B30E-8198EE89FC8C}"/>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498287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ECD6D9-D0A9-4D92-BD48-764CEAC244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3D4735E-3A30-42FD-AE19-D17E8702C7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DA4FC58-17A3-4DE1-AFA4-853CCC69C0FE}"/>
              </a:ext>
            </a:extLst>
          </p:cNvPr>
          <p:cNvSpPr>
            <a:spLocks noGrp="1"/>
          </p:cNvSpPr>
          <p:nvPr>
            <p:ph type="dt" sz="half" idx="10"/>
          </p:nvPr>
        </p:nvSpPr>
        <p:spPr/>
        <p:txBody>
          <a:bodyPr/>
          <a:lstStyle/>
          <a:p>
            <a:fld id="{DDD2C564-36FC-4683-B66D-16C5BC0AD452}" type="datetime1">
              <a:rPr lang="en-US" smtClean="0"/>
              <a:t>8/14/18</a:t>
            </a:fld>
            <a:endParaRPr lang="en-US"/>
          </a:p>
        </p:txBody>
      </p:sp>
      <p:sp>
        <p:nvSpPr>
          <p:cNvPr id="5" name="Footer Placeholder 4">
            <a:extLst>
              <a:ext uri="{FF2B5EF4-FFF2-40B4-BE49-F238E27FC236}">
                <a16:creationId xmlns:a16="http://schemas.microsoft.com/office/drawing/2014/main" xmlns="" id="{95C8AF26-29D0-49AD-ABA3-85879B25A8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7D54D0F-4D1E-40BC-9DA3-D965F9AC6D43}"/>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600154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C46C7C3-EDAC-48FD-AFF1-1BB3D0E96FF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F0E19A9-09FD-44FB-A91F-E15577D2000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48DB055-7CA9-4175-96C2-3E0071E68F97}"/>
              </a:ext>
            </a:extLst>
          </p:cNvPr>
          <p:cNvSpPr>
            <a:spLocks noGrp="1"/>
          </p:cNvSpPr>
          <p:nvPr>
            <p:ph type="dt" sz="half" idx="10"/>
          </p:nvPr>
        </p:nvSpPr>
        <p:spPr/>
        <p:txBody>
          <a:bodyPr/>
          <a:lstStyle/>
          <a:p>
            <a:fld id="{65A459AB-37C7-47D3-B5EF-D00CAB2D46C1}" type="datetime1">
              <a:rPr lang="en-US" smtClean="0"/>
              <a:t>8/14/18</a:t>
            </a:fld>
            <a:endParaRPr lang="en-US"/>
          </a:p>
        </p:txBody>
      </p:sp>
      <p:sp>
        <p:nvSpPr>
          <p:cNvPr id="5" name="Footer Placeholder 4">
            <a:extLst>
              <a:ext uri="{FF2B5EF4-FFF2-40B4-BE49-F238E27FC236}">
                <a16:creationId xmlns:a16="http://schemas.microsoft.com/office/drawing/2014/main" xmlns="" id="{B5B1DA40-0812-4797-8335-F24F18B279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82AE570-499C-4521-8CF2-674DFA377CE6}"/>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2153407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6B00D5-7736-4863-8C1A-BB9CCF46E3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BE1F774-09DE-4553-BE1D-4E6DEAB120F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DE2A044-5DFD-4EDB-AA47-6FF668E05ADD}"/>
              </a:ext>
            </a:extLst>
          </p:cNvPr>
          <p:cNvSpPr>
            <a:spLocks noGrp="1"/>
          </p:cNvSpPr>
          <p:nvPr>
            <p:ph type="dt" sz="half" idx="10"/>
          </p:nvPr>
        </p:nvSpPr>
        <p:spPr/>
        <p:txBody>
          <a:bodyPr/>
          <a:lstStyle/>
          <a:p>
            <a:fld id="{DB8B96DF-57D0-4C40-A985-1305B59302A2}" type="datetime1">
              <a:rPr lang="en-US" smtClean="0"/>
              <a:t>8/14/18</a:t>
            </a:fld>
            <a:endParaRPr lang="en-US"/>
          </a:p>
        </p:txBody>
      </p:sp>
      <p:sp>
        <p:nvSpPr>
          <p:cNvPr id="5" name="Footer Placeholder 4">
            <a:extLst>
              <a:ext uri="{FF2B5EF4-FFF2-40B4-BE49-F238E27FC236}">
                <a16:creationId xmlns:a16="http://schemas.microsoft.com/office/drawing/2014/main" xmlns="" id="{0371679C-46A0-471A-8872-8346654383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E3C0670-8FC9-4DA5-BA4A-1D6A98DF4021}"/>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1138355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E57CC6-999A-4A8F-B44B-F76B527317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C5EE0C1C-1E4F-46B9-BF4E-0A20AEEDAA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C87C5F87-35A0-4201-A44D-7CBEC2C539C7}"/>
              </a:ext>
            </a:extLst>
          </p:cNvPr>
          <p:cNvSpPr>
            <a:spLocks noGrp="1"/>
          </p:cNvSpPr>
          <p:nvPr>
            <p:ph type="dt" sz="half" idx="10"/>
          </p:nvPr>
        </p:nvSpPr>
        <p:spPr/>
        <p:txBody>
          <a:bodyPr/>
          <a:lstStyle/>
          <a:p>
            <a:fld id="{B643E3E4-F419-46FB-807D-D17D60775432}" type="datetime1">
              <a:rPr lang="en-US" smtClean="0"/>
              <a:t>8/14/18</a:t>
            </a:fld>
            <a:endParaRPr lang="en-US"/>
          </a:p>
        </p:txBody>
      </p:sp>
      <p:sp>
        <p:nvSpPr>
          <p:cNvPr id="5" name="Footer Placeholder 4">
            <a:extLst>
              <a:ext uri="{FF2B5EF4-FFF2-40B4-BE49-F238E27FC236}">
                <a16:creationId xmlns:a16="http://schemas.microsoft.com/office/drawing/2014/main" xmlns="" id="{7303B650-99A6-47F4-BF8A-33A924C634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E285CE6-19EC-4ACA-A8DB-4954A306864D}"/>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585252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6868A0-6599-4A70-A834-FD6C2947D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D7BA445-6E32-4025-A499-7D2BAAF9C09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5DFB690-EF08-4378-8A68-9B8B7A95A6E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835FAAD-8063-4644-A554-FAC2817FC19C}"/>
              </a:ext>
            </a:extLst>
          </p:cNvPr>
          <p:cNvSpPr>
            <a:spLocks noGrp="1"/>
          </p:cNvSpPr>
          <p:nvPr>
            <p:ph type="dt" sz="half" idx="10"/>
          </p:nvPr>
        </p:nvSpPr>
        <p:spPr/>
        <p:txBody>
          <a:bodyPr/>
          <a:lstStyle/>
          <a:p>
            <a:fld id="{3F00A7E0-FE78-4B02-B1BA-BD65ECEE8672}" type="datetime1">
              <a:rPr lang="en-US" smtClean="0"/>
              <a:t>8/14/18</a:t>
            </a:fld>
            <a:endParaRPr lang="en-US"/>
          </a:p>
        </p:txBody>
      </p:sp>
      <p:sp>
        <p:nvSpPr>
          <p:cNvPr id="6" name="Footer Placeholder 5">
            <a:extLst>
              <a:ext uri="{FF2B5EF4-FFF2-40B4-BE49-F238E27FC236}">
                <a16:creationId xmlns:a16="http://schemas.microsoft.com/office/drawing/2014/main" xmlns="" id="{071B84E6-8B4F-45B9-A0DE-E50ED0DB73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BA3214F-DF9A-4E09-B8C3-24031386F512}"/>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4093959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F59F23-3E3F-4624-88E7-9EF8DEDCCE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B71167B-B7FA-4F10-8FB8-E345258787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559C5A36-1735-4EF8-BFA2-E8BC0886731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F985D5E-D6FC-408B-A5F5-52BCCF72B8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B145B256-9375-43EA-BFBA-B4C475BAF3A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A300AF5-E16A-4B1F-BA6B-D0E3C607EFA7}"/>
              </a:ext>
            </a:extLst>
          </p:cNvPr>
          <p:cNvSpPr>
            <a:spLocks noGrp="1"/>
          </p:cNvSpPr>
          <p:nvPr>
            <p:ph type="dt" sz="half" idx="10"/>
          </p:nvPr>
        </p:nvSpPr>
        <p:spPr/>
        <p:txBody>
          <a:bodyPr/>
          <a:lstStyle/>
          <a:p>
            <a:fld id="{203DAE97-F311-4178-83CC-2FDB9E524C63}" type="datetime1">
              <a:rPr lang="en-US" smtClean="0"/>
              <a:t>8/14/18</a:t>
            </a:fld>
            <a:endParaRPr lang="en-US"/>
          </a:p>
        </p:txBody>
      </p:sp>
      <p:sp>
        <p:nvSpPr>
          <p:cNvPr id="8" name="Footer Placeholder 7">
            <a:extLst>
              <a:ext uri="{FF2B5EF4-FFF2-40B4-BE49-F238E27FC236}">
                <a16:creationId xmlns:a16="http://schemas.microsoft.com/office/drawing/2014/main" xmlns="" id="{51FCFBD9-A910-4E02-9B9C-D87F72E4F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10B5F003-EA87-46FA-8004-F09F07AD2430}"/>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3926840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FC8893-8328-4754-B3FC-B319AA4B8B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BDD467CC-94F1-403C-8130-E335F12D5A85}"/>
              </a:ext>
            </a:extLst>
          </p:cNvPr>
          <p:cNvSpPr>
            <a:spLocks noGrp="1"/>
          </p:cNvSpPr>
          <p:nvPr>
            <p:ph type="dt" sz="half" idx="10"/>
          </p:nvPr>
        </p:nvSpPr>
        <p:spPr/>
        <p:txBody>
          <a:bodyPr/>
          <a:lstStyle/>
          <a:p>
            <a:fld id="{79500C73-457D-476C-9C88-4649E9AD3D17}" type="datetime1">
              <a:rPr lang="en-US" smtClean="0"/>
              <a:t>8/14/18</a:t>
            </a:fld>
            <a:endParaRPr lang="en-US"/>
          </a:p>
        </p:txBody>
      </p:sp>
      <p:sp>
        <p:nvSpPr>
          <p:cNvPr id="4" name="Footer Placeholder 3">
            <a:extLst>
              <a:ext uri="{FF2B5EF4-FFF2-40B4-BE49-F238E27FC236}">
                <a16:creationId xmlns:a16="http://schemas.microsoft.com/office/drawing/2014/main" xmlns="" id="{61F23E8D-1D03-4CA5-8DDE-385786A34D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7BBBAA54-88D6-41DB-AAB0-FCD1CA2E686B}"/>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2026225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B42038F-BD12-4973-871E-E3B7EC46A008}"/>
              </a:ext>
            </a:extLst>
          </p:cNvPr>
          <p:cNvSpPr>
            <a:spLocks noGrp="1"/>
          </p:cNvSpPr>
          <p:nvPr>
            <p:ph type="dt" sz="half" idx="10"/>
          </p:nvPr>
        </p:nvSpPr>
        <p:spPr/>
        <p:txBody>
          <a:bodyPr/>
          <a:lstStyle/>
          <a:p>
            <a:fld id="{2DEAAC26-59CC-43EF-A1B5-A9FBFABE2A86}" type="datetime1">
              <a:rPr lang="en-US" smtClean="0"/>
              <a:t>8/14/18</a:t>
            </a:fld>
            <a:endParaRPr lang="en-US"/>
          </a:p>
        </p:txBody>
      </p:sp>
      <p:sp>
        <p:nvSpPr>
          <p:cNvPr id="3" name="Footer Placeholder 2">
            <a:extLst>
              <a:ext uri="{FF2B5EF4-FFF2-40B4-BE49-F238E27FC236}">
                <a16:creationId xmlns:a16="http://schemas.microsoft.com/office/drawing/2014/main" xmlns="" id="{B923AE91-D649-4BA9-85B8-3CB1E811E5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E6112A7-6AE7-4904-AB85-A3EB0DDCC2FC}"/>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2341197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0775AC-03D9-46EF-88EB-2076A3D5D0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464E3EC-7AEC-4E69-85C9-5549A41AB7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E9BEA66-D1F3-41AA-A5CC-67F18C1F89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2F5C4A3-82D8-40B5-9ADB-3C3FCB94E904}"/>
              </a:ext>
            </a:extLst>
          </p:cNvPr>
          <p:cNvSpPr>
            <a:spLocks noGrp="1"/>
          </p:cNvSpPr>
          <p:nvPr>
            <p:ph type="dt" sz="half" idx="10"/>
          </p:nvPr>
        </p:nvSpPr>
        <p:spPr/>
        <p:txBody>
          <a:bodyPr/>
          <a:lstStyle/>
          <a:p>
            <a:fld id="{FD8E8F9F-649F-402B-8C83-3F4AF27208F1}" type="datetime1">
              <a:rPr lang="en-US" smtClean="0"/>
              <a:t>8/14/18</a:t>
            </a:fld>
            <a:endParaRPr lang="en-US"/>
          </a:p>
        </p:txBody>
      </p:sp>
      <p:sp>
        <p:nvSpPr>
          <p:cNvPr id="6" name="Footer Placeholder 5">
            <a:extLst>
              <a:ext uri="{FF2B5EF4-FFF2-40B4-BE49-F238E27FC236}">
                <a16:creationId xmlns:a16="http://schemas.microsoft.com/office/drawing/2014/main" xmlns="" id="{68F39137-8E0B-4F4D-B8CA-ED511F7239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EBB6A80-130C-4999-BDF2-223A06052F4D}"/>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3886685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B5A359-5DAD-41C9-BD83-04F70BB20B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13F14F6D-92D6-4C34-8C66-314CB0629A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389031C-2F38-4553-A933-08FF8D9C91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9F86F2C-5AE7-4409-91E7-158B6D07E481}"/>
              </a:ext>
            </a:extLst>
          </p:cNvPr>
          <p:cNvSpPr>
            <a:spLocks noGrp="1"/>
          </p:cNvSpPr>
          <p:nvPr>
            <p:ph type="dt" sz="half" idx="10"/>
          </p:nvPr>
        </p:nvSpPr>
        <p:spPr/>
        <p:txBody>
          <a:bodyPr/>
          <a:lstStyle/>
          <a:p>
            <a:fld id="{2D2A9F7A-AE13-4931-8C7C-F49BD460E423}" type="datetime1">
              <a:rPr lang="en-US" smtClean="0"/>
              <a:t>8/14/18</a:t>
            </a:fld>
            <a:endParaRPr lang="en-US"/>
          </a:p>
        </p:txBody>
      </p:sp>
      <p:sp>
        <p:nvSpPr>
          <p:cNvPr id="6" name="Footer Placeholder 5">
            <a:extLst>
              <a:ext uri="{FF2B5EF4-FFF2-40B4-BE49-F238E27FC236}">
                <a16:creationId xmlns:a16="http://schemas.microsoft.com/office/drawing/2014/main" xmlns="" id="{292225CB-55F5-44BF-9431-52D48ED94D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D92DC60-C85E-4AEF-8230-9AB11E5B248F}"/>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20637376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D4544FB-6F06-41FA-B319-68C872BEB0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33A75516-D275-4EBC-83FD-E96FDFF3A3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ADE987C-B7EF-405B-9BC5-5EE9A03CD3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CED20-348B-4465-BCE4-B08BAB2D406B}" type="datetime1">
              <a:rPr lang="en-US" smtClean="0"/>
              <a:t>8/14/18</a:t>
            </a:fld>
            <a:endParaRPr lang="en-US"/>
          </a:p>
        </p:txBody>
      </p:sp>
      <p:sp>
        <p:nvSpPr>
          <p:cNvPr id="5" name="Footer Placeholder 4">
            <a:extLst>
              <a:ext uri="{FF2B5EF4-FFF2-40B4-BE49-F238E27FC236}">
                <a16:creationId xmlns:a16="http://schemas.microsoft.com/office/drawing/2014/main" xmlns="" id="{A8E41646-43D1-456F-A17C-94471495C6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B0344E6F-3CC3-4B6E-852D-84EEABC003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B18FCC-70D3-493E-AEDB-9EFB7E526D8B}" type="slidenum">
              <a:rPr lang="en-US" smtClean="0"/>
              <a:t>‹#›</a:t>
            </a:fld>
            <a:endParaRPr lang="en-US"/>
          </a:p>
        </p:txBody>
      </p:sp>
    </p:spTree>
    <p:extLst>
      <p:ext uri="{BB962C8B-B14F-4D97-AF65-F5344CB8AC3E}">
        <p14:creationId xmlns:p14="http://schemas.microsoft.com/office/powerpoint/2010/main" val="1603411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xml"/><Relationship Id="rId3"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1.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33E39C57-CA29-4D9B-8714-DA11019B787B}"/>
              </a:ext>
            </a:extLst>
          </p:cNvPr>
          <p:cNvSpPr/>
          <p:nvPr/>
        </p:nvSpPr>
        <p:spPr>
          <a:xfrm>
            <a:off x="0" y="0"/>
            <a:ext cx="12192000" cy="69924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a:p>
            <a:pPr algn="ctr"/>
            <a:endParaRPr lang="en-US" sz="2400" dirty="0"/>
          </a:p>
        </p:txBody>
      </p:sp>
      <p:sp>
        <p:nvSpPr>
          <p:cNvPr id="5" name="Slide Number Placeholder 4">
            <a:extLst>
              <a:ext uri="{FF2B5EF4-FFF2-40B4-BE49-F238E27FC236}">
                <a16:creationId xmlns:a16="http://schemas.microsoft.com/office/drawing/2014/main" xmlns="" id="{EEAF2193-B2AC-4D86-A3EF-7F0E1A0AA0EE}"/>
              </a:ext>
            </a:extLst>
          </p:cNvPr>
          <p:cNvSpPr>
            <a:spLocks noGrp="1"/>
          </p:cNvSpPr>
          <p:nvPr>
            <p:ph type="sldNum" sz="quarter" idx="12"/>
          </p:nvPr>
        </p:nvSpPr>
        <p:spPr>
          <a:xfrm>
            <a:off x="9448800" y="6492875"/>
            <a:ext cx="2743200" cy="365125"/>
          </a:xfrm>
        </p:spPr>
        <p:txBody>
          <a:bodyPr/>
          <a:lstStyle/>
          <a:p>
            <a:fld id="{1589B5B0-1B0E-4517-9DC6-EE7082C57472}" type="slidenum">
              <a:rPr lang="en-US" smtClean="0"/>
              <a:t>1</a:t>
            </a:fld>
            <a:endParaRPr lang="en-US" dirty="0"/>
          </a:p>
        </p:txBody>
      </p:sp>
      <p:sp>
        <p:nvSpPr>
          <p:cNvPr id="6" name="TextBox 5">
            <a:extLst>
              <a:ext uri="{FF2B5EF4-FFF2-40B4-BE49-F238E27FC236}">
                <a16:creationId xmlns:a16="http://schemas.microsoft.com/office/drawing/2014/main" xmlns="" id="{6728B1AC-D7F9-4B8C-AFB3-0BEBAB8B5210}"/>
              </a:ext>
            </a:extLst>
          </p:cNvPr>
          <p:cNvSpPr txBox="1"/>
          <p:nvPr/>
        </p:nvSpPr>
        <p:spPr>
          <a:xfrm>
            <a:off x="5338450" y="4072356"/>
            <a:ext cx="1544012" cy="523220"/>
          </a:xfrm>
          <a:prstGeom prst="rect">
            <a:avLst/>
          </a:prstGeom>
          <a:noFill/>
        </p:spPr>
        <p:txBody>
          <a:bodyPr wrap="none" rtlCol="0">
            <a:spAutoFit/>
          </a:bodyPr>
          <a:lstStyle/>
          <a:p>
            <a:pPr algn="ctr"/>
            <a:r>
              <a:rPr lang="en-US" sz="2800" dirty="0"/>
              <a:t>July 2018</a:t>
            </a:r>
          </a:p>
        </p:txBody>
      </p:sp>
      <p:pic>
        <p:nvPicPr>
          <p:cNvPr id="7" name="Picture 6">
            <a:extLst>
              <a:ext uri="{FF2B5EF4-FFF2-40B4-BE49-F238E27FC236}">
                <a16:creationId xmlns:a16="http://schemas.microsoft.com/office/drawing/2014/main" xmlns="" id="{DB962624-BE27-490B-960C-E07BBC34E3F7}"/>
              </a:ext>
            </a:extLst>
          </p:cNvPr>
          <p:cNvPicPr>
            <a:picLocks noChangeAspect="1"/>
          </p:cNvPicPr>
          <p:nvPr/>
        </p:nvPicPr>
        <p:blipFill>
          <a:blip r:embed="rId2"/>
          <a:stretch>
            <a:fillRect/>
          </a:stretch>
        </p:blipFill>
        <p:spPr>
          <a:xfrm>
            <a:off x="4322572" y="5205128"/>
            <a:ext cx="3575771" cy="890933"/>
          </a:xfrm>
          <a:prstGeom prst="rect">
            <a:avLst/>
          </a:prstGeom>
        </p:spPr>
      </p:pic>
      <p:sp>
        <p:nvSpPr>
          <p:cNvPr id="3" name="Rectangle 2">
            <a:extLst>
              <a:ext uri="{FF2B5EF4-FFF2-40B4-BE49-F238E27FC236}">
                <a16:creationId xmlns:a16="http://schemas.microsoft.com/office/drawing/2014/main" xmlns="" id="{E03BC9DC-744A-454E-BDCB-DEF75E02A33E}"/>
              </a:ext>
            </a:extLst>
          </p:cNvPr>
          <p:cNvSpPr/>
          <p:nvPr/>
        </p:nvSpPr>
        <p:spPr>
          <a:xfrm>
            <a:off x="2892525" y="1013195"/>
            <a:ext cx="6435864" cy="3724096"/>
          </a:xfrm>
          <a:prstGeom prst="rect">
            <a:avLst/>
          </a:prstGeom>
        </p:spPr>
        <p:txBody>
          <a:bodyPr wrap="none">
            <a:spAutoFit/>
          </a:bodyPr>
          <a:lstStyle/>
          <a:p>
            <a:pPr algn="ctr"/>
            <a:r>
              <a:rPr lang="en-US" altLang="en-US" sz="4400" dirty="0">
                <a:solidFill>
                  <a:srgbClr val="C00000"/>
                </a:solidFill>
              </a:rPr>
              <a:t>Trade</a:t>
            </a:r>
          </a:p>
          <a:p>
            <a:pPr algn="ctr"/>
            <a:endParaRPr lang="en-US" altLang="en-US" sz="2000" dirty="0">
              <a:solidFill>
                <a:srgbClr val="C00000"/>
              </a:solidFill>
            </a:endParaRPr>
          </a:p>
          <a:p>
            <a:pPr algn="ctr"/>
            <a:r>
              <a:rPr lang="en-US" altLang="en-US" sz="4400" dirty="0"/>
              <a:t>Fiscal and Economic Issues </a:t>
            </a:r>
          </a:p>
          <a:p>
            <a:pPr algn="ctr"/>
            <a:r>
              <a:rPr lang="en-US" altLang="en-US" sz="4400" dirty="0"/>
              <a:t>Discussion Group</a:t>
            </a:r>
          </a:p>
          <a:p>
            <a:pPr algn="ctr"/>
            <a:endParaRPr lang="en-US" altLang="en-US" sz="4400" dirty="0">
              <a:solidFill>
                <a:srgbClr val="C00000"/>
              </a:solidFill>
            </a:endParaRPr>
          </a:p>
          <a:p>
            <a:endParaRPr lang="en-US" sz="4000" dirty="0"/>
          </a:p>
        </p:txBody>
      </p:sp>
    </p:spTree>
    <p:extLst>
      <p:ext uri="{BB962C8B-B14F-4D97-AF65-F5344CB8AC3E}">
        <p14:creationId xmlns:p14="http://schemas.microsoft.com/office/powerpoint/2010/main" val="1689233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Imports and Exports of Goods and Services ($ Billions)</a:t>
            </a:r>
          </a:p>
        </p:txBody>
      </p:sp>
      <p:pic>
        <p:nvPicPr>
          <p:cNvPr id="3" name="Picture 2">
            <a:extLst>
              <a:ext uri="{FF2B5EF4-FFF2-40B4-BE49-F238E27FC236}">
                <a16:creationId xmlns:a16="http://schemas.microsoft.com/office/drawing/2014/main" xmlns="" id="{4E9F12F4-056B-4841-BAAB-4FEF8C3ED160}"/>
              </a:ext>
            </a:extLst>
          </p:cNvPr>
          <p:cNvPicPr>
            <a:picLocks noChangeAspect="1"/>
          </p:cNvPicPr>
          <p:nvPr/>
        </p:nvPicPr>
        <p:blipFill>
          <a:blip r:embed="rId2"/>
          <a:stretch>
            <a:fillRect/>
          </a:stretch>
        </p:blipFill>
        <p:spPr>
          <a:xfrm>
            <a:off x="100731" y="630000"/>
            <a:ext cx="10104318" cy="5276028"/>
          </a:xfrm>
          <a:prstGeom prst="rect">
            <a:avLst/>
          </a:prstGeom>
        </p:spPr>
      </p:pic>
      <p:sp>
        <p:nvSpPr>
          <p:cNvPr id="8" name="TextBox 7">
            <a:extLst>
              <a:ext uri="{FF2B5EF4-FFF2-40B4-BE49-F238E27FC236}">
                <a16:creationId xmlns:a16="http://schemas.microsoft.com/office/drawing/2014/main" xmlns="" id="{D4FCA1B5-4CD1-438B-8AEE-2C7CEA4BCFFD}"/>
              </a:ext>
            </a:extLst>
          </p:cNvPr>
          <p:cNvSpPr txBox="1"/>
          <p:nvPr/>
        </p:nvSpPr>
        <p:spPr>
          <a:xfrm>
            <a:off x="10386196" y="1233578"/>
            <a:ext cx="1768433" cy="830997"/>
          </a:xfrm>
          <a:prstGeom prst="rect">
            <a:avLst/>
          </a:prstGeom>
          <a:noFill/>
        </p:spPr>
        <p:txBody>
          <a:bodyPr wrap="none" rtlCol="0">
            <a:spAutoFit/>
          </a:bodyPr>
          <a:lstStyle/>
          <a:p>
            <a:r>
              <a:rPr lang="en-US" sz="2400" dirty="0"/>
              <a:t>$2.90 trillion</a:t>
            </a:r>
          </a:p>
          <a:p>
            <a:r>
              <a:rPr lang="en-US" sz="2400" dirty="0"/>
              <a:t>15% GDP</a:t>
            </a:r>
          </a:p>
        </p:txBody>
      </p:sp>
      <p:sp>
        <p:nvSpPr>
          <p:cNvPr id="9" name="TextBox 8">
            <a:extLst>
              <a:ext uri="{FF2B5EF4-FFF2-40B4-BE49-F238E27FC236}">
                <a16:creationId xmlns:a16="http://schemas.microsoft.com/office/drawing/2014/main" xmlns="" id="{E56A19EC-AEC0-49B2-9971-A3DCF05962CC}"/>
              </a:ext>
            </a:extLst>
          </p:cNvPr>
          <p:cNvSpPr txBox="1"/>
          <p:nvPr/>
        </p:nvSpPr>
        <p:spPr>
          <a:xfrm>
            <a:off x="10386196" y="2382181"/>
            <a:ext cx="1768433" cy="830997"/>
          </a:xfrm>
          <a:prstGeom prst="rect">
            <a:avLst/>
          </a:prstGeom>
          <a:noFill/>
        </p:spPr>
        <p:txBody>
          <a:bodyPr wrap="none" rtlCol="0">
            <a:spAutoFit/>
          </a:bodyPr>
          <a:lstStyle/>
          <a:p>
            <a:r>
              <a:rPr lang="en-US" sz="2400" dirty="0"/>
              <a:t>$2.35 trillion</a:t>
            </a:r>
          </a:p>
          <a:p>
            <a:r>
              <a:rPr lang="en-US" sz="2400" dirty="0"/>
              <a:t>12% GDP</a:t>
            </a:r>
          </a:p>
        </p:txBody>
      </p:sp>
      <p:sp>
        <p:nvSpPr>
          <p:cNvPr id="10" name="TextBox 9">
            <a:extLst>
              <a:ext uri="{FF2B5EF4-FFF2-40B4-BE49-F238E27FC236}">
                <a16:creationId xmlns:a16="http://schemas.microsoft.com/office/drawing/2014/main" xmlns="" id="{4FA18D1E-AE13-408A-8106-A2C67B7A42BA}"/>
              </a:ext>
            </a:extLst>
          </p:cNvPr>
          <p:cNvSpPr txBox="1"/>
          <p:nvPr/>
        </p:nvSpPr>
        <p:spPr>
          <a:xfrm>
            <a:off x="10789352" y="780259"/>
            <a:ext cx="806631" cy="461665"/>
          </a:xfrm>
          <a:prstGeom prst="rect">
            <a:avLst/>
          </a:prstGeom>
          <a:noFill/>
        </p:spPr>
        <p:txBody>
          <a:bodyPr wrap="none" rtlCol="0">
            <a:spAutoFit/>
          </a:bodyPr>
          <a:lstStyle/>
          <a:p>
            <a:r>
              <a:rPr lang="en-US" sz="2400" u="sng" dirty="0"/>
              <a:t>2017</a:t>
            </a:r>
          </a:p>
        </p:txBody>
      </p:sp>
      <p:sp>
        <p:nvSpPr>
          <p:cNvPr id="2" name="Slide Number Placeholder 1">
            <a:extLst>
              <a:ext uri="{FF2B5EF4-FFF2-40B4-BE49-F238E27FC236}">
                <a16:creationId xmlns:a16="http://schemas.microsoft.com/office/drawing/2014/main" xmlns="" id="{17DD3A4D-6DD7-4D67-A5C2-01FC60ADDB0D}"/>
              </a:ext>
            </a:extLst>
          </p:cNvPr>
          <p:cNvSpPr>
            <a:spLocks noGrp="1"/>
          </p:cNvSpPr>
          <p:nvPr>
            <p:ph type="sldNum" sz="quarter" idx="12"/>
          </p:nvPr>
        </p:nvSpPr>
        <p:spPr>
          <a:xfrm>
            <a:off x="9448800" y="6475233"/>
            <a:ext cx="2743200" cy="365125"/>
          </a:xfrm>
        </p:spPr>
        <p:txBody>
          <a:bodyPr/>
          <a:lstStyle/>
          <a:p>
            <a:fld id="{C3B18FCC-70D3-493E-AEDB-9EFB7E526D8B}" type="slidenum">
              <a:rPr lang="en-US" smtClean="0"/>
              <a:t>10</a:t>
            </a:fld>
            <a:endParaRPr lang="en-US" dirty="0"/>
          </a:p>
        </p:txBody>
      </p:sp>
      <p:sp>
        <p:nvSpPr>
          <p:cNvPr id="5" name="TextBox 4">
            <a:extLst>
              <a:ext uri="{FF2B5EF4-FFF2-40B4-BE49-F238E27FC236}">
                <a16:creationId xmlns:a16="http://schemas.microsoft.com/office/drawing/2014/main" xmlns="" id="{CC882C69-98F4-40DD-8F45-F8F2B7144A0E}"/>
              </a:ext>
            </a:extLst>
          </p:cNvPr>
          <p:cNvSpPr txBox="1"/>
          <p:nvPr/>
        </p:nvSpPr>
        <p:spPr>
          <a:xfrm>
            <a:off x="7013129" y="1394918"/>
            <a:ext cx="1019831" cy="400110"/>
          </a:xfrm>
          <a:prstGeom prst="rect">
            <a:avLst/>
          </a:prstGeom>
          <a:noFill/>
        </p:spPr>
        <p:txBody>
          <a:bodyPr wrap="none" rtlCol="0">
            <a:spAutoFit/>
          </a:bodyPr>
          <a:lstStyle/>
          <a:p>
            <a:pPr algn="ctr"/>
            <a:r>
              <a:rPr lang="en-US" sz="2000" b="1" dirty="0">
                <a:solidFill>
                  <a:srgbClr val="0070C0"/>
                </a:solidFill>
              </a:rPr>
              <a:t>Imports</a:t>
            </a:r>
          </a:p>
        </p:txBody>
      </p:sp>
      <p:sp>
        <p:nvSpPr>
          <p:cNvPr id="11" name="TextBox 10">
            <a:extLst>
              <a:ext uri="{FF2B5EF4-FFF2-40B4-BE49-F238E27FC236}">
                <a16:creationId xmlns:a16="http://schemas.microsoft.com/office/drawing/2014/main" xmlns="" id="{FE16AF53-23BB-4ED4-87E3-AD103C6F6F1D}"/>
              </a:ext>
            </a:extLst>
          </p:cNvPr>
          <p:cNvSpPr txBox="1"/>
          <p:nvPr/>
        </p:nvSpPr>
        <p:spPr>
          <a:xfrm>
            <a:off x="7124001" y="2429975"/>
            <a:ext cx="986168" cy="400110"/>
          </a:xfrm>
          <a:prstGeom prst="rect">
            <a:avLst/>
          </a:prstGeom>
          <a:noFill/>
        </p:spPr>
        <p:txBody>
          <a:bodyPr wrap="none" rtlCol="0">
            <a:spAutoFit/>
          </a:bodyPr>
          <a:lstStyle/>
          <a:p>
            <a:pPr algn="ctr"/>
            <a:r>
              <a:rPr lang="en-US" sz="2000" b="1" dirty="0">
                <a:solidFill>
                  <a:srgbClr val="C00000"/>
                </a:solidFill>
              </a:rPr>
              <a:t>Exports</a:t>
            </a:r>
          </a:p>
        </p:txBody>
      </p:sp>
      <p:sp>
        <p:nvSpPr>
          <p:cNvPr id="6" name="TextBox 5">
            <a:extLst>
              <a:ext uri="{FF2B5EF4-FFF2-40B4-BE49-F238E27FC236}">
                <a16:creationId xmlns:a16="http://schemas.microsoft.com/office/drawing/2014/main" xmlns="" id="{5391FEAE-EDF1-4E82-A241-B704AC240327}"/>
              </a:ext>
            </a:extLst>
          </p:cNvPr>
          <p:cNvSpPr txBox="1"/>
          <p:nvPr/>
        </p:nvSpPr>
        <p:spPr>
          <a:xfrm>
            <a:off x="1224951" y="5974857"/>
            <a:ext cx="7540013" cy="830997"/>
          </a:xfrm>
          <a:prstGeom prst="rect">
            <a:avLst/>
          </a:prstGeom>
          <a:noFill/>
        </p:spPr>
        <p:txBody>
          <a:bodyPr wrap="none" rtlCol="0">
            <a:spAutoFit/>
          </a:bodyPr>
          <a:lstStyle/>
          <a:p>
            <a:r>
              <a:rPr lang="en-US" sz="2400" dirty="0"/>
              <a:t>U.S. GDP is about $20,000 billion or $20 trillion.</a:t>
            </a:r>
          </a:p>
          <a:p>
            <a:r>
              <a:rPr lang="en-US" sz="2400" dirty="0"/>
              <a:t>The trade deficit of $550 billion is a net reduction to GDP.</a:t>
            </a:r>
          </a:p>
        </p:txBody>
      </p:sp>
      <p:sp>
        <p:nvSpPr>
          <p:cNvPr id="7" name="TextBox 6">
            <a:extLst>
              <a:ext uri="{FF2B5EF4-FFF2-40B4-BE49-F238E27FC236}">
                <a16:creationId xmlns:a16="http://schemas.microsoft.com/office/drawing/2014/main" xmlns="" id="{1840A0A4-CECC-4035-B5BD-AAD4D0819EA8}"/>
              </a:ext>
            </a:extLst>
          </p:cNvPr>
          <p:cNvSpPr txBox="1"/>
          <p:nvPr/>
        </p:nvSpPr>
        <p:spPr>
          <a:xfrm>
            <a:off x="6581809" y="4336374"/>
            <a:ext cx="3192156" cy="1015663"/>
          </a:xfrm>
          <a:prstGeom prst="rect">
            <a:avLst/>
          </a:prstGeom>
          <a:noFill/>
        </p:spPr>
        <p:txBody>
          <a:bodyPr wrap="none" rtlCol="0">
            <a:spAutoFit/>
          </a:bodyPr>
          <a:lstStyle/>
          <a:p>
            <a:r>
              <a:rPr lang="en-US" sz="2000" dirty="0"/>
              <a:t>Exports add to GDP</a:t>
            </a:r>
          </a:p>
          <a:p>
            <a:r>
              <a:rPr lang="en-US" sz="2000" dirty="0"/>
              <a:t>Imports subtract from GDP</a:t>
            </a:r>
          </a:p>
          <a:p>
            <a:r>
              <a:rPr lang="en-US" sz="2000" dirty="0"/>
              <a:t>GDP = C + I + G + Net Exports</a:t>
            </a:r>
          </a:p>
        </p:txBody>
      </p:sp>
    </p:spTree>
    <p:extLst>
      <p:ext uri="{BB962C8B-B14F-4D97-AF65-F5344CB8AC3E}">
        <p14:creationId xmlns:p14="http://schemas.microsoft.com/office/powerpoint/2010/main" val="74256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Trade Deficit ($ Billions)</a:t>
            </a:r>
          </a:p>
        </p:txBody>
      </p:sp>
      <p:sp>
        <p:nvSpPr>
          <p:cNvPr id="2" name="Slide Number Placeholder 1">
            <a:extLst>
              <a:ext uri="{FF2B5EF4-FFF2-40B4-BE49-F238E27FC236}">
                <a16:creationId xmlns:a16="http://schemas.microsoft.com/office/drawing/2014/main" xmlns="" id="{30AFBB7D-31DA-41BE-B04D-703EEFFED205}"/>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11</a:t>
            </a:fld>
            <a:endParaRPr lang="en-US" dirty="0"/>
          </a:p>
        </p:txBody>
      </p:sp>
      <p:pic>
        <p:nvPicPr>
          <p:cNvPr id="3" name="Picture 2">
            <a:extLst>
              <a:ext uri="{FF2B5EF4-FFF2-40B4-BE49-F238E27FC236}">
                <a16:creationId xmlns:a16="http://schemas.microsoft.com/office/drawing/2014/main" xmlns="" id="{D00A6312-C9FE-4D35-AC2D-1B0CAD088CA4}"/>
              </a:ext>
            </a:extLst>
          </p:cNvPr>
          <p:cNvPicPr>
            <a:picLocks noChangeAspect="1"/>
          </p:cNvPicPr>
          <p:nvPr/>
        </p:nvPicPr>
        <p:blipFill>
          <a:blip r:embed="rId2"/>
          <a:stretch>
            <a:fillRect/>
          </a:stretch>
        </p:blipFill>
        <p:spPr>
          <a:xfrm>
            <a:off x="117984" y="671962"/>
            <a:ext cx="11717458" cy="6090272"/>
          </a:xfrm>
          <a:prstGeom prst="rect">
            <a:avLst/>
          </a:prstGeom>
        </p:spPr>
      </p:pic>
      <p:graphicFrame>
        <p:nvGraphicFramePr>
          <p:cNvPr id="8" name="Table 7">
            <a:extLst>
              <a:ext uri="{FF2B5EF4-FFF2-40B4-BE49-F238E27FC236}">
                <a16:creationId xmlns:a16="http://schemas.microsoft.com/office/drawing/2014/main" xmlns="" id="{F5DD7A3C-E3CC-460C-8417-88729E4AA18C}"/>
              </a:ext>
            </a:extLst>
          </p:cNvPr>
          <p:cNvGraphicFramePr>
            <a:graphicFrameLocks noGrp="1"/>
          </p:cNvGraphicFramePr>
          <p:nvPr>
            <p:extLst/>
          </p:nvPr>
        </p:nvGraphicFramePr>
        <p:xfrm>
          <a:off x="6273801" y="5336216"/>
          <a:ext cx="5130800" cy="746760"/>
        </p:xfrm>
        <a:graphic>
          <a:graphicData uri="http://schemas.openxmlformats.org/drawingml/2006/table">
            <a:tbl>
              <a:tblPr firstRow="1">
                <a:tableStyleId>{5C22544A-7EE6-4342-B048-85BDC9FD1C3A}</a:tableStyleId>
              </a:tblPr>
              <a:tblGrid>
                <a:gridCol w="1282700">
                  <a:extLst>
                    <a:ext uri="{9D8B030D-6E8A-4147-A177-3AD203B41FA5}">
                      <a16:colId xmlns:a16="http://schemas.microsoft.com/office/drawing/2014/main" xmlns="" val="1164427950"/>
                    </a:ext>
                  </a:extLst>
                </a:gridCol>
                <a:gridCol w="1282700">
                  <a:extLst>
                    <a:ext uri="{9D8B030D-6E8A-4147-A177-3AD203B41FA5}">
                      <a16:colId xmlns:a16="http://schemas.microsoft.com/office/drawing/2014/main" xmlns="" val="3246137486"/>
                    </a:ext>
                  </a:extLst>
                </a:gridCol>
                <a:gridCol w="1282700">
                  <a:extLst>
                    <a:ext uri="{9D8B030D-6E8A-4147-A177-3AD203B41FA5}">
                      <a16:colId xmlns:a16="http://schemas.microsoft.com/office/drawing/2014/main" xmlns="" val="3422763482"/>
                    </a:ext>
                  </a:extLst>
                </a:gridCol>
                <a:gridCol w="1282700">
                  <a:extLst>
                    <a:ext uri="{9D8B030D-6E8A-4147-A177-3AD203B41FA5}">
                      <a16:colId xmlns:a16="http://schemas.microsoft.com/office/drawing/2014/main" xmlns="" val="1339605414"/>
                    </a:ext>
                  </a:extLst>
                </a:gridCol>
              </a:tblGrid>
              <a:tr h="327660">
                <a:tc>
                  <a:txBody>
                    <a:bodyPr/>
                    <a:lstStyle/>
                    <a:p>
                      <a:pPr algn="ctr" fontAlgn="b"/>
                      <a:r>
                        <a:rPr lang="en-US" sz="2400" u="none" strike="noStrike" dirty="0">
                          <a:effectLst/>
                        </a:rPr>
                        <a:t>2016</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2017</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Change</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 Chg.</a:t>
                      </a:r>
                      <a:endParaRPr lang="en-US" sz="24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3825243699"/>
                  </a:ext>
                </a:extLst>
              </a:tr>
              <a:tr h="327660">
                <a:tc>
                  <a:txBody>
                    <a:bodyPr/>
                    <a:lstStyle/>
                    <a:p>
                      <a:pPr algn="ctr" fontAlgn="b"/>
                      <a:r>
                        <a:rPr lang="en-US" sz="2400" u="none" strike="noStrike" dirty="0">
                          <a:effectLst/>
                        </a:rPr>
                        <a:t>502</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552</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50</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10%</a:t>
                      </a:r>
                      <a:endParaRPr lang="en-US"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3507376831"/>
                  </a:ext>
                </a:extLst>
              </a:tr>
            </a:tbl>
          </a:graphicData>
        </a:graphic>
      </p:graphicFrame>
      <p:sp>
        <p:nvSpPr>
          <p:cNvPr id="6" name="TextBox 5">
            <a:extLst>
              <a:ext uri="{FF2B5EF4-FFF2-40B4-BE49-F238E27FC236}">
                <a16:creationId xmlns:a16="http://schemas.microsoft.com/office/drawing/2014/main" xmlns="" id="{1FCFE33C-181C-482F-86E6-D0605AB8E768}"/>
              </a:ext>
            </a:extLst>
          </p:cNvPr>
          <p:cNvSpPr txBox="1"/>
          <p:nvPr/>
        </p:nvSpPr>
        <p:spPr>
          <a:xfrm>
            <a:off x="11031743" y="2104846"/>
            <a:ext cx="1042273" cy="830997"/>
          </a:xfrm>
          <a:prstGeom prst="rect">
            <a:avLst/>
          </a:prstGeom>
          <a:noFill/>
        </p:spPr>
        <p:txBody>
          <a:bodyPr wrap="none" rtlCol="0">
            <a:spAutoFit/>
          </a:bodyPr>
          <a:lstStyle/>
          <a:p>
            <a:pPr algn="ctr"/>
            <a:r>
              <a:rPr lang="en-US" sz="2400" u="sng" dirty="0"/>
              <a:t>2017</a:t>
            </a:r>
          </a:p>
          <a:p>
            <a:pPr algn="ctr"/>
            <a:r>
              <a:rPr lang="en-US" sz="2400" dirty="0"/>
              <a:t>$552 B</a:t>
            </a:r>
          </a:p>
        </p:txBody>
      </p:sp>
      <p:sp>
        <p:nvSpPr>
          <p:cNvPr id="5" name="TextBox 4">
            <a:extLst>
              <a:ext uri="{FF2B5EF4-FFF2-40B4-BE49-F238E27FC236}">
                <a16:creationId xmlns:a16="http://schemas.microsoft.com/office/drawing/2014/main" xmlns="" id="{64027E99-93DB-432F-8A50-378F320C779F}"/>
              </a:ext>
            </a:extLst>
          </p:cNvPr>
          <p:cNvSpPr txBox="1"/>
          <p:nvPr/>
        </p:nvSpPr>
        <p:spPr>
          <a:xfrm>
            <a:off x="9209103" y="3782086"/>
            <a:ext cx="2489722" cy="707886"/>
          </a:xfrm>
          <a:prstGeom prst="rect">
            <a:avLst/>
          </a:prstGeom>
          <a:noFill/>
        </p:spPr>
        <p:txBody>
          <a:bodyPr wrap="square" rtlCol="0">
            <a:spAutoFit/>
          </a:bodyPr>
          <a:lstStyle/>
          <a:p>
            <a:r>
              <a:rPr lang="en-US" sz="2000" dirty="0"/>
              <a:t>Trade deficit around 2.8% GDP since 2013</a:t>
            </a:r>
          </a:p>
        </p:txBody>
      </p:sp>
    </p:spTree>
    <p:extLst>
      <p:ext uri="{BB962C8B-B14F-4D97-AF65-F5344CB8AC3E}">
        <p14:creationId xmlns:p14="http://schemas.microsoft.com/office/powerpoint/2010/main" val="619576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BB5BF3F3-8A57-43E1-90CA-21DAA74A77B3}"/>
              </a:ext>
            </a:extLst>
          </p:cNvPr>
          <p:cNvPicPr>
            <a:picLocks noChangeAspect="1"/>
          </p:cNvPicPr>
          <p:nvPr/>
        </p:nvPicPr>
        <p:blipFill>
          <a:blip r:embed="rId2"/>
          <a:stretch>
            <a:fillRect/>
          </a:stretch>
        </p:blipFill>
        <p:spPr>
          <a:xfrm>
            <a:off x="0" y="1741171"/>
            <a:ext cx="12192000" cy="4197385"/>
          </a:xfrm>
          <a:prstGeom prst="rect">
            <a:avLst/>
          </a:prstGeom>
        </p:spPr>
      </p:pic>
      <p:sp>
        <p:nvSpPr>
          <p:cNvPr id="8" name="TextBox 7">
            <a:extLst>
              <a:ext uri="{FF2B5EF4-FFF2-40B4-BE49-F238E27FC236}">
                <a16:creationId xmlns:a16="http://schemas.microsoft.com/office/drawing/2014/main" xmlns="" id="{32152EC8-E61A-4F75-BCA0-C07CB6AACECF}"/>
              </a:ext>
            </a:extLst>
          </p:cNvPr>
          <p:cNvSpPr txBox="1"/>
          <p:nvPr/>
        </p:nvSpPr>
        <p:spPr>
          <a:xfrm>
            <a:off x="241539" y="6271404"/>
            <a:ext cx="4834465" cy="369332"/>
          </a:xfrm>
          <a:prstGeom prst="rect">
            <a:avLst/>
          </a:prstGeom>
          <a:noFill/>
        </p:spPr>
        <p:txBody>
          <a:bodyPr wrap="none" rtlCol="0">
            <a:spAutoFit/>
          </a:bodyPr>
          <a:lstStyle/>
          <a:p>
            <a:r>
              <a:rPr lang="en-US" dirty="0"/>
              <a:t>Source:  U.S. Census Bureau – Foreign Trade Data </a:t>
            </a:r>
          </a:p>
        </p:txBody>
      </p:sp>
      <p:sp>
        <p:nvSpPr>
          <p:cNvPr id="9" name="Rectangle 8">
            <a:extLst>
              <a:ext uri="{FF2B5EF4-FFF2-40B4-BE49-F238E27FC236}">
                <a16:creationId xmlns:a16="http://schemas.microsoft.com/office/drawing/2014/main" xmlns="" id="{8461B240-6260-4A04-910C-6C9982AAB643}"/>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Imports and Exports of Goods and Services ($ Billions)</a:t>
            </a:r>
          </a:p>
        </p:txBody>
      </p:sp>
      <p:sp>
        <p:nvSpPr>
          <p:cNvPr id="11" name="TextBox 10">
            <a:extLst>
              <a:ext uri="{FF2B5EF4-FFF2-40B4-BE49-F238E27FC236}">
                <a16:creationId xmlns:a16="http://schemas.microsoft.com/office/drawing/2014/main" xmlns="" id="{1DD5EAFD-9C57-4C0B-B04F-E50139BF17F5}"/>
              </a:ext>
            </a:extLst>
          </p:cNvPr>
          <p:cNvSpPr txBox="1"/>
          <p:nvPr/>
        </p:nvSpPr>
        <p:spPr>
          <a:xfrm>
            <a:off x="86264" y="4537496"/>
            <a:ext cx="891591" cy="400110"/>
          </a:xfrm>
          <a:prstGeom prst="rect">
            <a:avLst/>
          </a:prstGeom>
          <a:noFill/>
        </p:spPr>
        <p:txBody>
          <a:bodyPr wrap="none" rtlCol="0">
            <a:spAutoFit/>
          </a:bodyPr>
          <a:lstStyle/>
          <a:p>
            <a:r>
              <a:rPr lang="en-US" sz="2000" b="1" dirty="0">
                <a:solidFill>
                  <a:srgbClr val="0070C0"/>
                </a:solidFill>
              </a:rPr>
              <a:t>% GDP</a:t>
            </a:r>
          </a:p>
        </p:txBody>
      </p:sp>
      <p:sp>
        <p:nvSpPr>
          <p:cNvPr id="12" name="TextBox 11">
            <a:extLst>
              <a:ext uri="{FF2B5EF4-FFF2-40B4-BE49-F238E27FC236}">
                <a16:creationId xmlns:a16="http://schemas.microsoft.com/office/drawing/2014/main" xmlns="" id="{05E75E6D-AEF2-49A1-9475-ED7B9F909850}"/>
              </a:ext>
            </a:extLst>
          </p:cNvPr>
          <p:cNvSpPr txBox="1"/>
          <p:nvPr/>
        </p:nvSpPr>
        <p:spPr>
          <a:xfrm>
            <a:off x="414067" y="1732113"/>
            <a:ext cx="314510" cy="400110"/>
          </a:xfrm>
          <a:prstGeom prst="rect">
            <a:avLst/>
          </a:prstGeom>
          <a:noFill/>
        </p:spPr>
        <p:txBody>
          <a:bodyPr wrap="none" rtlCol="0">
            <a:spAutoFit/>
          </a:bodyPr>
          <a:lstStyle/>
          <a:p>
            <a:r>
              <a:rPr lang="en-US" sz="2000" b="1" dirty="0">
                <a:solidFill>
                  <a:srgbClr val="0070C0"/>
                </a:solidFill>
              </a:rPr>
              <a:t>$</a:t>
            </a:r>
          </a:p>
        </p:txBody>
      </p:sp>
      <p:sp>
        <p:nvSpPr>
          <p:cNvPr id="2" name="Slide Number Placeholder 1">
            <a:extLst>
              <a:ext uri="{FF2B5EF4-FFF2-40B4-BE49-F238E27FC236}">
                <a16:creationId xmlns:a16="http://schemas.microsoft.com/office/drawing/2014/main" xmlns="" id="{EFBCE043-3883-4C61-AFB7-634FB04BF9B3}"/>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12</a:t>
            </a:fld>
            <a:endParaRPr lang="en-US"/>
          </a:p>
        </p:txBody>
      </p:sp>
      <p:sp>
        <p:nvSpPr>
          <p:cNvPr id="3" name="TextBox 2">
            <a:extLst>
              <a:ext uri="{FF2B5EF4-FFF2-40B4-BE49-F238E27FC236}">
                <a16:creationId xmlns:a16="http://schemas.microsoft.com/office/drawing/2014/main" xmlns="" id="{B263006C-A346-4C66-8EFD-CC862C7D7D62}"/>
              </a:ext>
            </a:extLst>
          </p:cNvPr>
          <p:cNvSpPr txBox="1"/>
          <p:nvPr/>
        </p:nvSpPr>
        <p:spPr>
          <a:xfrm>
            <a:off x="241539" y="566048"/>
            <a:ext cx="8930202" cy="1323439"/>
          </a:xfrm>
          <a:prstGeom prst="rect">
            <a:avLst/>
          </a:prstGeom>
          <a:noFill/>
        </p:spPr>
        <p:txBody>
          <a:bodyPr wrap="none" rtlCol="0">
            <a:spAutoFit/>
          </a:bodyPr>
          <a:lstStyle/>
          <a:p>
            <a:r>
              <a:rPr lang="en-US" sz="2000" dirty="0"/>
              <a:t>The U.S. has a goods trade </a:t>
            </a:r>
            <a:r>
              <a:rPr lang="en-US" sz="2000" i="1" dirty="0"/>
              <a:t>deficit</a:t>
            </a:r>
            <a:r>
              <a:rPr lang="en-US" sz="2000" dirty="0"/>
              <a:t> and services trade </a:t>
            </a:r>
            <a:r>
              <a:rPr lang="en-US" sz="2000" i="1" dirty="0"/>
              <a:t>surplus</a:t>
            </a:r>
            <a:r>
              <a:rPr lang="en-US" sz="2000" dirty="0"/>
              <a:t>, for a net deficit overall.</a:t>
            </a:r>
          </a:p>
          <a:p>
            <a:r>
              <a:rPr lang="en-US" sz="2000" dirty="0"/>
              <a:t>Trade Surplus (Deficit) = Exports – Imports = X – M = Net Exports</a:t>
            </a:r>
          </a:p>
          <a:p>
            <a:r>
              <a:rPr lang="en-US" sz="2000" dirty="0"/>
              <a:t>Net Exports are negative, which reduces GDP, other things equal</a:t>
            </a:r>
          </a:p>
          <a:p>
            <a:endParaRPr lang="en-US" sz="2000" dirty="0"/>
          </a:p>
        </p:txBody>
      </p:sp>
    </p:spTree>
    <p:extLst>
      <p:ext uri="{BB962C8B-B14F-4D97-AF65-F5344CB8AC3E}">
        <p14:creationId xmlns:p14="http://schemas.microsoft.com/office/powerpoint/2010/main" val="2152780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32152EC8-E61A-4F75-BCA0-C07CB6AACECF}"/>
              </a:ext>
            </a:extLst>
          </p:cNvPr>
          <p:cNvSpPr txBox="1"/>
          <p:nvPr/>
        </p:nvSpPr>
        <p:spPr>
          <a:xfrm>
            <a:off x="7493509" y="6557159"/>
            <a:ext cx="3562129" cy="276999"/>
          </a:xfrm>
          <a:prstGeom prst="rect">
            <a:avLst/>
          </a:prstGeom>
          <a:noFill/>
        </p:spPr>
        <p:txBody>
          <a:bodyPr wrap="none" rtlCol="0">
            <a:spAutoFit/>
          </a:bodyPr>
          <a:lstStyle/>
          <a:p>
            <a:r>
              <a:rPr lang="en-US" sz="1200" dirty="0"/>
              <a:t>Source:  U.S. Census Bureau / FT900 Report / Exhibit 7</a:t>
            </a:r>
          </a:p>
        </p:txBody>
      </p:sp>
      <p:sp>
        <p:nvSpPr>
          <p:cNvPr id="9" name="Rectangle 8">
            <a:extLst>
              <a:ext uri="{FF2B5EF4-FFF2-40B4-BE49-F238E27FC236}">
                <a16:creationId xmlns:a16="http://schemas.microsoft.com/office/drawing/2014/main" xmlns="" id="{8461B240-6260-4A04-910C-6C9982AAB643}"/>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Top Goods Imports and Exports (May 2018 YTD)</a:t>
            </a:r>
          </a:p>
        </p:txBody>
      </p:sp>
      <p:sp>
        <p:nvSpPr>
          <p:cNvPr id="2" name="Slide Number Placeholder 1">
            <a:extLst>
              <a:ext uri="{FF2B5EF4-FFF2-40B4-BE49-F238E27FC236}">
                <a16:creationId xmlns:a16="http://schemas.microsoft.com/office/drawing/2014/main" xmlns="" id="{EFBCE043-3883-4C61-AFB7-634FB04BF9B3}"/>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13</a:t>
            </a:fld>
            <a:endParaRPr lang="en-US"/>
          </a:p>
        </p:txBody>
      </p:sp>
      <p:graphicFrame>
        <p:nvGraphicFramePr>
          <p:cNvPr id="3" name="Table 2">
            <a:extLst>
              <a:ext uri="{FF2B5EF4-FFF2-40B4-BE49-F238E27FC236}">
                <a16:creationId xmlns:a16="http://schemas.microsoft.com/office/drawing/2014/main" xmlns="" id="{E91FD99D-7C15-4DA5-9CD4-6957A2DBB517}"/>
              </a:ext>
            </a:extLst>
          </p:cNvPr>
          <p:cNvGraphicFramePr>
            <a:graphicFrameLocks noGrp="1"/>
          </p:cNvGraphicFramePr>
          <p:nvPr>
            <p:extLst>
              <p:ext uri="{D42A27DB-BD31-4B8C-83A1-F6EECF244321}">
                <p14:modId xmlns:p14="http://schemas.microsoft.com/office/powerpoint/2010/main" val="2715500810"/>
              </p:ext>
            </p:extLst>
          </p:nvPr>
        </p:nvGraphicFramePr>
        <p:xfrm>
          <a:off x="6579956" y="641592"/>
          <a:ext cx="5389237" cy="5895345"/>
        </p:xfrm>
        <a:graphic>
          <a:graphicData uri="http://schemas.openxmlformats.org/drawingml/2006/table">
            <a:tbl>
              <a:tblPr firstRow="1" bandRow="1">
                <a:tableStyleId>{5C22544A-7EE6-4342-B048-85BDC9FD1C3A}</a:tableStyleId>
              </a:tblPr>
              <a:tblGrid>
                <a:gridCol w="470740">
                  <a:extLst>
                    <a:ext uri="{9D8B030D-6E8A-4147-A177-3AD203B41FA5}">
                      <a16:colId xmlns:a16="http://schemas.microsoft.com/office/drawing/2014/main" xmlns="" val="3061032752"/>
                    </a:ext>
                  </a:extLst>
                </a:gridCol>
                <a:gridCol w="3467819">
                  <a:extLst>
                    <a:ext uri="{9D8B030D-6E8A-4147-A177-3AD203B41FA5}">
                      <a16:colId xmlns:a16="http://schemas.microsoft.com/office/drawing/2014/main" xmlns="" val="1869446292"/>
                    </a:ext>
                  </a:extLst>
                </a:gridCol>
                <a:gridCol w="1450678">
                  <a:extLst>
                    <a:ext uri="{9D8B030D-6E8A-4147-A177-3AD203B41FA5}">
                      <a16:colId xmlns:a16="http://schemas.microsoft.com/office/drawing/2014/main" xmlns="" val="3158681854"/>
                    </a:ext>
                  </a:extLst>
                </a:gridCol>
              </a:tblGrid>
              <a:tr h="420534">
                <a:tc>
                  <a:txBody>
                    <a:bodyPr/>
                    <a:lstStyle/>
                    <a:p>
                      <a:pPr algn="ctr" fontAlgn="b"/>
                      <a:r>
                        <a:rPr lang="en-US" sz="2000" u="none" strike="noStrike" dirty="0">
                          <a:effectLst/>
                        </a:rPr>
                        <a:t>#</a:t>
                      </a:r>
                      <a:endParaRPr lang="en-US" sz="2000" b="1" i="0" u="none" strike="noStrike" dirty="0">
                        <a:solidFill>
                          <a:srgbClr val="333399"/>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Commodity Exports</a:t>
                      </a:r>
                      <a:endParaRPr lang="en-US" sz="2000" b="1"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May YTD </a:t>
                      </a:r>
                    </a:p>
                    <a:p>
                      <a:pPr algn="ctr" fontAlgn="b"/>
                      <a:r>
                        <a:rPr lang="en-US" sz="2000" u="none" strike="noStrike" dirty="0">
                          <a:effectLst/>
                        </a:rPr>
                        <a:t>($ Billions)</a:t>
                      </a:r>
                      <a:endParaRPr lang="en-US" sz="2000" b="1"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1792286812"/>
                  </a:ext>
                </a:extLst>
              </a:tr>
              <a:tr h="351875">
                <a:tc>
                  <a:txBody>
                    <a:bodyPr/>
                    <a:lstStyle/>
                    <a:p>
                      <a:pPr algn="ctr" fontAlgn="b"/>
                      <a:r>
                        <a:rPr lang="en-US" sz="2000" u="none" strike="noStrike" dirty="0">
                          <a:effectLst/>
                        </a:rPr>
                        <a:t>1</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dirty="0">
                          <a:effectLst/>
                        </a:rPr>
                        <a:t>Vehicle parts and accessories</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dirty="0">
                          <a:solidFill>
                            <a:srgbClr val="000000"/>
                          </a:solidFill>
                          <a:effectLst/>
                          <a:latin typeface="+mn-lt"/>
                        </a:rPr>
                        <a:t>26</a:t>
                      </a:r>
                    </a:p>
                  </a:txBody>
                  <a:tcPr marL="7620" marR="7620" marT="7620" marB="0" anchor="b"/>
                </a:tc>
                <a:extLst>
                  <a:ext uri="{0D108BD9-81ED-4DB2-BD59-A6C34878D82A}">
                    <a16:rowId xmlns:a16="http://schemas.microsoft.com/office/drawing/2014/main" xmlns="" val="3220217264"/>
                  </a:ext>
                </a:extLst>
              </a:tr>
              <a:tr h="351875">
                <a:tc>
                  <a:txBody>
                    <a:bodyPr/>
                    <a:lstStyle/>
                    <a:p>
                      <a:pPr algn="ctr" fontAlgn="b"/>
                      <a:r>
                        <a:rPr lang="en-US" sz="2000" u="none" strike="noStrike" dirty="0">
                          <a:effectLst/>
                        </a:rPr>
                        <a:t>2</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Petroleum products, other</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a:solidFill>
                            <a:srgbClr val="000000"/>
                          </a:solidFill>
                          <a:effectLst/>
                          <a:latin typeface="+mn-lt"/>
                        </a:rPr>
                        <a:t>26</a:t>
                      </a:r>
                    </a:p>
                  </a:txBody>
                  <a:tcPr marL="7620" marR="7620" marT="7620" marB="0" anchor="b"/>
                </a:tc>
                <a:extLst>
                  <a:ext uri="{0D108BD9-81ED-4DB2-BD59-A6C34878D82A}">
                    <a16:rowId xmlns:a16="http://schemas.microsoft.com/office/drawing/2014/main" xmlns="" val="1030635394"/>
                  </a:ext>
                </a:extLst>
              </a:tr>
              <a:tr h="351875">
                <a:tc>
                  <a:txBody>
                    <a:bodyPr/>
                    <a:lstStyle/>
                    <a:p>
                      <a:pPr algn="ctr" fontAlgn="b"/>
                      <a:r>
                        <a:rPr lang="en-US" sz="2000" u="none" strike="noStrike">
                          <a:effectLst/>
                        </a:rPr>
                        <a:t>3</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Industrial machines, other</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a:solidFill>
                            <a:srgbClr val="000000"/>
                          </a:solidFill>
                          <a:effectLst/>
                          <a:latin typeface="+mn-lt"/>
                        </a:rPr>
                        <a:t>26</a:t>
                      </a:r>
                    </a:p>
                  </a:txBody>
                  <a:tcPr marL="7620" marR="7620" marT="7620" marB="0" anchor="b"/>
                </a:tc>
                <a:extLst>
                  <a:ext uri="{0D108BD9-81ED-4DB2-BD59-A6C34878D82A}">
                    <a16:rowId xmlns:a16="http://schemas.microsoft.com/office/drawing/2014/main" xmlns="" val="3847306245"/>
                  </a:ext>
                </a:extLst>
              </a:tr>
              <a:tr h="351875">
                <a:tc>
                  <a:txBody>
                    <a:bodyPr/>
                    <a:lstStyle/>
                    <a:p>
                      <a:pPr algn="ctr" fontAlgn="b"/>
                      <a:r>
                        <a:rPr lang="en-US" sz="2000" u="none" strike="noStrike">
                          <a:effectLst/>
                        </a:rPr>
                        <a:t>4</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Passenger cars, new and used</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a:solidFill>
                            <a:srgbClr val="000000"/>
                          </a:solidFill>
                          <a:effectLst/>
                          <a:latin typeface="+mn-lt"/>
                        </a:rPr>
                        <a:t>24</a:t>
                      </a:r>
                    </a:p>
                  </a:txBody>
                  <a:tcPr marL="7620" marR="7620" marT="7620" marB="0" anchor="b"/>
                </a:tc>
                <a:extLst>
                  <a:ext uri="{0D108BD9-81ED-4DB2-BD59-A6C34878D82A}">
                    <a16:rowId xmlns:a16="http://schemas.microsoft.com/office/drawing/2014/main" xmlns="" val="1998188457"/>
                  </a:ext>
                </a:extLst>
              </a:tr>
              <a:tr h="351875">
                <a:tc>
                  <a:txBody>
                    <a:bodyPr/>
                    <a:lstStyle/>
                    <a:p>
                      <a:pPr algn="ctr" fontAlgn="b"/>
                      <a:r>
                        <a:rPr lang="en-US" sz="2000" u="none" strike="noStrike">
                          <a:effectLst/>
                        </a:rPr>
                        <a:t>5</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Civilian aircraft</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a:solidFill>
                            <a:srgbClr val="000000"/>
                          </a:solidFill>
                          <a:effectLst/>
                          <a:latin typeface="+mn-lt"/>
                        </a:rPr>
                        <a:t>23</a:t>
                      </a:r>
                    </a:p>
                  </a:txBody>
                  <a:tcPr marL="7620" marR="7620" marT="7620" marB="0" anchor="b"/>
                </a:tc>
                <a:extLst>
                  <a:ext uri="{0D108BD9-81ED-4DB2-BD59-A6C34878D82A}">
                    <a16:rowId xmlns:a16="http://schemas.microsoft.com/office/drawing/2014/main" xmlns="" val="2220116909"/>
                  </a:ext>
                </a:extLst>
              </a:tr>
              <a:tr h="351875">
                <a:tc>
                  <a:txBody>
                    <a:bodyPr/>
                    <a:lstStyle/>
                    <a:p>
                      <a:pPr algn="ctr" fontAlgn="b"/>
                      <a:r>
                        <a:rPr lang="en-US" sz="2000" u="none" strike="noStrike">
                          <a:effectLst/>
                        </a:rPr>
                        <a:t>6</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Pharmaceutical preparations</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a:solidFill>
                            <a:srgbClr val="000000"/>
                          </a:solidFill>
                          <a:effectLst/>
                          <a:latin typeface="+mn-lt"/>
                        </a:rPr>
                        <a:t>22</a:t>
                      </a:r>
                    </a:p>
                  </a:txBody>
                  <a:tcPr marL="7620" marR="7620" marT="7620" marB="0" anchor="b"/>
                </a:tc>
                <a:extLst>
                  <a:ext uri="{0D108BD9-81ED-4DB2-BD59-A6C34878D82A}">
                    <a16:rowId xmlns:a16="http://schemas.microsoft.com/office/drawing/2014/main" xmlns="" val="2078540692"/>
                  </a:ext>
                </a:extLst>
              </a:tr>
              <a:tr h="351875">
                <a:tc>
                  <a:txBody>
                    <a:bodyPr/>
                    <a:lstStyle/>
                    <a:p>
                      <a:pPr algn="ctr" fontAlgn="b"/>
                      <a:r>
                        <a:rPr lang="en-US" sz="2000" u="none" strike="noStrike">
                          <a:effectLst/>
                        </a:rPr>
                        <a:t>7</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Semiconductors</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a:solidFill>
                            <a:srgbClr val="000000"/>
                          </a:solidFill>
                          <a:effectLst/>
                          <a:latin typeface="+mn-lt"/>
                        </a:rPr>
                        <a:t>20</a:t>
                      </a:r>
                    </a:p>
                  </a:txBody>
                  <a:tcPr marL="7620" marR="7620" marT="7620" marB="0" anchor="b"/>
                </a:tc>
                <a:extLst>
                  <a:ext uri="{0D108BD9-81ED-4DB2-BD59-A6C34878D82A}">
                    <a16:rowId xmlns:a16="http://schemas.microsoft.com/office/drawing/2014/main" xmlns="" val="1058408895"/>
                  </a:ext>
                </a:extLst>
              </a:tr>
              <a:tr h="351875">
                <a:tc>
                  <a:txBody>
                    <a:bodyPr/>
                    <a:lstStyle/>
                    <a:p>
                      <a:pPr algn="ctr" fontAlgn="b"/>
                      <a:r>
                        <a:rPr lang="en-US" sz="2000" u="none" strike="noStrike">
                          <a:effectLst/>
                        </a:rPr>
                        <a:t>8</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Engines-civilian aircraft</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a:solidFill>
                            <a:srgbClr val="000000"/>
                          </a:solidFill>
                          <a:effectLst/>
                          <a:latin typeface="+mn-lt"/>
                        </a:rPr>
                        <a:t>20</a:t>
                      </a:r>
                    </a:p>
                  </a:txBody>
                  <a:tcPr marL="7620" marR="7620" marT="7620" marB="0" anchor="b"/>
                </a:tc>
                <a:extLst>
                  <a:ext uri="{0D108BD9-81ED-4DB2-BD59-A6C34878D82A}">
                    <a16:rowId xmlns:a16="http://schemas.microsoft.com/office/drawing/2014/main" xmlns="" val="3343598783"/>
                  </a:ext>
                </a:extLst>
              </a:tr>
              <a:tr h="351875">
                <a:tc>
                  <a:txBody>
                    <a:bodyPr/>
                    <a:lstStyle/>
                    <a:p>
                      <a:pPr algn="ctr" fontAlgn="b"/>
                      <a:r>
                        <a:rPr lang="en-US" sz="2000" u="none" strike="noStrike">
                          <a:effectLst/>
                        </a:rPr>
                        <a:t>9</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Electric apparatus</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a:solidFill>
                            <a:srgbClr val="000000"/>
                          </a:solidFill>
                          <a:effectLst/>
                          <a:latin typeface="+mn-lt"/>
                        </a:rPr>
                        <a:t>19</a:t>
                      </a:r>
                    </a:p>
                  </a:txBody>
                  <a:tcPr marL="7620" marR="7620" marT="7620" marB="0" anchor="b"/>
                </a:tc>
                <a:extLst>
                  <a:ext uri="{0D108BD9-81ED-4DB2-BD59-A6C34878D82A}">
                    <a16:rowId xmlns:a16="http://schemas.microsoft.com/office/drawing/2014/main" xmlns="" val="1039257353"/>
                  </a:ext>
                </a:extLst>
              </a:tr>
              <a:tr h="351875">
                <a:tc>
                  <a:txBody>
                    <a:bodyPr/>
                    <a:lstStyle/>
                    <a:p>
                      <a:pPr algn="ctr" fontAlgn="b"/>
                      <a:r>
                        <a:rPr lang="en-US" sz="2000" u="none" strike="noStrike">
                          <a:effectLst/>
                        </a:rPr>
                        <a:t>10</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Fuel oil</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a:solidFill>
                            <a:srgbClr val="000000"/>
                          </a:solidFill>
                          <a:effectLst/>
                          <a:latin typeface="+mn-lt"/>
                        </a:rPr>
                        <a:t>16</a:t>
                      </a:r>
                    </a:p>
                  </a:txBody>
                  <a:tcPr marL="7620" marR="7620" marT="7620" marB="0" anchor="b"/>
                </a:tc>
                <a:extLst>
                  <a:ext uri="{0D108BD9-81ED-4DB2-BD59-A6C34878D82A}">
                    <a16:rowId xmlns:a16="http://schemas.microsoft.com/office/drawing/2014/main" xmlns="" val="1744662573"/>
                  </a:ext>
                </a:extLst>
              </a:tr>
              <a:tr h="351875">
                <a:tc>
                  <a:txBody>
                    <a:bodyPr/>
                    <a:lstStyle/>
                    <a:p>
                      <a:pPr algn="ctr" fontAlgn="b"/>
                      <a:r>
                        <a:rPr lang="en-US" sz="2000" u="none" strike="noStrike">
                          <a:effectLst/>
                        </a:rPr>
                        <a:t>11</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Crude oil</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a:solidFill>
                            <a:srgbClr val="000000"/>
                          </a:solidFill>
                          <a:effectLst/>
                          <a:latin typeface="+mn-lt"/>
                        </a:rPr>
                        <a:t>16</a:t>
                      </a:r>
                    </a:p>
                  </a:txBody>
                  <a:tcPr marL="7620" marR="7620" marT="7620" marB="0" anchor="b"/>
                </a:tc>
                <a:extLst>
                  <a:ext uri="{0D108BD9-81ED-4DB2-BD59-A6C34878D82A}">
                    <a16:rowId xmlns:a16="http://schemas.microsoft.com/office/drawing/2014/main" xmlns="" val="3128051788"/>
                  </a:ext>
                </a:extLst>
              </a:tr>
              <a:tr h="351875">
                <a:tc>
                  <a:txBody>
                    <a:bodyPr/>
                    <a:lstStyle/>
                    <a:p>
                      <a:pPr algn="ctr" fontAlgn="b"/>
                      <a:r>
                        <a:rPr lang="en-US" sz="2000" u="none" strike="noStrike">
                          <a:effectLst/>
                        </a:rPr>
                        <a:t>12</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Medicinal equipment</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a:solidFill>
                            <a:srgbClr val="000000"/>
                          </a:solidFill>
                          <a:effectLst/>
                          <a:latin typeface="+mn-lt"/>
                        </a:rPr>
                        <a:t>16</a:t>
                      </a:r>
                    </a:p>
                  </a:txBody>
                  <a:tcPr marL="7620" marR="7620" marT="7620" marB="0" anchor="b"/>
                </a:tc>
                <a:extLst>
                  <a:ext uri="{0D108BD9-81ED-4DB2-BD59-A6C34878D82A}">
                    <a16:rowId xmlns:a16="http://schemas.microsoft.com/office/drawing/2014/main" xmlns="" val="2565875648"/>
                  </a:ext>
                </a:extLst>
              </a:tr>
              <a:tr h="351875">
                <a:tc>
                  <a:txBody>
                    <a:bodyPr/>
                    <a:lstStyle/>
                    <a:p>
                      <a:pPr algn="ctr" fontAlgn="b"/>
                      <a:r>
                        <a:rPr lang="en-US" sz="2000" u="none" strike="noStrike">
                          <a:effectLst/>
                        </a:rPr>
                        <a:t>13</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Plastic materials</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a:solidFill>
                            <a:srgbClr val="000000"/>
                          </a:solidFill>
                          <a:effectLst/>
                          <a:latin typeface="+mn-lt"/>
                        </a:rPr>
                        <a:t>15</a:t>
                      </a:r>
                    </a:p>
                  </a:txBody>
                  <a:tcPr marL="7620" marR="7620" marT="7620" marB="0" anchor="b"/>
                </a:tc>
                <a:extLst>
                  <a:ext uri="{0D108BD9-81ED-4DB2-BD59-A6C34878D82A}">
                    <a16:rowId xmlns:a16="http://schemas.microsoft.com/office/drawing/2014/main" xmlns="" val="1431244833"/>
                  </a:ext>
                </a:extLst>
              </a:tr>
              <a:tr h="351875">
                <a:tc>
                  <a:txBody>
                    <a:bodyPr/>
                    <a:lstStyle/>
                    <a:p>
                      <a:pPr algn="ctr" fontAlgn="b"/>
                      <a:r>
                        <a:rPr lang="en-US" sz="2000" u="none" strike="noStrike">
                          <a:effectLst/>
                        </a:rPr>
                        <a:t>14</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Telecommunications equipment</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a:solidFill>
                            <a:srgbClr val="000000"/>
                          </a:solidFill>
                          <a:effectLst/>
                          <a:latin typeface="+mn-lt"/>
                        </a:rPr>
                        <a:t>15</a:t>
                      </a:r>
                    </a:p>
                  </a:txBody>
                  <a:tcPr marL="7620" marR="7620" marT="7620" marB="0" anchor="b"/>
                </a:tc>
                <a:extLst>
                  <a:ext uri="{0D108BD9-81ED-4DB2-BD59-A6C34878D82A}">
                    <a16:rowId xmlns:a16="http://schemas.microsoft.com/office/drawing/2014/main" xmlns="" val="417334933"/>
                  </a:ext>
                </a:extLst>
              </a:tr>
              <a:tr h="351875">
                <a:tc>
                  <a:txBody>
                    <a:bodyPr/>
                    <a:lstStyle/>
                    <a:p>
                      <a:pPr algn="ctr" fontAlgn="b"/>
                      <a:r>
                        <a:rPr lang="en-US" sz="2000" u="none" strike="noStrike">
                          <a:effectLst/>
                        </a:rPr>
                        <a:t>15</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Computer accessories</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b="0" i="0" u="none" strike="noStrike" dirty="0">
                          <a:solidFill>
                            <a:srgbClr val="000000"/>
                          </a:solidFill>
                          <a:effectLst/>
                          <a:latin typeface="+mn-lt"/>
                        </a:rPr>
                        <a:t>14</a:t>
                      </a:r>
                    </a:p>
                  </a:txBody>
                  <a:tcPr marL="7620" marR="7620" marT="7620" marB="0" anchor="b"/>
                </a:tc>
                <a:extLst>
                  <a:ext uri="{0D108BD9-81ED-4DB2-BD59-A6C34878D82A}">
                    <a16:rowId xmlns:a16="http://schemas.microsoft.com/office/drawing/2014/main" xmlns="" val="765914703"/>
                  </a:ext>
                </a:extLst>
              </a:tr>
            </a:tbl>
          </a:graphicData>
        </a:graphic>
      </p:graphicFrame>
      <p:graphicFrame>
        <p:nvGraphicFramePr>
          <p:cNvPr id="7" name="Table 6">
            <a:extLst>
              <a:ext uri="{FF2B5EF4-FFF2-40B4-BE49-F238E27FC236}">
                <a16:creationId xmlns:a16="http://schemas.microsoft.com/office/drawing/2014/main" xmlns="" id="{1CCA8895-31C3-4731-8FF6-4DA2F6F5B5D7}"/>
              </a:ext>
            </a:extLst>
          </p:cNvPr>
          <p:cNvGraphicFramePr>
            <a:graphicFrameLocks noGrp="1"/>
          </p:cNvGraphicFramePr>
          <p:nvPr>
            <p:extLst>
              <p:ext uri="{D42A27DB-BD31-4B8C-83A1-F6EECF244321}">
                <p14:modId xmlns:p14="http://schemas.microsoft.com/office/powerpoint/2010/main" val="999717642"/>
              </p:ext>
            </p:extLst>
          </p:nvPr>
        </p:nvGraphicFramePr>
        <p:xfrm>
          <a:off x="99215" y="641592"/>
          <a:ext cx="6085939" cy="5895352"/>
        </p:xfrm>
        <a:graphic>
          <a:graphicData uri="http://schemas.openxmlformats.org/drawingml/2006/table">
            <a:tbl>
              <a:tblPr firstRow="1" bandRow="1">
                <a:tableStyleId>{21E4AEA4-8DFA-4A89-87EB-49C32662AFE0}</a:tableStyleId>
              </a:tblPr>
              <a:tblGrid>
                <a:gridCol w="452890">
                  <a:extLst>
                    <a:ext uri="{9D8B030D-6E8A-4147-A177-3AD203B41FA5}">
                      <a16:colId xmlns:a16="http://schemas.microsoft.com/office/drawing/2014/main" xmlns="" val="2364330681"/>
                    </a:ext>
                  </a:extLst>
                </a:gridCol>
                <a:gridCol w="4226943">
                  <a:extLst>
                    <a:ext uri="{9D8B030D-6E8A-4147-A177-3AD203B41FA5}">
                      <a16:colId xmlns:a16="http://schemas.microsoft.com/office/drawing/2014/main" xmlns="" val="1679424145"/>
                    </a:ext>
                  </a:extLst>
                </a:gridCol>
                <a:gridCol w="1406106">
                  <a:extLst>
                    <a:ext uri="{9D8B030D-6E8A-4147-A177-3AD203B41FA5}">
                      <a16:colId xmlns:a16="http://schemas.microsoft.com/office/drawing/2014/main" xmlns="" val="2048454443"/>
                    </a:ext>
                  </a:extLst>
                </a:gridCol>
              </a:tblGrid>
              <a:tr h="624517">
                <a:tc>
                  <a:txBody>
                    <a:bodyPr/>
                    <a:lstStyle/>
                    <a:p>
                      <a:pPr algn="ctr" fontAlgn="b"/>
                      <a:r>
                        <a:rPr lang="en-US" sz="2000" u="none" strike="noStrike" dirty="0">
                          <a:effectLst/>
                        </a:rPr>
                        <a:t>#</a:t>
                      </a:r>
                      <a:endParaRPr lang="en-US" sz="2000" b="1" i="0" u="none" strike="noStrike" dirty="0">
                        <a:solidFill>
                          <a:srgbClr val="333399"/>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Commodity Imports</a:t>
                      </a:r>
                      <a:endParaRPr lang="en-US" sz="2000" b="1"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May YTD </a:t>
                      </a:r>
                    </a:p>
                    <a:p>
                      <a:pPr algn="ctr" fontAlgn="b"/>
                      <a:r>
                        <a:rPr lang="en-US" sz="2000" u="none" strike="noStrike" dirty="0">
                          <a:effectLst/>
                        </a:rPr>
                        <a:t>($ Billions)</a:t>
                      </a:r>
                      <a:endParaRPr lang="en-US" sz="2000" b="1"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3629615284"/>
                  </a:ext>
                </a:extLst>
              </a:tr>
              <a:tr h="351389">
                <a:tc>
                  <a:txBody>
                    <a:bodyPr/>
                    <a:lstStyle/>
                    <a:p>
                      <a:pPr algn="ctr" fontAlgn="b"/>
                      <a:r>
                        <a:rPr lang="en-US" sz="2000" u="none" strike="noStrike" dirty="0">
                          <a:effectLst/>
                        </a:rPr>
                        <a:t>1</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Passenger cars, new and used</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73</a:t>
                      </a:r>
                      <a:endParaRPr lang="en-US" sz="20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2661928453"/>
                  </a:ext>
                </a:extLst>
              </a:tr>
              <a:tr h="351389">
                <a:tc>
                  <a:txBody>
                    <a:bodyPr/>
                    <a:lstStyle/>
                    <a:p>
                      <a:pPr algn="ctr" fontAlgn="b"/>
                      <a:r>
                        <a:rPr lang="en-US" sz="2000" u="none" strike="noStrike" dirty="0">
                          <a:effectLst/>
                        </a:rPr>
                        <a:t>2</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dirty="0">
                          <a:effectLst/>
                        </a:rPr>
                        <a:t>Crude oil</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65</a:t>
                      </a:r>
                      <a:endParaRPr lang="en-US" sz="20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3190656506"/>
                  </a:ext>
                </a:extLst>
              </a:tr>
              <a:tr h="351389">
                <a:tc>
                  <a:txBody>
                    <a:bodyPr/>
                    <a:lstStyle/>
                    <a:p>
                      <a:pPr algn="ctr" fontAlgn="b"/>
                      <a:r>
                        <a:rPr lang="en-US" sz="2000" u="none" strike="noStrike">
                          <a:effectLst/>
                        </a:rPr>
                        <a:t>3</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Pharmaceutical preparations</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55</a:t>
                      </a:r>
                      <a:endParaRPr lang="en-US" sz="20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1048859631"/>
                  </a:ext>
                </a:extLst>
              </a:tr>
              <a:tr h="351389">
                <a:tc>
                  <a:txBody>
                    <a:bodyPr/>
                    <a:lstStyle/>
                    <a:p>
                      <a:pPr algn="ctr" fontAlgn="b"/>
                      <a:r>
                        <a:rPr lang="en-US" sz="2000" u="none" strike="noStrike">
                          <a:effectLst/>
                        </a:rPr>
                        <a:t>4</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dirty="0">
                          <a:effectLst/>
                        </a:rPr>
                        <a:t>Vehicles parts and accessories</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a:effectLst/>
                        </a:rPr>
                        <a:t>46</a:t>
                      </a:r>
                      <a:endParaRPr lang="en-US" sz="20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1300095216"/>
                  </a:ext>
                </a:extLst>
              </a:tr>
              <a:tr h="351389">
                <a:tc>
                  <a:txBody>
                    <a:bodyPr/>
                    <a:lstStyle/>
                    <a:p>
                      <a:pPr algn="ctr" fontAlgn="b"/>
                      <a:r>
                        <a:rPr lang="en-US" sz="2000" u="none" strike="noStrike">
                          <a:effectLst/>
                        </a:rPr>
                        <a:t>5</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dirty="0">
                          <a:effectLst/>
                        </a:rPr>
                        <a:t>Cell phones and other household goods</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a:effectLst/>
                        </a:rPr>
                        <a:t>46</a:t>
                      </a:r>
                      <a:endParaRPr lang="en-US" sz="20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855826447"/>
                  </a:ext>
                </a:extLst>
              </a:tr>
              <a:tr h="351389">
                <a:tc>
                  <a:txBody>
                    <a:bodyPr/>
                    <a:lstStyle/>
                    <a:p>
                      <a:pPr algn="ctr" fontAlgn="b"/>
                      <a:r>
                        <a:rPr lang="en-US" sz="2000" u="none" strike="noStrike">
                          <a:effectLst/>
                        </a:rPr>
                        <a:t>6</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dirty="0">
                          <a:effectLst/>
                        </a:rPr>
                        <a:t>Computers</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33</a:t>
                      </a:r>
                      <a:endParaRPr lang="en-US" sz="20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623735219"/>
                  </a:ext>
                </a:extLst>
              </a:tr>
              <a:tr h="351389">
                <a:tc>
                  <a:txBody>
                    <a:bodyPr/>
                    <a:lstStyle/>
                    <a:p>
                      <a:pPr algn="ctr" fontAlgn="b"/>
                      <a:r>
                        <a:rPr lang="en-US" sz="2000" u="none" strike="noStrike">
                          <a:effectLst/>
                        </a:rPr>
                        <a:t>7</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Telecommunications equipment</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31</a:t>
                      </a:r>
                      <a:endParaRPr lang="en-US" sz="20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2496337849"/>
                  </a:ext>
                </a:extLst>
              </a:tr>
              <a:tr h="351389">
                <a:tc>
                  <a:txBody>
                    <a:bodyPr/>
                    <a:lstStyle/>
                    <a:p>
                      <a:pPr algn="ctr" fontAlgn="b"/>
                      <a:r>
                        <a:rPr lang="en-US" sz="2000" u="none" strike="noStrike">
                          <a:effectLst/>
                        </a:rPr>
                        <a:t>8</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dirty="0">
                          <a:effectLst/>
                        </a:rPr>
                        <a:t>Computer accessories</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27</a:t>
                      </a:r>
                      <a:endParaRPr lang="en-US" sz="20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1376767243"/>
                  </a:ext>
                </a:extLst>
              </a:tr>
              <a:tr h="351389">
                <a:tc>
                  <a:txBody>
                    <a:bodyPr/>
                    <a:lstStyle/>
                    <a:p>
                      <a:pPr algn="ctr" fontAlgn="b"/>
                      <a:r>
                        <a:rPr lang="en-US" sz="2000" u="none" strike="noStrike">
                          <a:effectLst/>
                        </a:rPr>
                        <a:t>9</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Industrial machines, other</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a:effectLst/>
                        </a:rPr>
                        <a:t>25</a:t>
                      </a:r>
                      <a:endParaRPr lang="en-US" sz="20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1039466666"/>
                  </a:ext>
                </a:extLst>
              </a:tr>
              <a:tr h="351389">
                <a:tc>
                  <a:txBody>
                    <a:bodyPr/>
                    <a:lstStyle/>
                    <a:p>
                      <a:pPr algn="ctr" fontAlgn="b"/>
                      <a:r>
                        <a:rPr lang="en-US" sz="2000" u="none" strike="noStrike">
                          <a:effectLst/>
                        </a:rPr>
                        <a:t>10</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Electric apparatus</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23</a:t>
                      </a:r>
                      <a:endParaRPr lang="en-US" sz="20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3804053420"/>
                  </a:ext>
                </a:extLst>
              </a:tr>
              <a:tr h="351389">
                <a:tc>
                  <a:txBody>
                    <a:bodyPr/>
                    <a:lstStyle/>
                    <a:p>
                      <a:pPr algn="ctr" fontAlgn="b"/>
                      <a:r>
                        <a:rPr lang="en-US" sz="2000" u="none" strike="noStrike" dirty="0">
                          <a:effectLst/>
                        </a:rPr>
                        <a:t>11</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Semiconductors</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22</a:t>
                      </a:r>
                      <a:endParaRPr lang="en-US" sz="20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3093229948"/>
                  </a:ext>
                </a:extLst>
              </a:tr>
              <a:tr h="351389">
                <a:tc>
                  <a:txBody>
                    <a:bodyPr/>
                    <a:lstStyle/>
                    <a:p>
                      <a:pPr algn="ctr" fontAlgn="b"/>
                      <a:r>
                        <a:rPr lang="en-US" sz="2000" u="none" strike="noStrike" dirty="0">
                          <a:effectLst/>
                        </a:rPr>
                        <a:t>12</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dirty="0">
                          <a:effectLst/>
                        </a:rPr>
                        <a:t>Apparel, textiles, nonwool or cotton</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21</a:t>
                      </a:r>
                      <a:endParaRPr lang="en-US" sz="20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4073046362"/>
                  </a:ext>
                </a:extLst>
              </a:tr>
              <a:tr h="351389">
                <a:tc>
                  <a:txBody>
                    <a:bodyPr/>
                    <a:lstStyle/>
                    <a:p>
                      <a:pPr algn="ctr" fontAlgn="b"/>
                      <a:r>
                        <a:rPr lang="en-US" sz="2000" u="none" strike="noStrike" dirty="0">
                          <a:effectLst/>
                        </a:rPr>
                        <a:t>13</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a:effectLst/>
                        </a:rPr>
                        <a:t>Apparel, household goods - cotton</a:t>
                      </a:r>
                      <a:endParaRPr lang="en-US" sz="20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18</a:t>
                      </a:r>
                      <a:endParaRPr lang="en-US" sz="20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3473862953"/>
                  </a:ext>
                </a:extLst>
              </a:tr>
              <a:tr h="351389">
                <a:tc>
                  <a:txBody>
                    <a:bodyPr/>
                    <a:lstStyle/>
                    <a:p>
                      <a:pPr algn="ctr" fontAlgn="b"/>
                      <a:r>
                        <a:rPr lang="en-US" sz="2000" u="none" strike="noStrike" dirty="0">
                          <a:effectLst/>
                        </a:rPr>
                        <a:t>14</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dirty="0">
                          <a:effectLst/>
                        </a:rPr>
                        <a:t>Medicinal equipment</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17</a:t>
                      </a:r>
                      <a:endParaRPr lang="en-US" sz="20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3899055081"/>
                  </a:ext>
                </a:extLst>
              </a:tr>
              <a:tr h="351389">
                <a:tc>
                  <a:txBody>
                    <a:bodyPr/>
                    <a:lstStyle/>
                    <a:p>
                      <a:pPr algn="ctr" fontAlgn="b"/>
                      <a:r>
                        <a:rPr lang="en-US" sz="2000" u="none" strike="noStrike" dirty="0">
                          <a:effectLst/>
                        </a:rPr>
                        <a:t>15</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en-US" sz="2000" u="none" strike="noStrike" dirty="0">
                          <a:effectLst/>
                        </a:rPr>
                        <a:t>Furniture, household goods, etc.</a:t>
                      </a:r>
                      <a:endParaRPr lang="en-US" sz="20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16</a:t>
                      </a:r>
                      <a:endParaRPr lang="en-US" sz="20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1301977241"/>
                  </a:ext>
                </a:extLst>
              </a:tr>
            </a:tbl>
          </a:graphicData>
        </a:graphic>
      </p:graphicFrame>
      <p:sp>
        <p:nvSpPr>
          <p:cNvPr id="10" name="TextBox 9">
            <a:extLst>
              <a:ext uri="{FF2B5EF4-FFF2-40B4-BE49-F238E27FC236}">
                <a16:creationId xmlns:a16="http://schemas.microsoft.com/office/drawing/2014/main" xmlns="" id="{A2E88298-5BA8-482D-9ECF-FBBBAD1FCD90}"/>
              </a:ext>
            </a:extLst>
          </p:cNvPr>
          <p:cNvSpPr txBox="1"/>
          <p:nvPr/>
        </p:nvSpPr>
        <p:spPr>
          <a:xfrm>
            <a:off x="1190557" y="6568600"/>
            <a:ext cx="3640677" cy="276999"/>
          </a:xfrm>
          <a:prstGeom prst="rect">
            <a:avLst/>
          </a:prstGeom>
          <a:noFill/>
        </p:spPr>
        <p:txBody>
          <a:bodyPr wrap="none" rtlCol="0">
            <a:spAutoFit/>
          </a:bodyPr>
          <a:lstStyle/>
          <a:p>
            <a:r>
              <a:rPr lang="en-US" sz="1200" dirty="0"/>
              <a:t>Source:  U.S. Census Bureau / FT900 Report / Exhibit 8</a:t>
            </a:r>
          </a:p>
        </p:txBody>
      </p:sp>
    </p:spTree>
    <p:extLst>
      <p:ext uri="{BB962C8B-B14F-4D97-AF65-F5344CB8AC3E}">
        <p14:creationId xmlns:p14="http://schemas.microsoft.com/office/powerpoint/2010/main" val="1943370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32152EC8-E61A-4F75-BCA0-C07CB6AACECF}"/>
              </a:ext>
            </a:extLst>
          </p:cNvPr>
          <p:cNvSpPr txBox="1"/>
          <p:nvPr/>
        </p:nvSpPr>
        <p:spPr>
          <a:xfrm>
            <a:off x="353682" y="6304611"/>
            <a:ext cx="5006820" cy="461665"/>
          </a:xfrm>
          <a:prstGeom prst="rect">
            <a:avLst/>
          </a:prstGeom>
          <a:noFill/>
        </p:spPr>
        <p:txBody>
          <a:bodyPr wrap="none" rtlCol="0">
            <a:spAutoFit/>
          </a:bodyPr>
          <a:lstStyle/>
          <a:p>
            <a:r>
              <a:rPr lang="en-US" sz="1200" dirty="0"/>
              <a:t>Source:  U.S. Census Bureau – Top Trading Partners</a:t>
            </a:r>
          </a:p>
          <a:p>
            <a:r>
              <a:rPr lang="en-US" sz="1200" dirty="0"/>
              <a:t>https://www.census.gov/foreign-trade/statistics/highlights/toppartners.html </a:t>
            </a:r>
          </a:p>
        </p:txBody>
      </p:sp>
      <p:sp>
        <p:nvSpPr>
          <p:cNvPr id="9" name="Rectangle 8">
            <a:extLst>
              <a:ext uri="{FF2B5EF4-FFF2-40B4-BE49-F238E27FC236}">
                <a16:creationId xmlns:a16="http://schemas.microsoft.com/office/drawing/2014/main" xmlns="" id="{8461B240-6260-4A04-910C-6C9982AAB643}"/>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Main Trading Partners:  Goods Only (May 2018 YTD)</a:t>
            </a:r>
          </a:p>
        </p:txBody>
      </p:sp>
      <p:sp>
        <p:nvSpPr>
          <p:cNvPr id="2" name="Slide Number Placeholder 1">
            <a:extLst>
              <a:ext uri="{FF2B5EF4-FFF2-40B4-BE49-F238E27FC236}">
                <a16:creationId xmlns:a16="http://schemas.microsoft.com/office/drawing/2014/main" xmlns="" id="{EFBCE043-3883-4C61-AFB7-634FB04BF9B3}"/>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14</a:t>
            </a:fld>
            <a:endParaRPr lang="en-US"/>
          </a:p>
        </p:txBody>
      </p:sp>
      <p:pic>
        <p:nvPicPr>
          <p:cNvPr id="3" name="Picture 2">
            <a:extLst>
              <a:ext uri="{FF2B5EF4-FFF2-40B4-BE49-F238E27FC236}">
                <a16:creationId xmlns:a16="http://schemas.microsoft.com/office/drawing/2014/main" xmlns="" id="{064F0E8D-0A09-4ECF-9C50-996602C1F313}"/>
              </a:ext>
            </a:extLst>
          </p:cNvPr>
          <p:cNvPicPr>
            <a:picLocks noChangeAspect="1"/>
          </p:cNvPicPr>
          <p:nvPr/>
        </p:nvPicPr>
        <p:blipFill>
          <a:blip r:embed="rId2"/>
          <a:stretch>
            <a:fillRect/>
          </a:stretch>
        </p:blipFill>
        <p:spPr>
          <a:xfrm>
            <a:off x="241539" y="633052"/>
            <a:ext cx="10567359" cy="5666233"/>
          </a:xfrm>
          <a:prstGeom prst="rect">
            <a:avLst/>
          </a:prstGeom>
        </p:spPr>
      </p:pic>
    </p:spTree>
    <p:extLst>
      <p:ext uri="{BB962C8B-B14F-4D97-AF65-F5344CB8AC3E}">
        <p14:creationId xmlns:p14="http://schemas.microsoft.com/office/powerpoint/2010/main" val="4024166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9F62C70-5163-4A8D-A4E4-6E9AC8565E06}"/>
              </a:ext>
            </a:extLst>
          </p:cNvPr>
          <p:cNvSpPr/>
          <p:nvPr/>
        </p:nvSpPr>
        <p:spPr>
          <a:xfrm>
            <a:off x="0" y="0"/>
            <a:ext cx="12192000" cy="61247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Topics</a:t>
            </a:r>
          </a:p>
        </p:txBody>
      </p:sp>
      <p:sp>
        <p:nvSpPr>
          <p:cNvPr id="7" name="Slide Number Placeholder 6">
            <a:extLst>
              <a:ext uri="{FF2B5EF4-FFF2-40B4-BE49-F238E27FC236}">
                <a16:creationId xmlns:a16="http://schemas.microsoft.com/office/drawing/2014/main" xmlns="" id="{E3423A7F-8965-431F-9689-900AEFD543BF}"/>
              </a:ext>
            </a:extLst>
          </p:cNvPr>
          <p:cNvSpPr>
            <a:spLocks noGrp="1"/>
          </p:cNvSpPr>
          <p:nvPr>
            <p:ph type="sldNum" sz="quarter" idx="12"/>
          </p:nvPr>
        </p:nvSpPr>
        <p:spPr>
          <a:xfrm>
            <a:off x="9457426" y="6483081"/>
            <a:ext cx="2743200" cy="365125"/>
          </a:xfrm>
        </p:spPr>
        <p:txBody>
          <a:bodyPr/>
          <a:lstStyle/>
          <a:p>
            <a:fld id="{A5ABBA13-5101-492E-8EF0-2A135518BDD4}" type="slidenum">
              <a:rPr lang="en-US" smtClean="0"/>
              <a:t>15</a:t>
            </a:fld>
            <a:endParaRPr lang="en-US" dirty="0"/>
          </a:p>
        </p:txBody>
      </p:sp>
      <p:sp>
        <p:nvSpPr>
          <p:cNvPr id="3" name="TextBox 2">
            <a:extLst>
              <a:ext uri="{FF2B5EF4-FFF2-40B4-BE49-F238E27FC236}">
                <a16:creationId xmlns:a16="http://schemas.microsoft.com/office/drawing/2014/main" xmlns="" id="{E3B09FF8-1C83-4FA6-9D53-962F552B2489}"/>
              </a:ext>
            </a:extLst>
          </p:cNvPr>
          <p:cNvSpPr txBox="1"/>
          <p:nvPr/>
        </p:nvSpPr>
        <p:spPr>
          <a:xfrm>
            <a:off x="526212" y="1242204"/>
            <a:ext cx="2642647" cy="2677656"/>
          </a:xfrm>
          <a:prstGeom prst="rect">
            <a:avLst/>
          </a:prstGeom>
          <a:noFill/>
        </p:spPr>
        <p:txBody>
          <a:bodyPr wrap="none" rtlCol="0">
            <a:spAutoFit/>
          </a:bodyPr>
          <a:lstStyle/>
          <a:p>
            <a:pPr marL="342900" indent="-342900">
              <a:buAutoNum type="arabicPeriod"/>
            </a:pPr>
            <a:r>
              <a:rPr lang="en-US" sz="2400" dirty="0"/>
              <a:t>Trade Theory</a:t>
            </a:r>
          </a:p>
          <a:p>
            <a:pPr marL="342900" indent="-342900">
              <a:buAutoNum type="arabicPeriod"/>
            </a:pPr>
            <a:endParaRPr lang="en-US" sz="2400" dirty="0"/>
          </a:p>
          <a:p>
            <a:pPr marL="342900" indent="-342900">
              <a:buAutoNum type="arabicPeriod"/>
            </a:pPr>
            <a:r>
              <a:rPr lang="en-US" sz="2400" dirty="0"/>
              <a:t>Trade Figures</a:t>
            </a:r>
          </a:p>
          <a:p>
            <a:pPr marL="342900" indent="-342900">
              <a:buAutoNum type="arabicPeriod"/>
            </a:pPr>
            <a:endParaRPr lang="en-US" sz="2400" dirty="0"/>
          </a:p>
          <a:p>
            <a:pPr marL="342900" indent="-342900">
              <a:buAutoNum type="arabicPeriod"/>
            </a:pPr>
            <a:r>
              <a:rPr lang="en-US" sz="2400" dirty="0"/>
              <a:t>The China Price</a:t>
            </a:r>
          </a:p>
          <a:p>
            <a:pPr marL="342900" indent="-342900">
              <a:buAutoNum type="arabicPeriod"/>
            </a:pPr>
            <a:endParaRPr lang="en-US" sz="2400" dirty="0"/>
          </a:p>
          <a:p>
            <a:pPr marL="342900" indent="-342900">
              <a:buAutoNum type="arabicPeriod"/>
            </a:pPr>
            <a:r>
              <a:rPr lang="en-US" sz="2400" dirty="0"/>
              <a:t>Trade War So Far</a:t>
            </a:r>
          </a:p>
        </p:txBody>
      </p:sp>
      <p:sp>
        <p:nvSpPr>
          <p:cNvPr id="6" name="Rectangle 5">
            <a:extLst>
              <a:ext uri="{FF2B5EF4-FFF2-40B4-BE49-F238E27FC236}">
                <a16:creationId xmlns:a16="http://schemas.microsoft.com/office/drawing/2014/main" xmlns="" id="{11CDCF25-CAA8-42A7-A9CB-D7A2C6539EF1}"/>
              </a:ext>
            </a:extLst>
          </p:cNvPr>
          <p:cNvSpPr/>
          <p:nvPr/>
        </p:nvSpPr>
        <p:spPr>
          <a:xfrm>
            <a:off x="457200" y="2691435"/>
            <a:ext cx="5638800" cy="4399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3363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32152EC8-E61A-4F75-BCA0-C07CB6AACECF}"/>
              </a:ext>
            </a:extLst>
          </p:cNvPr>
          <p:cNvSpPr txBox="1"/>
          <p:nvPr/>
        </p:nvSpPr>
        <p:spPr>
          <a:xfrm>
            <a:off x="595215" y="6402404"/>
            <a:ext cx="4920963" cy="338554"/>
          </a:xfrm>
          <a:prstGeom prst="rect">
            <a:avLst/>
          </a:prstGeom>
          <a:noFill/>
        </p:spPr>
        <p:txBody>
          <a:bodyPr wrap="none" rtlCol="0">
            <a:spAutoFit/>
          </a:bodyPr>
          <a:lstStyle/>
          <a:p>
            <a:r>
              <a:rPr lang="en-US" sz="1600" dirty="0"/>
              <a:t>Source:  U.S. Census Bureau – Trade in Goods with China</a:t>
            </a:r>
          </a:p>
        </p:txBody>
      </p:sp>
      <p:sp>
        <p:nvSpPr>
          <p:cNvPr id="9" name="Rectangle 8">
            <a:extLst>
              <a:ext uri="{FF2B5EF4-FFF2-40B4-BE49-F238E27FC236}">
                <a16:creationId xmlns:a16="http://schemas.microsoft.com/office/drawing/2014/main" xmlns="" id="{8461B240-6260-4A04-910C-6C9982AAB643}"/>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Goods Trade with China ($ Billions)</a:t>
            </a:r>
          </a:p>
        </p:txBody>
      </p:sp>
      <p:sp>
        <p:nvSpPr>
          <p:cNvPr id="2" name="Slide Number Placeholder 1">
            <a:extLst>
              <a:ext uri="{FF2B5EF4-FFF2-40B4-BE49-F238E27FC236}">
                <a16:creationId xmlns:a16="http://schemas.microsoft.com/office/drawing/2014/main" xmlns="" id="{EFBCE043-3883-4C61-AFB7-634FB04BF9B3}"/>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16</a:t>
            </a:fld>
            <a:endParaRPr lang="en-US"/>
          </a:p>
        </p:txBody>
      </p:sp>
      <p:graphicFrame>
        <p:nvGraphicFramePr>
          <p:cNvPr id="13" name="Chart 12">
            <a:extLst>
              <a:ext uri="{FF2B5EF4-FFF2-40B4-BE49-F238E27FC236}">
                <a16:creationId xmlns:a16="http://schemas.microsoft.com/office/drawing/2014/main" xmlns="" id="{6766A9AB-203C-4BBD-B3B4-B6561F0D0A78}"/>
              </a:ext>
            </a:extLst>
          </p:cNvPr>
          <p:cNvGraphicFramePr>
            <a:graphicFrameLocks/>
          </p:cNvGraphicFramePr>
          <p:nvPr>
            <p:extLst/>
          </p:nvPr>
        </p:nvGraphicFramePr>
        <p:xfrm>
          <a:off x="2027381" y="879060"/>
          <a:ext cx="9467273" cy="5523344"/>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a:extLst>
              <a:ext uri="{FF2B5EF4-FFF2-40B4-BE49-F238E27FC236}">
                <a16:creationId xmlns:a16="http://schemas.microsoft.com/office/drawing/2014/main" xmlns="" id="{3556E61A-39AE-466E-8DED-0582669FA533}"/>
              </a:ext>
            </a:extLst>
          </p:cNvPr>
          <p:cNvCxnSpPr/>
          <p:nvPr/>
        </p:nvCxnSpPr>
        <p:spPr>
          <a:xfrm>
            <a:off x="2153809" y="5384650"/>
            <a:ext cx="91532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xmlns="" id="{224DA5D7-96F5-4214-8735-533A5FC7C8B1}"/>
              </a:ext>
            </a:extLst>
          </p:cNvPr>
          <p:cNvSpPr txBox="1"/>
          <p:nvPr/>
        </p:nvSpPr>
        <p:spPr>
          <a:xfrm>
            <a:off x="215661" y="598920"/>
            <a:ext cx="6959982" cy="430887"/>
          </a:xfrm>
          <a:prstGeom prst="rect">
            <a:avLst/>
          </a:prstGeom>
          <a:noFill/>
        </p:spPr>
        <p:txBody>
          <a:bodyPr wrap="none" rtlCol="0">
            <a:spAutoFit/>
          </a:bodyPr>
          <a:lstStyle/>
          <a:p>
            <a:r>
              <a:rPr lang="en-US" sz="2200" dirty="0"/>
              <a:t>$376B of the $807B goods trade deficit (47%) is with China.</a:t>
            </a:r>
          </a:p>
        </p:txBody>
      </p:sp>
      <p:pic>
        <p:nvPicPr>
          <p:cNvPr id="7" name="Picture 6">
            <a:extLst>
              <a:ext uri="{FF2B5EF4-FFF2-40B4-BE49-F238E27FC236}">
                <a16:creationId xmlns:a16="http://schemas.microsoft.com/office/drawing/2014/main" xmlns="" id="{69E7EBEF-1953-4C66-8777-67E22877A906}"/>
              </a:ext>
            </a:extLst>
          </p:cNvPr>
          <p:cNvPicPr>
            <a:picLocks noChangeAspect="1"/>
          </p:cNvPicPr>
          <p:nvPr/>
        </p:nvPicPr>
        <p:blipFill>
          <a:blip r:embed="rId3"/>
          <a:stretch>
            <a:fillRect/>
          </a:stretch>
        </p:blipFill>
        <p:spPr>
          <a:xfrm>
            <a:off x="293830" y="1160180"/>
            <a:ext cx="4577485" cy="1735420"/>
          </a:xfrm>
          <a:prstGeom prst="rect">
            <a:avLst/>
          </a:prstGeom>
        </p:spPr>
      </p:pic>
    </p:spTree>
    <p:extLst>
      <p:ext uri="{BB962C8B-B14F-4D97-AF65-F5344CB8AC3E}">
        <p14:creationId xmlns:p14="http://schemas.microsoft.com/office/powerpoint/2010/main" val="1621221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Manufacturing Employment:  Number and Share of Total Employment</a:t>
            </a:r>
          </a:p>
        </p:txBody>
      </p:sp>
      <p:sp>
        <p:nvSpPr>
          <p:cNvPr id="9" name="TextBox 8">
            <a:extLst>
              <a:ext uri="{FF2B5EF4-FFF2-40B4-BE49-F238E27FC236}">
                <a16:creationId xmlns:a16="http://schemas.microsoft.com/office/drawing/2014/main" xmlns="" id="{6376EBA1-38DB-427E-B628-67406D456BF5}"/>
              </a:ext>
            </a:extLst>
          </p:cNvPr>
          <p:cNvSpPr txBox="1"/>
          <p:nvPr/>
        </p:nvSpPr>
        <p:spPr>
          <a:xfrm>
            <a:off x="6839164" y="6150114"/>
            <a:ext cx="2270331" cy="707886"/>
          </a:xfrm>
          <a:prstGeom prst="rect">
            <a:avLst/>
          </a:prstGeom>
          <a:noFill/>
        </p:spPr>
        <p:txBody>
          <a:bodyPr wrap="square" rtlCol="0">
            <a:spAutoFit/>
          </a:bodyPr>
          <a:lstStyle/>
          <a:p>
            <a:pPr algn="ctr"/>
            <a:r>
              <a:rPr lang="en-US" sz="2000" dirty="0"/>
              <a:t>China Joined WTO </a:t>
            </a:r>
          </a:p>
          <a:p>
            <a:pPr algn="ctr"/>
            <a:r>
              <a:rPr lang="en-US" sz="2000" dirty="0"/>
              <a:t>December 11, 2001</a:t>
            </a:r>
          </a:p>
        </p:txBody>
      </p:sp>
      <p:pic>
        <p:nvPicPr>
          <p:cNvPr id="12" name="Picture 11">
            <a:extLst>
              <a:ext uri="{FF2B5EF4-FFF2-40B4-BE49-F238E27FC236}">
                <a16:creationId xmlns:a16="http://schemas.microsoft.com/office/drawing/2014/main" xmlns="" id="{035C8E32-F75F-4877-955D-B32F8CB0ADC3}"/>
              </a:ext>
            </a:extLst>
          </p:cNvPr>
          <p:cNvPicPr>
            <a:picLocks noChangeAspect="1"/>
          </p:cNvPicPr>
          <p:nvPr/>
        </p:nvPicPr>
        <p:blipFill>
          <a:blip r:embed="rId2"/>
          <a:stretch>
            <a:fillRect/>
          </a:stretch>
        </p:blipFill>
        <p:spPr>
          <a:xfrm>
            <a:off x="97043" y="659579"/>
            <a:ext cx="11955171" cy="5447926"/>
          </a:xfrm>
          <a:prstGeom prst="rect">
            <a:avLst/>
          </a:prstGeom>
        </p:spPr>
      </p:pic>
      <p:sp>
        <p:nvSpPr>
          <p:cNvPr id="3" name="TextBox 2">
            <a:extLst>
              <a:ext uri="{FF2B5EF4-FFF2-40B4-BE49-F238E27FC236}">
                <a16:creationId xmlns:a16="http://schemas.microsoft.com/office/drawing/2014/main" xmlns="" id="{D911E124-CE85-44B1-BD35-268F8088A970}"/>
              </a:ext>
            </a:extLst>
          </p:cNvPr>
          <p:cNvSpPr txBox="1"/>
          <p:nvPr/>
        </p:nvSpPr>
        <p:spPr>
          <a:xfrm>
            <a:off x="9606629" y="3956119"/>
            <a:ext cx="1407758" cy="707886"/>
          </a:xfrm>
          <a:prstGeom prst="rect">
            <a:avLst/>
          </a:prstGeom>
          <a:noFill/>
        </p:spPr>
        <p:txBody>
          <a:bodyPr wrap="none" rtlCol="0">
            <a:spAutoFit/>
          </a:bodyPr>
          <a:lstStyle/>
          <a:p>
            <a:pPr algn="ctr"/>
            <a:r>
              <a:rPr lang="en-US" sz="2000" u="sng" dirty="0">
                <a:solidFill>
                  <a:srgbClr val="C00000"/>
                </a:solidFill>
              </a:rPr>
              <a:t>May ‘18</a:t>
            </a:r>
          </a:p>
          <a:p>
            <a:pPr algn="ctr"/>
            <a:r>
              <a:rPr lang="en-US" sz="2000" dirty="0">
                <a:solidFill>
                  <a:srgbClr val="C00000"/>
                </a:solidFill>
              </a:rPr>
              <a:t>12.7 million</a:t>
            </a:r>
          </a:p>
        </p:txBody>
      </p:sp>
      <p:sp>
        <p:nvSpPr>
          <p:cNvPr id="6" name="TextBox 5">
            <a:extLst>
              <a:ext uri="{FF2B5EF4-FFF2-40B4-BE49-F238E27FC236}">
                <a16:creationId xmlns:a16="http://schemas.microsoft.com/office/drawing/2014/main" xmlns="" id="{643E6A81-0585-41D5-AF9B-3D2F4EC9D085}"/>
              </a:ext>
            </a:extLst>
          </p:cNvPr>
          <p:cNvSpPr txBox="1"/>
          <p:nvPr/>
        </p:nvSpPr>
        <p:spPr>
          <a:xfrm>
            <a:off x="6566304" y="1584387"/>
            <a:ext cx="1407757" cy="707886"/>
          </a:xfrm>
          <a:prstGeom prst="rect">
            <a:avLst/>
          </a:prstGeom>
          <a:noFill/>
        </p:spPr>
        <p:txBody>
          <a:bodyPr wrap="none" rtlCol="0">
            <a:spAutoFit/>
          </a:bodyPr>
          <a:lstStyle/>
          <a:p>
            <a:pPr algn="ctr"/>
            <a:r>
              <a:rPr lang="en-US" sz="2000" u="sng" dirty="0">
                <a:solidFill>
                  <a:srgbClr val="C00000"/>
                </a:solidFill>
              </a:rPr>
              <a:t>Feb ‘98</a:t>
            </a:r>
          </a:p>
          <a:p>
            <a:pPr algn="ctr"/>
            <a:r>
              <a:rPr lang="en-US" sz="2000" dirty="0">
                <a:solidFill>
                  <a:srgbClr val="C00000"/>
                </a:solidFill>
              </a:rPr>
              <a:t>17.6 million</a:t>
            </a:r>
          </a:p>
        </p:txBody>
      </p:sp>
      <p:sp>
        <p:nvSpPr>
          <p:cNvPr id="7" name="TextBox 6">
            <a:extLst>
              <a:ext uri="{FF2B5EF4-FFF2-40B4-BE49-F238E27FC236}">
                <a16:creationId xmlns:a16="http://schemas.microsoft.com/office/drawing/2014/main" xmlns="" id="{7C6A1439-9CC8-49AE-9EB4-9E18D219DD22}"/>
              </a:ext>
            </a:extLst>
          </p:cNvPr>
          <p:cNvSpPr txBox="1"/>
          <p:nvPr/>
        </p:nvSpPr>
        <p:spPr>
          <a:xfrm>
            <a:off x="1106283" y="1348177"/>
            <a:ext cx="627095" cy="400110"/>
          </a:xfrm>
          <a:prstGeom prst="rect">
            <a:avLst/>
          </a:prstGeom>
          <a:noFill/>
        </p:spPr>
        <p:txBody>
          <a:bodyPr wrap="none" rtlCol="0">
            <a:spAutoFit/>
          </a:bodyPr>
          <a:lstStyle/>
          <a:p>
            <a:r>
              <a:rPr lang="en-US" sz="2000" dirty="0">
                <a:solidFill>
                  <a:schemeClr val="accent1">
                    <a:lumMod val="75000"/>
                  </a:schemeClr>
                </a:solidFill>
              </a:rPr>
              <a:t>28%</a:t>
            </a:r>
          </a:p>
        </p:txBody>
      </p:sp>
      <p:sp>
        <p:nvSpPr>
          <p:cNvPr id="8" name="TextBox 7">
            <a:extLst>
              <a:ext uri="{FF2B5EF4-FFF2-40B4-BE49-F238E27FC236}">
                <a16:creationId xmlns:a16="http://schemas.microsoft.com/office/drawing/2014/main" xmlns="" id="{77572BE9-139D-4014-A74C-4064C05740B6}"/>
              </a:ext>
            </a:extLst>
          </p:cNvPr>
          <p:cNvSpPr txBox="1"/>
          <p:nvPr/>
        </p:nvSpPr>
        <p:spPr>
          <a:xfrm>
            <a:off x="9964901" y="5157907"/>
            <a:ext cx="691215" cy="400110"/>
          </a:xfrm>
          <a:prstGeom prst="rect">
            <a:avLst/>
          </a:prstGeom>
          <a:noFill/>
        </p:spPr>
        <p:txBody>
          <a:bodyPr wrap="none" rtlCol="0">
            <a:spAutoFit/>
          </a:bodyPr>
          <a:lstStyle/>
          <a:p>
            <a:r>
              <a:rPr lang="en-US" sz="2000" dirty="0">
                <a:solidFill>
                  <a:schemeClr val="accent1">
                    <a:lumMod val="75000"/>
                  </a:schemeClr>
                </a:solidFill>
              </a:rPr>
              <a:t>8.5%</a:t>
            </a:r>
          </a:p>
        </p:txBody>
      </p:sp>
      <p:sp>
        <p:nvSpPr>
          <p:cNvPr id="11" name="TextBox 10">
            <a:extLst>
              <a:ext uri="{FF2B5EF4-FFF2-40B4-BE49-F238E27FC236}">
                <a16:creationId xmlns:a16="http://schemas.microsoft.com/office/drawing/2014/main" xmlns="" id="{BA87EA66-37D9-413A-8FDD-852C94B82408}"/>
              </a:ext>
            </a:extLst>
          </p:cNvPr>
          <p:cNvSpPr txBox="1"/>
          <p:nvPr/>
        </p:nvSpPr>
        <p:spPr>
          <a:xfrm>
            <a:off x="638486" y="1008496"/>
            <a:ext cx="367408" cy="400110"/>
          </a:xfrm>
          <a:prstGeom prst="rect">
            <a:avLst/>
          </a:prstGeom>
          <a:noFill/>
        </p:spPr>
        <p:txBody>
          <a:bodyPr wrap="none" rtlCol="0">
            <a:spAutoFit/>
          </a:bodyPr>
          <a:lstStyle/>
          <a:p>
            <a:r>
              <a:rPr lang="en-US" sz="2000" dirty="0"/>
              <a:t>%</a:t>
            </a:r>
          </a:p>
        </p:txBody>
      </p:sp>
      <p:sp>
        <p:nvSpPr>
          <p:cNvPr id="13" name="TextBox 12">
            <a:extLst>
              <a:ext uri="{FF2B5EF4-FFF2-40B4-BE49-F238E27FC236}">
                <a16:creationId xmlns:a16="http://schemas.microsoft.com/office/drawing/2014/main" xmlns="" id="{A6C5533B-7FBB-4F0C-9627-76DA94CDBFA0}"/>
              </a:ext>
            </a:extLst>
          </p:cNvPr>
          <p:cNvSpPr txBox="1"/>
          <p:nvPr/>
        </p:nvSpPr>
        <p:spPr>
          <a:xfrm>
            <a:off x="4295973" y="5004019"/>
            <a:ext cx="2270331" cy="707886"/>
          </a:xfrm>
          <a:prstGeom prst="rect">
            <a:avLst/>
          </a:prstGeom>
          <a:solidFill>
            <a:schemeClr val="bg1"/>
          </a:solidFill>
        </p:spPr>
        <p:txBody>
          <a:bodyPr wrap="square" rtlCol="0">
            <a:spAutoFit/>
          </a:bodyPr>
          <a:lstStyle/>
          <a:p>
            <a:pPr algn="ctr"/>
            <a:r>
              <a:rPr lang="en-US" sz="2000" dirty="0"/>
              <a:t>NAFTA Signed December 8, 1993</a:t>
            </a:r>
          </a:p>
        </p:txBody>
      </p:sp>
      <p:sp>
        <p:nvSpPr>
          <p:cNvPr id="14" name="TextBox 13">
            <a:extLst>
              <a:ext uri="{FF2B5EF4-FFF2-40B4-BE49-F238E27FC236}">
                <a16:creationId xmlns:a16="http://schemas.microsoft.com/office/drawing/2014/main" xmlns="" id="{2DCCA1A0-2D8A-47DB-87E9-C6D6682E26E6}"/>
              </a:ext>
            </a:extLst>
          </p:cNvPr>
          <p:cNvSpPr txBox="1"/>
          <p:nvPr/>
        </p:nvSpPr>
        <p:spPr>
          <a:xfrm>
            <a:off x="10656116" y="948067"/>
            <a:ext cx="832279" cy="400110"/>
          </a:xfrm>
          <a:prstGeom prst="rect">
            <a:avLst/>
          </a:prstGeom>
          <a:noFill/>
        </p:spPr>
        <p:txBody>
          <a:bodyPr wrap="none" rtlCol="0">
            <a:spAutoFit/>
          </a:bodyPr>
          <a:lstStyle/>
          <a:p>
            <a:r>
              <a:rPr lang="en-US" sz="2000" dirty="0"/>
              <a:t>(000s)</a:t>
            </a:r>
          </a:p>
        </p:txBody>
      </p:sp>
      <p:sp>
        <p:nvSpPr>
          <p:cNvPr id="15" name="Slide Number Placeholder 14">
            <a:extLst>
              <a:ext uri="{FF2B5EF4-FFF2-40B4-BE49-F238E27FC236}">
                <a16:creationId xmlns:a16="http://schemas.microsoft.com/office/drawing/2014/main" xmlns="" id="{A4D334A5-13D3-4373-AE95-943924FB834D}"/>
              </a:ext>
            </a:extLst>
          </p:cNvPr>
          <p:cNvSpPr>
            <a:spLocks noGrp="1"/>
          </p:cNvSpPr>
          <p:nvPr>
            <p:ph type="sldNum" sz="quarter" idx="12"/>
          </p:nvPr>
        </p:nvSpPr>
        <p:spPr>
          <a:xfrm>
            <a:off x="9448800" y="6495434"/>
            <a:ext cx="2743200" cy="365125"/>
          </a:xfrm>
        </p:spPr>
        <p:txBody>
          <a:bodyPr/>
          <a:lstStyle/>
          <a:p>
            <a:fld id="{C3B18FCC-70D3-493E-AEDB-9EFB7E526D8B}" type="slidenum">
              <a:rPr lang="en-US" smtClean="0"/>
              <a:t>17</a:t>
            </a:fld>
            <a:endParaRPr lang="en-US" dirty="0"/>
          </a:p>
        </p:txBody>
      </p:sp>
    </p:spTree>
    <p:extLst>
      <p:ext uri="{BB962C8B-B14F-4D97-AF65-F5344CB8AC3E}">
        <p14:creationId xmlns:p14="http://schemas.microsoft.com/office/powerpoint/2010/main" val="2256573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NYT Paul Krugman on Manufacturing Trends (December 2016)</a:t>
            </a:r>
          </a:p>
        </p:txBody>
      </p:sp>
      <p:sp>
        <p:nvSpPr>
          <p:cNvPr id="5" name="TextBox 4">
            <a:extLst>
              <a:ext uri="{FF2B5EF4-FFF2-40B4-BE49-F238E27FC236}">
                <a16:creationId xmlns:a16="http://schemas.microsoft.com/office/drawing/2014/main" xmlns="" id="{F1F5FEAF-338A-4A6C-9E5A-5E4350C407E6}"/>
              </a:ext>
            </a:extLst>
          </p:cNvPr>
          <p:cNvSpPr txBox="1"/>
          <p:nvPr/>
        </p:nvSpPr>
        <p:spPr>
          <a:xfrm>
            <a:off x="533233" y="6401689"/>
            <a:ext cx="6858865" cy="276999"/>
          </a:xfrm>
          <a:prstGeom prst="rect">
            <a:avLst/>
          </a:prstGeom>
          <a:noFill/>
        </p:spPr>
        <p:txBody>
          <a:bodyPr wrap="none" rtlCol="0">
            <a:spAutoFit/>
          </a:bodyPr>
          <a:lstStyle/>
          <a:p>
            <a:r>
              <a:rPr lang="en-US" sz="1200" dirty="0"/>
              <a:t>Source:  Paul Krugman “Trade and Manufacturing Employment: No Real Disagreement” (December 4, 2016)</a:t>
            </a:r>
          </a:p>
        </p:txBody>
      </p:sp>
      <p:sp>
        <p:nvSpPr>
          <p:cNvPr id="3" name="TextBox 2">
            <a:extLst>
              <a:ext uri="{FF2B5EF4-FFF2-40B4-BE49-F238E27FC236}">
                <a16:creationId xmlns:a16="http://schemas.microsoft.com/office/drawing/2014/main" xmlns="" id="{09DAAEB1-7381-4F2D-A4CF-068FD60EAE12}"/>
              </a:ext>
            </a:extLst>
          </p:cNvPr>
          <p:cNvSpPr txBox="1"/>
          <p:nvPr/>
        </p:nvSpPr>
        <p:spPr>
          <a:xfrm>
            <a:off x="146648" y="681486"/>
            <a:ext cx="11432821" cy="5324535"/>
          </a:xfrm>
          <a:prstGeom prst="rect">
            <a:avLst/>
          </a:prstGeom>
          <a:noFill/>
        </p:spPr>
        <p:txBody>
          <a:bodyPr wrap="square" rtlCol="0">
            <a:spAutoFit/>
          </a:bodyPr>
          <a:lstStyle/>
          <a:p>
            <a:r>
              <a:rPr lang="en-US" sz="2000" b="1" dirty="0"/>
              <a:t>Trend in Share of Manufacturing Jobs to Total</a:t>
            </a:r>
          </a:p>
          <a:p>
            <a:pPr marL="285750" indent="-285750">
              <a:buFont typeface="Wingdings" panose="05000000000000000000" pitchFamily="2" charset="2"/>
              <a:buChar char="§"/>
            </a:pPr>
            <a:r>
              <a:rPr lang="en-US" sz="2000" dirty="0"/>
              <a:t>Q: “How much of a role did trade play in the long-term decline in the manufacturing share of total employment, which fell from around a quarter of the work force in 1970 to 9% in 2015?  </a:t>
            </a:r>
          </a:p>
          <a:p>
            <a:pPr marL="285750" indent="-285750">
              <a:buFont typeface="Wingdings" panose="05000000000000000000" pitchFamily="2" charset="2"/>
              <a:buChar char="§"/>
            </a:pPr>
            <a:r>
              <a:rPr lang="en-US" sz="2000" dirty="0"/>
              <a:t>A:  “The answer is, something, not much.”</a:t>
            </a:r>
          </a:p>
          <a:p>
            <a:pPr marL="285750" indent="-285750">
              <a:buFont typeface="Wingdings" panose="05000000000000000000" pitchFamily="2" charset="2"/>
              <a:buChar char="§"/>
            </a:pPr>
            <a:endParaRPr lang="en-US" sz="2000" dirty="0"/>
          </a:p>
          <a:p>
            <a:r>
              <a:rPr lang="en-US" sz="2000" b="1" dirty="0"/>
              <a:t>Trend in Number Employed</a:t>
            </a:r>
          </a:p>
          <a:p>
            <a:pPr marL="285750" indent="-285750">
              <a:buFont typeface="Wingdings" panose="05000000000000000000" pitchFamily="2" charset="2"/>
              <a:buChar char="§"/>
            </a:pPr>
            <a:r>
              <a:rPr lang="en-US" sz="2000" dirty="0"/>
              <a:t>Q: “How much of a role did trade play in the absolute decline in manufacturing employment, down about 5 million since 2000?”</a:t>
            </a:r>
          </a:p>
          <a:p>
            <a:pPr marL="285750" indent="-285750">
              <a:buFont typeface="Wingdings" panose="05000000000000000000" pitchFamily="2" charset="2"/>
              <a:buChar char="§"/>
            </a:pPr>
            <a:r>
              <a:rPr lang="en-US" sz="2000" dirty="0"/>
              <a:t>A:  “Here the role is bigger…even so, trade is less than half the story, but by no means trivial.”</a:t>
            </a:r>
          </a:p>
          <a:p>
            <a:pPr marL="285750" indent="-285750">
              <a:buFont typeface="Wingdings" panose="05000000000000000000" pitchFamily="2" charset="2"/>
              <a:buChar char="§"/>
            </a:pPr>
            <a:r>
              <a:rPr lang="en-US" sz="2000" dirty="0"/>
              <a:t>About 1 million manufacturing jobs lost 1999-2011 (Autor / Dorn “The China Shock” August 2016)</a:t>
            </a:r>
          </a:p>
          <a:p>
            <a:pPr marL="285750" indent="-285750">
              <a:buFont typeface="Wingdings" panose="05000000000000000000" pitchFamily="2" charset="2"/>
              <a:buChar char="§"/>
            </a:pPr>
            <a:r>
              <a:rPr lang="en-US" sz="2000" dirty="0"/>
              <a:t>“Absent the trade deficit, manufacturing [employment] would be maybe a fifth bigger than it is.”</a:t>
            </a:r>
          </a:p>
          <a:p>
            <a:pPr marL="742950" lvl="1" indent="-285750">
              <a:buFont typeface="Wingdings" panose="05000000000000000000" pitchFamily="2" charset="2"/>
              <a:buChar char="§"/>
            </a:pPr>
            <a:r>
              <a:rPr lang="en-US" sz="2000" dirty="0"/>
              <a:t>Krugman’s estimate:  1/5 x 12.3m = 2.5 million</a:t>
            </a:r>
          </a:p>
          <a:p>
            <a:pPr marL="742950" lvl="1" indent="-285750">
              <a:buFont typeface="Wingdings" panose="05000000000000000000" pitchFamily="2" charset="2"/>
              <a:buChar char="§"/>
            </a:pPr>
            <a:r>
              <a:rPr lang="en-US" sz="2000" dirty="0"/>
              <a:t>EPI:  “Specifically, between 2000 and 2007, growing trade deficits in manufactured goods led to the loss of 3.6 million manufacturing jobs in that period.”</a:t>
            </a:r>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r>
              <a:rPr lang="en-US" sz="2000" dirty="0"/>
              <a:t>Conclusion:  “Less than a fifth of the absolute loss of manufacturing jobs over that period, and a quite small share of the long-term manufacturing decline.”</a:t>
            </a:r>
            <a:endParaRPr lang="en-US" b="1" dirty="0"/>
          </a:p>
        </p:txBody>
      </p:sp>
      <p:sp>
        <p:nvSpPr>
          <p:cNvPr id="7" name="Slide Number Placeholder 6">
            <a:extLst>
              <a:ext uri="{FF2B5EF4-FFF2-40B4-BE49-F238E27FC236}">
                <a16:creationId xmlns:a16="http://schemas.microsoft.com/office/drawing/2014/main" xmlns="" id="{EE2E6CC1-D12C-4804-B30C-8BEB45926CF1}"/>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18</a:t>
            </a:fld>
            <a:endParaRPr lang="en-US" dirty="0"/>
          </a:p>
        </p:txBody>
      </p:sp>
    </p:spTree>
    <p:extLst>
      <p:ext uri="{BB962C8B-B14F-4D97-AF65-F5344CB8AC3E}">
        <p14:creationId xmlns:p14="http://schemas.microsoft.com/office/powerpoint/2010/main" val="1438891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8461B240-6260-4A04-910C-6C9982AAB643}"/>
              </a:ext>
            </a:extLst>
          </p:cNvPr>
          <p:cNvSpPr/>
          <p:nvPr/>
        </p:nvSpPr>
        <p:spPr>
          <a:xfrm>
            <a:off x="0" y="0"/>
            <a:ext cx="12192000" cy="365125"/>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Goods Trade Deficit with China ($ Billion) and Exchange Rate (Yuan per $1)</a:t>
            </a:r>
          </a:p>
        </p:txBody>
      </p:sp>
      <p:sp>
        <p:nvSpPr>
          <p:cNvPr id="2" name="Slide Number Placeholder 1">
            <a:extLst>
              <a:ext uri="{FF2B5EF4-FFF2-40B4-BE49-F238E27FC236}">
                <a16:creationId xmlns:a16="http://schemas.microsoft.com/office/drawing/2014/main" xmlns="" id="{EFBCE043-3883-4C61-AFB7-634FB04BF9B3}"/>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19</a:t>
            </a:fld>
            <a:endParaRPr lang="en-US"/>
          </a:p>
        </p:txBody>
      </p:sp>
      <p:pic>
        <p:nvPicPr>
          <p:cNvPr id="12" name="Picture 11">
            <a:extLst>
              <a:ext uri="{FF2B5EF4-FFF2-40B4-BE49-F238E27FC236}">
                <a16:creationId xmlns:a16="http://schemas.microsoft.com/office/drawing/2014/main" xmlns="" id="{5381B1AC-EA3A-4EC5-96C2-E65E11B35269}"/>
              </a:ext>
            </a:extLst>
          </p:cNvPr>
          <p:cNvPicPr>
            <a:picLocks noChangeAspect="1"/>
          </p:cNvPicPr>
          <p:nvPr/>
        </p:nvPicPr>
        <p:blipFill>
          <a:blip r:embed="rId2"/>
          <a:stretch>
            <a:fillRect/>
          </a:stretch>
        </p:blipFill>
        <p:spPr>
          <a:xfrm>
            <a:off x="67497" y="1061945"/>
            <a:ext cx="10743544" cy="5545887"/>
          </a:xfrm>
          <a:prstGeom prst="rect">
            <a:avLst/>
          </a:prstGeom>
        </p:spPr>
      </p:pic>
      <p:sp>
        <p:nvSpPr>
          <p:cNvPr id="5" name="TextBox 4">
            <a:extLst>
              <a:ext uri="{FF2B5EF4-FFF2-40B4-BE49-F238E27FC236}">
                <a16:creationId xmlns:a16="http://schemas.microsoft.com/office/drawing/2014/main" xmlns="" id="{C18E9AD2-2A60-4B80-B9E2-09FC7333E057}"/>
              </a:ext>
            </a:extLst>
          </p:cNvPr>
          <p:cNvSpPr txBox="1"/>
          <p:nvPr/>
        </p:nvSpPr>
        <p:spPr>
          <a:xfrm>
            <a:off x="1751167" y="2199735"/>
            <a:ext cx="1782283" cy="707886"/>
          </a:xfrm>
          <a:prstGeom prst="rect">
            <a:avLst/>
          </a:prstGeom>
          <a:noFill/>
        </p:spPr>
        <p:txBody>
          <a:bodyPr wrap="none" rtlCol="0">
            <a:spAutoFit/>
          </a:bodyPr>
          <a:lstStyle/>
          <a:p>
            <a:r>
              <a:rPr lang="en-US" sz="2000" dirty="0">
                <a:solidFill>
                  <a:srgbClr val="C00000"/>
                </a:solidFill>
              </a:rPr>
              <a:t>Yuan per Dollar</a:t>
            </a:r>
          </a:p>
          <a:p>
            <a:r>
              <a:rPr lang="en-US" sz="2000" dirty="0">
                <a:solidFill>
                  <a:srgbClr val="C00000"/>
                </a:solidFill>
              </a:rPr>
              <a:t>(Right Axis)</a:t>
            </a:r>
          </a:p>
        </p:txBody>
      </p:sp>
      <p:sp>
        <p:nvSpPr>
          <p:cNvPr id="10" name="TextBox 9">
            <a:extLst>
              <a:ext uri="{FF2B5EF4-FFF2-40B4-BE49-F238E27FC236}">
                <a16:creationId xmlns:a16="http://schemas.microsoft.com/office/drawing/2014/main" xmlns="" id="{CD533B69-C78E-480F-9D52-AD4AF007178A}"/>
              </a:ext>
            </a:extLst>
          </p:cNvPr>
          <p:cNvSpPr txBox="1"/>
          <p:nvPr/>
        </p:nvSpPr>
        <p:spPr>
          <a:xfrm>
            <a:off x="6096000" y="1883176"/>
            <a:ext cx="3130344" cy="707886"/>
          </a:xfrm>
          <a:prstGeom prst="rect">
            <a:avLst/>
          </a:prstGeom>
          <a:noFill/>
        </p:spPr>
        <p:txBody>
          <a:bodyPr wrap="none" rtlCol="0">
            <a:spAutoFit/>
          </a:bodyPr>
          <a:lstStyle/>
          <a:p>
            <a:r>
              <a:rPr lang="en-US" sz="2000" dirty="0">
                <a:solidFill>
                  <a:schemeClr val="accent1"/>
                </a:solidFill>
              </a:rPr>
              <a:t>U.S. Trade Deficit with China</a:t>
            </a:r>
          </a:p>
          <a:p>
            <a:r>
              <a:rPr lang="en-US" sz="2000" dirty="0">
                <a:solidFill>
                  <a:schemeClr val="accent1"/>
                </a:solidFill>
              </a:rPr>
              <a:t>(Left Axis)</a:t>
            </a:r>
          </a:p>
        </p:txBody>
      </p:sp>
      <p:sp>
        <p:nvSpPr>
          <p:cNvPr id="15" name="TextBox 14">
            <a:extLst>
              <a:ext uri="{FF2B5EF4-FFF2-40B4-BE49-F238E27FC236}">
                <a16:creationId xmlns:a16="http://schemas.microsoft.com/office/drawing/2014/main" xmlns="" id="{C424BC24-8F7B-40CB-9756-6A9AA93A3881}"/>
              </a:ext>
            </a:extLst>
          </p:cNvPr>
          <p:cNvSpPr txBox="1"/>
          <p:nvPr/>
        </p:nvSpPr>
        <p:spPr>
          <a:xfrm>
            <a:off x="10340423" y="5684502"/>
            <a:ext cx="1851577" cy="923330"/>
          </a:xfrm>
          <a:prstGeom prst="rect">
            <a:avLst/>
          </a:prstGeom>
          <a:noFill/>
        </p:spPr>
        <p:txBody>
          <a:bodyPr wrap="square" rtlCol="0">
            <a:spAutoFit/>
          </a:bodyPr>
          <a:lstStyle/>
          <a:p>
            <a:pPr algn="ctr"/>
            <a:r>
              <a:rPr lang="en-US" dirty="0">
                <a:solidFill>
                  <a:srgbClr val="C00000"/>
                </a:solidFill>
              </a:rPr>
              <a:t>Weaker Dollar</a:t>
            </a:r>
          </a:p>
          <a:p>
            <a:pPr algn="ctr"/>
            <a:r>
              <a:rPr lang="en-US" dirty="0">
                <a:solidFill>
                  <a:srgbClr val="C00000"/>
                </a:solidFill>
              </a:rPr>
              <a:t>Stronger Yuan</a:t>
            </a:r>
          </a:p>
          <a:p>
            <a:pPr algn="ctr"/>
            <a:endParaRPr lang="en-US" dirty="0">
              <a:solidFill>
                <a:srgbClr val="C00000"/>
              </a:solidFill>
            </a:endParaRPr>
          </a:p>
        </p:txBody>
      </p:sp>
      <p:sp>
        <p:nvSpPr>
          <p:cNvPr id="16" name="TextBox 15">
            <a:extLst>
              <a:ext uri="{FF2B5EF4-FFF2-40B4-BE49-F238E27FC236}">
                <a16:creationId xmlns:a16="http://schemas.microsoft.com/office/drawing/2014/main" xmlns="" id="{E6488817-9060-49C0-A0B3-736379F23883}"/>
              </a:ext>
            </a:extLst>
          </p:cNvPr>
          <p:cNvSpPr txBox="1"/>
          <p:nvPr/>
        </p:nvSpPr>
        <p:spPr>
          <a:xfrm>
            <a:off x="10144664" y="1661126"/>
            <a:ext cx="2047335" cy="646331"/>
          </a:xfrm>
          <a:prstGeom prst="rect">
            <a:avLst/>
          </a:prstGeom>
          <a:noFill/>
        </p:spPr>
        <p:txBody>
          <a:bodyPr wrap="square" rtlCol="0">
            <a:spAutoFit/>
          </a:bodyPr>
          <a:lstStyle/>
          <a:p>
            <a:pPr algn="ctr"/>
            <a:r>
              <a:rPr lang="en-US" dirty="0">
                <a:solidFill>
                  <a:srgbClr val="C00000"/>
                </a:solidFill>
              </a:rPr>
              <a:t>Stronger Dollar</a:t>
            </a:r>
          </a:p>
          <a:p>
            <a:pPr algn="ctr"/>
            <a:r>
              <a:rPr lang="en-US" dirty="0">
                <a:solidFill>
                  <a:srgbClr val="C00000"/>
                </a:solidFill>
              </a:rPr>
              <a:t>Weaker Yuan</a:t>
            </a:r>
          </a:p>
        </p:txBody>
      </p:sp>
      <p:sp>
        <p:nvSpPr>
          <p:cNvPr id="17" name="TextBox 16">
            <a:extLst>
              <a:ext uri="{FF2B5EF4-FFF2-40B4-BE49-F238E27FC236}">
                <a16:creationId xmlns:a16="http://schemas.microsoft.com/office/drawing/2014/main" xmlns="" id="{C8D0537C-4E55-47B7-B814-D9AC52559271}"/>
              </a:ext>
            </a:extLst>
          </p:cNvPr>
          <p:cNvSpPr txBox="1"/>
          <p:nvPr/>
        </p:nvSpPr>
        <p:spPr>
          <a:xfrm>
            <a:off x="67497" y="354059"/>
            <a:ext cx="11863119" cy="707886"/>
          </a:xfrm>
          <a:prstGeom prst="rect">
            <a:avLst/>
          </a:prstGeom>
          <a:noFill/>
        </p:spPr>
        <p:txBody>
          <a:bodyPr wrap="none" rtlCol="0">
            <a:spAutoFit/>
          </a:bodyPr>
          <a:lstStyle/>
          <a:p>
            <a:r>
              <a:rPr lang="en-US" sz="2000" dirty="0"/>
              <a:t>2005 to 2014:  U.S. trade deficit with China increased consistently despite weaker dollar</a:t>
            </a:r>
          </a:p>
          <a:p>
            <a:r>
              <a:rPr lang="en-US" sz="2000" dirty="0"/>
              <a:t>In theory, currency of country with deficit should weaken, making exports more attractive, reducing trade deficit</a:t>
            </a:r>
          </a:p>
        </p:txBody>
      </p:sp>
      <p:sp>
        <p:nvSpPr>
          <p:cNvPr id="3" name="TextBox 2">
            <a:extLst>
              <a:ext uri="{FF2B5EF4-FFF2-40B4-BE49-F238E27FC236}">
                <a16:creationId xmlns:a16="http://schemas.microsoft.com/office/drawing/2014/main" xmlns="" id="{58A4B408-683B-45C1-9506-39EB9AE745EB}"/>
              </a:ext>
            </a:extLst>
          </p:cNvPr>
          <p:cNvSpPr txBox="1"/>
          <p:nvPr/>
        </p:nvSpPr>
        <p:spPr>
          <a:xfrm>
            <a:off x="67497" y="1446174"/>
            <a:ext cx="968746" cy="369332"/>
          </a:xfrm>
          <a:prstGeom prst="rect">
            <a:avLst/>
          </a:prstGeom>
          <a:noFill/>
        </p:spPr>
        <p:txBody>
          <a:bodyPr wrap="square" rtlCol="0">
            <a:spAutoFit/>
          </a:bodyPr>
          <a:lstStyle/>
          <a:p>
            <a:r>
              <a:rPr lang="en-US" dirty="0"/>
              <a:t>$ Billion</a:t>
            </a:r>
          </a:p>
        </p:txBody>
      </p:sp>
    </p:spTree>
    <p:extLst>
      <p:ext uri="{BB962C8B-B14F-4D97-AF65-F5344CB8AC3E}">
        <p14:creationId xmlns:p14="http://schemas.microsoft.com/office/powerpoint/2010/main" val="1193360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9F62C70-5163-4A8D-A4E4-6E9AC8565E06}"/>
              </a:ext>
            </a:extLst>
          </p:cNvPr>
          <p:cNvSpPr/>
          <p:nvPr/>
        </p:nvSpPr>
        <p:spPr>
          <a:xfrm>
            <a:off x="0" y="0"/>
            <a:ext cx="12192000" cy="61247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Topics</a:t>
            </a:r>
          </a:p>
        </p:txBody>
      </p:sp>
      <p:sp>
        <p:nvSpPr>
          <p:cNvPr id="7" name="Slide Number Placeholder 6">
            <a:extLst>
              <a:ext uri="{FF2B5EF4-FFF2-40B4-BE49-F238E27FC236}">
                <a16:creationId xmlns:a16="http://schemas.microsoft.com/office/drawing/2014/main" xmlns="" id="{E3423A7F-8965-431F-9689-900AEFD543BF}"/>
              </a:ext>
            </a:extLst>
          </p:cNvPr>
          <p:cNvSpPr>
            <a:spLocks noGrp="1"/>
          </p:cNvSpPr>
          <p:nvPr>
            <p:ph type="sldNum" sz="quarter" idx="12"/>
          </p:nvPr>
        </p:nvSpPr>
        <p:spPr>
          <a:xfrm>
            <a:off x="9457426" y="6483081"/>
            <a:ext cx="2743200" cy="365125"/>
          </a:xfrm>
        </p:spPr>
        <p:txBody>
          <a:bodyPr/>
          <a:lstStyle/>
          <a:p>
            <a:fld id="{A5ABBA13-5101-492E-8EF0-2A135518BDD4}" type="slidenum">
              <a:rPr lang="en-US" smtClean="0"/>
              <a:t>2</a:t>
            </a:fld>
            <a:endParaRPr lang="en-US" dirty="0"/>
          </a:p>
        </p:txBody>
      </p:sp>
      <p:sp>
        <p:nvSpPr>
          <p:cNvPr id="3" name="TextBox 2">
            <a:extLst>
              <a:ext uri="{FF2B5EF4-FFF2-40B4-BE49-F238E27FC236}">
                <a16:creationId xmlns:a16="http://schemas.microsoft.com/office/drawing/2014/main" xmlns="" id="{E3B09FF8-1C83-4FA6-9D53-962F552B2489}"/>
              </a:ext>
            </a:extLst>
          </p:cNvPr>
          <p:cNvSpPr txBox="1"/>
          <p:nvPr/>
        </p:nvSpPr>
        <p:spPr>
          <a:xfrm>
            <a:off x="526212" y="1242204"/>
            <a:ext cx="2642647" cy="2677656"/>
          </a:xfrm>
          <a:prstGeom prst="rect">
            <a:avLst/>
          </a:prstGeom>
          <a:noFill/>
        </p:spPr>
        <p:txBody>
          <a:bodyPr wrap="none" rtlCol="0">
            <a:spAutoFit/>
          </a:bodyPr>
          <a:lstStyle/>
          <a:p>
            <a:pPr marL="342900" indent="-342900">
              <a:buAutoNum type="arabicPeriod"/>
            </a:pPr>
            <a:r>
              <a:rPr lang="en-US" sz="2400" dirty="0"/>
              <a:t>Trade Theory</a:t>
            </a:r>
          </a:p>
          <a:p>
            <a:pPr marL="342900" indent="-342900">
              <a:buAutoNum type="arabicPeriod"/>
            </a:pPr>
            <a:endParaRPr lang="en-US" sz="2400" dirty="0"/>
          </a:p>
          <a:p>
            <a:pPr marL="342900" indent="-342900">
              <a:buAutoNum type="arabicPeriod"/>
            </a:pPr>
            <a:r>
              <a:rPr lang="en-US" sz="2400" dirty="0"/>
              <a:t>Trade Figures</a:t>
            </a:r>
          </a:p>
          <a:p>
            <a:pPr marL="342900" indent="-342900">
              <a:buAutoNum type="arabicPeriod"/>
            </a:pPr>
            <a:endParaRPr lang="en-US" sz="2400" dirty="0"/>
          </a:p>
          <a:p>
            <a:pPr marL="342900" indent="-342900">
              <a:buAutoNum type="arabicPeriod"/>
            </a:pPr>
            <a:r>
              <a:rPr lang="en-US" sz="2400" dirty="0"/>
              <a:t>The China Price</a:t>
            </a:r>
          </a:p>
          <a:p>
            <a:pPr marL="342900" indent="-342900">
              <a:buAutoNum type="arabicPeriod"/>
            </a:pPr>
            <a:endParaRPr lang="en-US" sz="2400" dirty="0"/>
          </a:p>
          <a:p>
            <a:pPr marL="342900" indent="-342900">
              <a:buAutoNum type="arabicPeriod"/>
            </a:pPr>
            <a:r>
              <a:rPr lang="en-US" sz="2400" dirty="0"/>
              <a:t>Trade War So Far</a:t>
            </a:r>
          </a:p>
        </p:txBody>
      </p:sp>
      <p:sp>
        <p:nvSpPr>
          <p:cNvPr id="6" name="Rectangle 5">
            <a:extLst>
              <a:ext uri="{FF2B5EF4-FFF2-40B4-BE49-F238E27FC236}">
                <a16:creationId xmlns:a16="http://schemas.microsoft.com/office/drawing/2014/main" xmlns="" id="{11CDCF25-CAA8-42A7-A9CB-D7A2C6539EF1}"/>
              </a:ext>
            </a:extLst>
          </p:cNvPr>
          <p:cNvSpPr/>
          <p:nvPr/>
        </p:nvSpPr>
        <p:spPr>
          <a:xfrm>
            <a:off x="457200" y="1242204"/>
            <a:ext cx="5638800" cy="4399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6464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9F62C70-5163-4A8D-A4E4-6E9AC8565E06}"/>
              </a:ext>
            </a:extLst>
          </p:cNvPr>
          <p:cNvSpPr/>
          <p:nvPr/>
        </p:nvSpPr>
        <p:spPr>
          <a:xfrm>
            <a:off x="0" y="0"/>
            <a:ext cx="12192000" cy="61247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Topics</a:t>
            </a:r>
          </a:p>
        </p:txBody>
      </p:sp>
      <p:sp>
        <p:nvSpPr>
          <p:cNvPr id="7" name="Slide Number Placeholder 6">
            <a:extLst>
              <a:ext uri="{FF2B5EF4-FFF2-40B4-BE49-F238E27FC236}">
                <a16:creationId xmlns:a16="http://schemas.microsoft.com/office/drawing/2014/main" xmlns="" id="{E3423A7F-8965-431F-9689-900AEFD543BF}"/>
              </a:ext>
            </a:extLst>
          </p:cNvPr>
          <p:cNvSpPr>
            <a:spLocks noGrp="1"/>
          </p:cNvSpPr>
          <p:nvPr>
            <p:ph type="sldNum" sz="quarter" idx="12"/>
          </p:nvPr>
        </p:nvSpPr>
        <p:spPr>
          <a:xfrm>
            <a:off x="9457426" y="6483081"/>
            <a:ext cx="2743200" cy="365125"/>
          </a:xfrm>
        </p:spPr>
        <p:txBody>
          <a:bodyPr/>
          <a:lstStyle/>
          <a:p>
            <a:fld id="{A5ABBA13-5101-492E-8EF0-2A135518BDD4}" type="slidenum">
              <a:rPr lang="en-US" smtClean="0"/>
              <a:t>20</a:t>
            </a:fld>
            <a:endParaRPr lang="en-US" dirty="0"/>
          </a:p>
        </p:txBody>
      </p:sp>
      <p:sp>
        <p:nvSpPr>
          <p:cNvPr id="3" name="TextBox 2">
            <a:extLst>
              <a:ext uri="{FF2B5EF4-FFF2-40B4-BE49-F238E27FC236}">
                <a16:creationId xmlns:a16="http://schemas.microsoft.com/office/drawing/2014/main" xmlns="" id="{E3B09FF8-1C83-4FA6-9D53-962F552B2489}"/>
              </a:ext>
            </a:extLst>
          </p:cNvPr>
          <p:cNvSpPr txBox="1"/>
          <p:nvPr/>
        </p:nvSpPr>
        <p:spPr>
          <a:xfrm>
            <a:off x="526212" y="1242204"/>
            <a:ext cx="2642647" cy="2677656"/>
          </a:xfrm>
          <a:prstGeom prst="rect">
            <a:avLst/>
          </a:prstGeom>
          <a:noFill/>
        </p:spPr>
        <p:txBody>
          <a:bodyPr wrap="none" rtlCol="0">
            <a:spAutoFit/>
          </a:bodyPr>
          <a:lstStyle/>
          <a:p>
            <a:pPr marL="342900" indent="-342900">
              <a:buAutoNum type="arabicPeriod"/>
            </a:pPr>
            <a:r>
              <a:rPr lang="en-US" sz="2400" dirty="0"/>
              <a:t>Trade Theory</a:t>
            </a:r>
          </a:p>
          <a:p>
            <a:pPr marL="342900" indent="-342900">
              <a:buAutoNum type="arabicPeriod"/>
            </a:pPr>
            <a:endParaRPr lang="en-US" sz="2400" dirty="0"/>
          </a:p>
          <a:p>
            <a:pPr marL="342900" indent="-342900">
              <a:buAutoNum type="arabicPeriod"/>
            </a:pPr>
            <a:r>
              <a:rPr lang="en-US" sz="2400" dirty="0"/>
              <a:t>Trade Figures</a:t>
            </a:r>
          </a:p>
          <a:p>
            <a:pPr marL="342900" indent="-342900">
              <a:buAutoNum type="arabicPeriod"/>
            </a:pPr>
            <a:endParaRPr lang="en-US" sz="2400" dirty="0"/>
          </a:p>
          <a:p>
            <a:pPr marL="342900" indent="-342900">
              <a:buAutoNum type="arabicPeriod"/>
            </a:pPr>
            <a:r>
              <a:rPr lang="en-US" sz="2400" dirty="0"/>
              <a:t>The China Price</a:t>
            </a:r>
          </a:p>
          <a:p>
            <a:pPr marL="342900" indent="-342900">
              <a:buAutoNum type="arabicPeriod"/>
            </a:pPr>
            <a:endParaRPr lang="en-US" sz="2400" dirty="0"/>
          </a:p>
          <a:p>
            <a:pPr marL="342900" indent="-342900">
              <a:buAutoNum type="arabicPeriod"/>
            </a:pPr>
            <a:r>
              <a:rPr lang="en-US" sz="2400" dirty="0"/>
              <a:t>Trade War So Far</a:t>
            </a:r>
          </a:p>
        </p:txBody>
      </p:sp>
      <p:sp>
        <p:nvSpPr>
          <p:cNvPr id="6" name="Rectangle 5">
            <a:extLst>
              <a:ext uri="{FF2B5EF4-FFF2-40B4-BE49-F238E27FC236}">
                <a16:creationId xmlns:a16="http://schemas.microsoft.com/office/drawing/2014/main" xmlns="" id="{11CDCF25-CAA8-42A7-A9CB-D7A2C6539EF1}"/>
              </a:ext>
            </a:extLst>
          </p:cNvPr>
          <p:cNvSpPr/>
          <p:nvPr/>
        </p:nvSpPr>
        <p:spPr>
          <a:xfrm>
            <a:off x="457200" y="3424675"/>
            <a:ext cx="5638800" cy="4399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7851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U.S. Import Tariffs &amp; Response</a:t>
            </a:r>
          </a:p>
        </p:txBody>
      </p:sp>
      <p:sp>
        <p:nvSpPr>
          <p:cNvPr id="3" name="Slide Number Placeholder 2">
            <a:extLst>
              <a:ext uri="{FF2B5EF4-FFF2-40B4-BE49-F238E27FC236}">
                <a16:creationId xmlns:a16="http://schemas.microsoft.com/office/drawing/2014/main" xmlns="" id="{9B3E982D-ECF4-4210-9A8C-62CA958F5015}"/>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21</a:t>
            </a:fld>
            <a:endParaRPr lang="en-US"/>
          </a:p>
        </p:txBody>
      </p:sp>
      <p:sp>
        <p:nvSpPr>
          <p:cNvPr id="7" name="TextBox 6">
            <a:extLst>
              <a:ext uri="{FF2B5EF4-FFF2-40B4-BE49-F238E27FC236}">
                <a16:creationId xmlns:a16="http://schemas.microsoft.com/office/drawing/2014/main" xmlns="" id="{A013B104-C740-464E-BC81-504066C059D4}"/>
              </a:ext>
            </a:extLst>
          </p:cNvPr>
          <p:cNvSpPr txBox="1"/>
          <p:nvPr/>
        </p:nvSpPr>
        <p:spPr>
          <a:xfrm>
            <a:off x="255917" y="610899"/>
            <a:ext cx="11680166" cy="5509200"/>
          </a:xfrm>
          <a:prstGeom prst="rect">
            <a:avLst/>
          </a:prstGeom>
          <a:noFill/>
        </p:spPr>
        <p:txBody>
          <a:bodyPr wrap="square" rtlCol="0">
            <a:spAutoFit/>
          </a:bodyPr>
          <a:lstStyle/>
          <a:p>
            <a:r>
              <a:rPr lang="en-US" sz="2200" b="1" dirty="0"/>
              <a:t>Tariffs</a:t>
            </a:r>
          </a:p>
          <a:p>
            <a:pPr marL="285750" indent="-285750">
              <a:buFont typeface="Wingdings" panose="05000000000000000000" pitchFamily="2" charset="2"/>
              <a:buChar char="§"/>
            </a:pPr>
            <a:r>
              <a:rPr lang="en-US" sz="2200" dirty="0"/>
              <a:t>Solar panels (30% rate) and washing machines (20%) </a:t>
            </a:r>
            <a:endParaRPr lang="en-US" sz="2200" b="1" baseline="30000" dirty="0"/>
          </a:p>
          <a:p>
            <a:pPr marL="285750" indent="-285750">
              <a:buFont typeface="Wingdings" panose="05000000000000000000" pitchFamily="2" charset="2"/>
              <a:buChar char="§"/>
            </a:pPr>
            <a:r>
              <a:rPr lang="en-US" sz="2200" dirty="0"/>
              <a:t>Steel (25%) and Aluminum (10%) from Russia, China, Turkey, EU, Canada and Mexico</a:t>
            </a:r>
          </a:p>
          <a:p>
            <a:pPr marL="742950" lvl="1" indent="-285750">
              <a:buFont typeface="Wingdings" panose="05000000000000000000" pitchFamily="2" charset="2"/>
              <a:buChar char="§"/>
            </a:pPr>
            <a:r>
              <a:rPr lang="en-US" sz="2200" dirty="0"/>
              <a:t>South Korea, Australia, Brazil, and Argentina exempted</a:t>
            </a:r>
          </a:p>
          <a:p>
            <a:pPr marL="742950" lvl="1" indent="-285750">
              <a:buFont typeface="Wingdings" panose="05000000000000000000" pitchFamily="2" charset="2"/>
              <a:buChar char="§"/>
            </a:pPr>
            <a:r>
              <a:rPr lang="en-US" sz="2200" dirty="0"/>
              <a:t>Since these are “intermediate products” (inputs to other products), they could have widespread negative impact</a:t>
            </a:r>
          </a:p>
          <a:p>
            <a:pPr marL="285750" indent="-285750">
              <a:buFont typeface="Wingdings" panose="05000000000000000000" pitchFamily="2" charset="2"/>
              <a:buChar char="§"/>
            </a:pPr>
            <a:r>
              <a:rPr lang="en-US" sz="2200" dirty="0"/>
              <a:t>Tariffs cover an estimated 4.1% of U.S. imports (as of March)</a:t>
            </a:r>
          </a:p>
          <a:p>
            <a:pPr marL="285750" indent="-285750">
              <a:buFont typeface="Wingdings" panose="05000000000000000000" pitchFamily="2" charset="2"/>
              <a:buChar char="§"/>
            </a:pPr>
            <a:r>
              <a:rPr lang="en-US" sz="2200" dirty="0"/>
              <a:t>25% tariffs applied to $34 billion of imports from China; another $16B pending</a:t>
            </a:r>
          </a:p>
          <a:p>
            <a:pPr marL="742950" lvl="1" indent="-285750">
              <a:buFont typeface="Wingdings" panose="05000000000000000000" pitchFamily="2" charset="2"/>
              <a:buChar char="§"/>
            </a:pPr>
            <a:r>
              <a:rPr lang="en-US" sz="2200" dirty="0"/>
              <a:t>10% tariff list for another $200 billion of Chinese imports under consideration</a:t>
            </a:r>
          </a:p>
          <a:p>
            <a:pPr marL="742950" lvl="1" indent="-285750">
              <a:buFont typeface="Wingdings" panose="05000000000000000000" pitchFamily="2" charset="2"/>
              <a:buChar char="§"/>
            </a:pPr>
            <a:r>
              <a:rPr lang="en-US" sz="2200" dirty="0"/>
              <a:t>Trump threatened import tariffs for all Chinese imports (~$500B)</a:t>
            </a:r>
            <a:endParaRPr lang="en-US" sz="2200" b="1" baseline="30000" dirty="0"/>
          </a:p>
          <a:p>
            <a:pPr marL="285750" indent="-285750">
              <a:buFont typeface="Wingdings" panose="05000000000000000000" pitchFamily="2" charset="2"/>
              <a:buChar char="§"/>
            </a:pPr>
            <a:endParaRPr lang="en-US" sz="2200" dirty="0"/>
          </a:p>
          <a:p>
            <a:r>
              <a:rPr lang="en-US" sz="2200" b="1" dirty="0"/>
              <a:t>Responses</a:t>
            </a:r>
          </a:p>
          <a:p>
            <a:pPr marL="285750" indent="-285750">
              <a:buFont typeface="Wingdings" panose="05000000000000000000" pitchFamily="2" charset="2"/>
              <a:buChar char="§"/>
            </a:pPr>
            <a:r>
              <a:rPr lang="en-US" sz="2200" dirty="0"/>
              <a:t>China and EU have filed WTO complaints</a:t>
            </a:r>
          </a:p>
          <a:p>
            <a:pPr marL="285750" indent="-285750">
              <a:buFont typeface="Wingdings" panose="05000000000000000000" pitchFamily="2" charset="2"/>
              <a:buChar char="§"/>
            </a:pPr>
            <a:r>
              <a:rPr lang="en-US" sz="2200" dirty="0"/>
              <a:t>China retaliated with $34B import tariffs on soybeans, pork, fish, orange juice, and whiskey</a:t>
            </a:r>
          </a:p>
          <a:p>
            <a:pPr marL="285750" indent="-285750">
              <a:buFont typeface="Wingdings" panose="05000000000000000000" pitchFamily="2" charset="2"/>
              <a:buChar char="§"/>
            </a:pPr>
            <a:r>
              <a:rPr lang="en-US" sz="2200" dirty="0"/>
              <a:t>Canadian retaliatory tariffs went into effect in July on $13B of U.S. exports</a:t>
            </a:r>
          </a:p>
          <a:p>
            <a:pPr marL="285750" indent="-285750">
              <a:buFont typeface="Wingdings" panose="05000000000000000000" pitchFamily="2" charset="2"/>
              <a:buChar char="§"/>
            </a:pPr>
            <a:r>
              <a:rPr lang="en-US" sz="2200" dirty="0"/>
              <a:t>Japan and EU signed a trade pact</a:t>
            </a:r>
            <a:endParaRPr lang="en-US" dirty="0"/>
          </a:p>
        </p:txBody>
      </p:sp>
      <p:sp>
        <p:nvSpPr>
          <p:cNvPr id="8" name="TextBox 7">
            <a:extLst>
              <a:ext uri="{FF2B5EF4-FFF2-40B4-BE49-F238E27FC236}">
                <a16:creationId xmlns:a16="http://schemas.microsoft.com/office/drawing/2014/main" xmlns="" id="{E99C9FDA-3B5D-42B9-9A08-F4A2707F17A0}"/>
              </a:ext>
            </a:extLst>
          </p:cNvPr>
          <p:cNvSpPr txBox="1"/>
          <p:nvPr/>
        </p:nvSpPr>
        <p:spPr>
          <a:xfrm>
            <a:off x="462951" y="6213772"/>
            <a:ext cx="6693692" cy="646331"/>
          </a:xfrm>
          <a:prstGeom prst="rect">
            <a:avLst/>
          </a:prstGeom>
          <a:noFill/>
        </p:spPr>
        <p:txBody>
          <a:bodyPr wrap="none" rtlCol="0">
            <a:spAutoFit/>
          </a:bodyPr>
          <a:lstStyle/>
          <a:p>
            <a:r>
              <a:rPr lang="en-US" sz="1200" dirty="0"/>
              <a:t>NPR: “Trump Slaps Tariffs on Imported Solar Panels and Washing Machines”  (January 22, 2018)</a:t>
            </a:r>
          </a:p>
          <a:p>
            <a:r>
              <a:rPr lang="en-US" sz="1200" dirty="0"/>
              <a:t>Washington Post: “Trump has officially put more tariffs on U.S. allies than China” (May 31, 2018)</a:t>
            </a:r>
          </a:p>
          <a:p>
            <a:r>
              <a:rPr lang="en-US" sz="1200" dirty="0"/>
              <a:t>Bloomberg: “Trump Says He’s Ready to Go with $500 billion in tariffs on all China imports” (July 20, 2018)</a:t>
            </a:r>
          </a:p>
        </p:txBody>
      </p:sp>
    </p:spTree>
    <p:extLst>
      <p:ext uri="{BB962C8B-B14F-4D97-AF65-F5344CB8AC3E}">
        <p14:creationId xmlns:p14="http://schemas.microsoft.com/office/powerpoint/2010/main" val="1288442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U.S. Rationale for Tariffs</a:t>
            </a:r>
          </a:p>
        </p:txBody>
      </p:sp>
      <p:sp>
        <p:nvSpPr>
          <p:cNvPr id="3" name="Slide Number Placeholder 2">
            <a:extLst>
              <a:ext uri="{FF2B5EF4-FFF2-40B4-BE49-F238E27FC236}">
                <a16:creationId xmlns:a16="http://schemas.microsoft.com/office/drawing/2014/main" xmlns="" id="{9B3E982D-ECF4-4210-9A8C-62CA958F5015}"/>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22</a:t>
            </a:fld>
            <a:endParaRPr lang="en-US"/>
          </a:p>
        </p:txBody>
      </p:sp>
      <p:sp>
        <p:nvSpPr>
          <p:cNvPr id="2" name="Rectangle 1">
            <a:extLst>
              <a:ext uri="{FF2B5EF4-FFF2-40B4-BE49-F238E27FC236}">
                <a16:creationId xmlns:a16="http://schemas.microsoft.com/office/drawing/2014/main" xmlns="" id="{ED8F3771-A5E2-46D3-99FD-F90F5C022EC7}"/>
              </a:ext>
            </a:extLst>
          </p:cNvPr>
          <p:cNvSpPr/>
          <p:nvPr/>
        </p:nvSpPr>
        <p:spPr>
          <a:xfrm>
            <a:off x="184383" y="519106"/>
            <a:ext cx="11554691" cy="5740033"/>
          </a:xfrm>
          <a:prstGeom prst="rect">
            <a:avLst/>
          </a:prstGeom>
        </p:spPr>
        <p:txBody>
          <a:bodyPr wrap="square">
            <a:spAutoFit/>
          </a:bodyPr>
          <a:lstStyle/>
          <a:p>
            <a:pPr>
              <a:spcAft>
                <a:spcPts val="600"/>
              </a:spcAft>
            </a:pPr>
            <a:r>
              <a:rPr lang="en-US" sz="2400" b="1" dirty="0">
                <a:solidFill>
                  <a:srgbClr val="000000"/>
                </a:solidFill>
                <a:latin typeface="CNN"/>
              </a:rPr>
              <a:t>General</a:t>
            </a:r>
          </a:p>
          <a:p>
            <a:pPr marL="285750" indent="-285750">
              <a:spcAft>
                <a:spcPts val="600"/>
              </a:spcAft>
              <a:buFont typeface="Wingdings" panose="05000000000000000000" pitchFamily="2" charset="2"/>
              <a:buChar char="§"/>
            </a:pPr>
            <a:r>
              <a:rPr lang="en-US" sz="2400" dirty="0">
                <a:solidFill>
                  <a:srgbClr val="000000"/>
                </a:solidFill>
                <a:latin typeface="CNN"/>
              </a:rPr>
              <a:t>Loss of manufacturing jobs</a:t>
            </a:r>
          </a:p>
          <a:p>
            <a:pPr marL="285750" indent="-285750">
              <a:spcAft>
                <a:spcPts val="600"/>
              </a:spcAft>
              <a:buFont typeface="Wingdings" panose="05000000000000000000" pitchFamily="2" charset="2"/>
              <a:buChar char="§"/>
            </a:pPr>
            <a:r>
              <a:rPr lang="en-US" sz="2400" dirty="0">
                <a:solidFill>
                  <a:srgbClr val="000000"/>
                </a:solidFill>
                <a:latin typeface="CNN"/>
              </a:rPr>
              <a:t>National security (steel, aluminum)</a:t>
            </a:r>
            <a:endParaRPr lang="en-US" sz="2400" dirty="0"/>
          </a:p>
          <a:p>
            <a:pPr marL="285750" indent="-285750">
              <a:spcAft>
                <a:spcPts val="600"/>
              </a:spcAft>
              <a:buFont typeface="Wingdings" panose="05000000000000000000" pitchFamily="2" charset="2"/>
              <a:buChar char="§"/>
            </a:pPr>
            <a:r>
              <a:rPr lang="en-US" sz="2400" dirty="0">
                <a:solidFill>
                  <a:srgbClr val="000000"/>
                </a:solidFill>
                <a:latin typeface="CNN"/>
              </a:rPr>
              <a:t>Reduced wages</a:t>
            </a:r>
          </a:p>
          <a:p>
            <a:pPr marL="285750" indent="-285750">
              <a:spcAft>
                <a:spcPts val="600"/>
              </a:spcAft>
              <a:buFont typeface="Wingdings" panose="05000000000000000000" pitchFamily="2" charset="2"/>
              <a:buChar char="§"/>
            </a:pPr>
            <a:r>
              <a:rPr lang="en-US" sz="2400" dirty="0">
                <a:solidFill>
                  <a:srgbClr val="000000"/>
                </a:solidFill>
                <a:latin typeface="CNN"/>
              </a:rPr>
              <a:t>Political motives:  Protect potential swing voters</a:t>
            </a:r>
          </a:p>
          <a:p>
            <a:pPr marL="285750" indent="-285750">
              <a:spcAft>
                <a:spcPts val="600"/>
              </a:spcAft>
              <a:buFont typeface="Wingdings" panose="05000000000000000000" pitchFamily="2" charset="2"/>
              <a:buChar char="§"/>
            </a:pPr>
            <a:r>
              <a:rPr lang="en-US" sz="2400" dirty="0">
                <a:solidFill>
                  <a:srgbClr val="000000"/>
                </a:solidFill>
                <a:latin typeface="CNN"/>
              </a:rPr>
              <a:t>Bargaining ploy:  Take radical position to obtain a more favorable outcome</a:t>
            </a:r>
          </a:p>
          <a:p>
            <a:pPr marL="285750" indent="-285750">
              <a:spcAft>
                <a:spcPts val="600"/>
              </a:spcAft>
              <a:buFont typeface="Wingdings" panose="05000000000000000000" pitchFamily="2" charset="2"/>
              <a:buChar char="§"/>
            </a:pPr>
            <a:endParaRPr lang="en-US" sz="2400" dirty="0">
              <a:solidFill>
                <a:srgbClr val="000000"/>
              </a:solidFill>
              <a:latin typeface="CNN"/>
            </a:endParaRPr>
          </a:p>
          <a:p>
            <a:pPr>
              <a:spcAft>
                <a:spcPts val="600"/>
              </a:spcAft>
            </a:pPr>
            <a:r>
              <a:rPr lang="en-US" sz="2400" b="1" dirty="0">
                <a:solidFill>
                  <a:srgbClr val="000000"/>
                </a:solidFill>
                <a:latin typeface="CNN"/>
              </a:rPr>
              <a:t>China</a:t>
            </a:r>
          </a:p>
          <a:p>
            <a:pPr marL="285750" indent="-285750">
              <a:spcAft>
                <a:spcPts val="600"/>
              </a:spcAft>
              <a:buFont typeface="Wingdings" panose="05000000000000000000" pitchFamily="2" charset="2"/>
              <a:buChar char="§"/>
            </a:pPr>
            <a:r>
              <a:rPr lang="en-US" sz="2400" dirty="0">
                <a:solidFill>
                  <a:srgbClr val="000000"/>
                </a:solidFill>
                <a:latin typeface="CNN"/>
              </a:rPr>
              <a:t>Market barriers to prevent export to China</a:t>
            </a:r>
          </a:p>
          <a:p>
            <a:pPr marL="285750" indent="-285750">
              <a:spcAft>
                <a:spcPts val="600"/>
              </a:spcAft>
              <a:buFont typeface="Wingdings" panose="05000000000000000000" pitchFamily="2" charset="2"/>
              <a:buChar char="§"/>
            </a:pPr>
            <a:r>
              <a:rPr lang="en-US" sz="2400" dirty="0">
                <a:solidFill>
                  <a:srgbClr val="000000"/>
                </a:solidFill>
                <a:latin typeface="CNN"/>
              </a:rPr>
              <a:t>U.S. Trade Representative (USTR) concluded that China forces US tech companies to enter into joint ventures with Chinese businesses and share their technology </a:t>
            </a:r>
          </a:p>
          <a:p>
            <a:pPr marL="285750" indent="-285750">
              <a:spcAft>
                <a:spcPts val="600"/>
              </a:spcAft>
              <a:buFont typeface="Wingdings" panose="05000000000000000000" pitchFamily="2" charset="2"/>
              <a:buChar char="§"/>
            </a:pPr>
            <a:r>
              <a:rPr lang="en-US" sz="2400" dirty="0">
                <a:solidFill>
                  <a:srgbClr val="000000"/>
                </a:solidFill>
                <a:latin typeface="CNN"/>
              </a:rPr>
              <a:t>Chinese firms allegedly steal patents and software from the American firms</a:t>
            </a:r>
          </a:p>
          <a:p>
            <a:pPr marL="285750" indent="-285750">
              <a:spcAft>
                <a:spcPts val="600"/>
              </a:spcAft>
              <a:buFont typeface="Wingdings" panose="05000000000000000000" pitchFamily="2" charset="2"/>
              <a:buChar char="§"/>
            </a:pPr>
            <a:r>
              <a:rPr lang="en-US" sz="2400" dirty="0">
                <a:solidFill>
                  <a:srgbClr val="000000"/>
                </a:solidFill>
                <a:latin typeface="CNN"/>
              </a:rPr>
              <a:t>Chinese manipulation of regulations to protect its own high-tech industries</a:t>
            </a:r>
          </a:p>
        </p:txBody>
      </p:sp>
      <p:sp>
        <p:nvSpPr>
          <p:cNvPr id="9" name="TextBox 8">
            <a:extLst>
              <a:ext uri="{FF2B5EF4-FFF2-40B4-BE49-F238E27FC236}">
                <a16:creationId xmlns:a16="http://schemas.microsoft.com/office/drawing/2014/main" xmlns="" id="{AE7CF6AB-3DF4-41B7-A5D1-C4E50A0E99F5}"/>
              </a:ext>
            </a:extLst>
          </p:cNvPr>
          <p:cNvSpPr txBox="1"/>
          <p:nvPr/>
        </p:nvSpPr>
        <p:spPr>
          <a:xfrm>
            <a:off x="581891" y="6323489"/>
            <a:ext cx="6935232" cy="461665"/>
          </a:xfrm>
          <a:prstGeom prst="rect">
            <a:avLst/>
          </a:prstGeom>
          <a:noFill/>
        </p:spPr>
        <p:txBody>
          <a:bodyPr wrap="none" rtlCol="0">
            <a:spAutoFit/>
          </a:bodyPr>
          <a:lstStyle/>
          <a:p>
            <a:r>
              <a:rPr lang="en-US" sz="1200" dirty="0"/>
              <a:t>U.S. Trade Representative: “Findings of the Investigation into China’s Acts…” (March 22, 2018)</a:t>
            </a:r>
          </a:p>
          <a:p>
            <a:r>
              <a:rPr lang="en-US" sz="1200" dirty="0"/>
              <a:t>Robert Lighthizer, “Evaluating China’s role in the WTO over the past decade” Congressional Testimony (2010)</a:t>
            </a:r>
          </a:p>
        </p:txBody>
      </p:sp>
    </p:spTree>
    <p:extLst>
      <p:ext uri="{BB962C8B-B14F-4D97-AF65-F5344CB8AC3E}">
        <p14:creationId xmlns:p14="http://schemas.microsoft.com/office/powerpoint/2010/main" val="1829222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It’s About Identify Politics, Not Economics</a:t>
            </a:r>
          </a:p>
        </p:txBody>
      </p:sp>
      <p:sp>
        <p:nvSpPr>
          <p:cNvPr id="2" name="Rectangle 1">
            <a:extLst>
              <a:ext uri="{FF2B5EF4-FFF2-40B4-BE49-F238E27FC236}">
                <a16:creationId xmlns:a16="http://schemas.microsoft.com/office/drawing/2014/main" xmlns="" id="{363F0706-EE1A-4C91-82C3-10ABC17AC2B7}"/>
              </a:ext>
            </a:extLst>
          </p:cNvPr>
          <p:cNvSpPr/>
          <p:nvPr/>
        </p:nvSpPr>
        <p:spPr>
          <a:xfrm>
            <a:off x="97765" y="575911"/>
            <a:ext cx="11987843" cy="6309420"/>
          </a:xfrm>
          <a:prstGeom prst="rect">
            <a:avLst/>
          </a:prstGeom>
        </p:spPr>
        <p:txBody>
          <a:bodyPr wrap="square">
            <a:spAutoFit/>
          </a:bodyPr>
          <a:lstStyle/>
          <a:p>
            <a:r>
              <a:rPr lang="en-US" sz="2000" dirty="0">
                <a:solidFill>
                  <a:srgbClr val="000000"/>
                </a:solidFill>
              </a:rPr>
              <a:t>“</a:t>
            </a:r>
            <a:r>
              <a:rPr lang="en-US" sz="2000" dirty="0"/>
              <a:t>The Peterson Institute for International Economics estimates that the U.S. economy benefits to the tune of $2.1 trillion </a:t>
            </a:r>
            <a:r>
              <a:rPr lang="en-US" sz="2000" i="1" dirty="0"/>
              <a:t>every year</a:t>
            </a:r>
            <a:r>
              <a:rPr lang="en-US" sz="2000" dirty="0"/>
              <a:t> from trade expansion.”</a:t>
            </a:r>
            <a:endParaRPr lang="en-US" sz="2000" i="1" dirty="0">
              <a:solidFill>
                <a:srgbClr val="000000"/>
              </a:solidFill>
            </a:endParaRPr>
          </a:p>
          <a:p>
            <a:endParaRPr lang="en-US" sz="1200" dirty="0">
              <a:solidFill>
                <a:srgbClr val="000000"/>
              </a:solidFill>
            </a:endParaRPr>
          </a:p>
          <a:p>
            <a:r>
              <a:rPr lang="en-US" sz="2000" dirty="0">
                <a:solidFill>
                  <a:srgbClr val="000000"/>
                </a:solidFill>
              </a:rPr>
              <a:t>“Neither the Trump administration nor its supporters have any valid economic or national security reason for these tariffs, and even tariff supporters admit it. Still, actual trade policy will get worse in the short run. The current schism on the issue has little to do with economics and everything to do with identity, and the metamorphosis of this debate spells trouble for defenders of the open global economy.”</a:t>
            </a:r>
          </a:p>
          <a:p>
            <a:endParaRPr lang="en-US" sz="1200" dirty="0">
              <a:solidFill>
                <a:srgbClr val="000000"/>
              </a:solidFill>
            </a:endParaRPr>
          </a:p>
          <a:p>
            <a:r>
              <a:rPr lang="en-US" sz="2000" dirty="0"/>
              <a:t>“For trade to be Pareto-improving, the winners have to compensate the losers out of their windfalls. This did not happen during the China shock. American corporations gained access to a new market and less expensive labor and materials, even as regular citizens were seeing factories shut down and jobs dry up. So you can understand why Rust Belt steelworkers have been pissed off for more than a decade. Economist Dani Rodrik has mused that for every dollar of extra output that trade liberalization produces, it redistributes $4–$5 from the losers of globalization to the winners. That is a surefire recipe for contentious politics.”</a:t>
            </a:r>
          </a:p>
          <a:p>
            <a:endParaRPr lang="en-US" sz="1200" dirty="0"/>
          </a:p>
          <a:p>
            <a:r>
              <a:rPr lang="en-US" sz="2000" dirty="0"/>
              <a:t>“Consistent with longstanding economic theory, China's liberalization benefitted capital and hurt labor in the developed world, as Chinese workers suddenly became available as substitutes for union workers in, say, Scranton. Labor economist David Autor and others have found that local labor markets more exposed to Chinese imports experienced "increased unemployment, decreased labor-force participation, and increased use of disability and other transfer benefits, as well as lower wages.“</a:t>
            </a:r>
          </a:p>
          <a:p>
            <a:endParaRPr lang="en-US" sz="2000" dirty="0"/>
          </a:p>
        </p:txBody>
      </p:sp>
      <p:sp>
        <p:nvSpPr>
          <p:cNvPr id="5" name="TextBox 4">
            <a:extLst>
              <a:ext uri="{FF2B5EF4-FFF2-40B4-BE49-F238E27FC236}">
                <a16:creationId xmlns:a16="http://schemas.microsoft.com/office/drawing/2014/main" xmlns="" id="{F1F5FEAF-338A-4A6C-9E5A-5E4350C407E6}"/>
              </a:ext>
            </a:extLst>
          </p:cNvPr>
          <p:cNvSpPr txBox="1"/>
          <p:nvPr/>
        </p:nvSpPr>
        <p:spPr>
          <a:xfrm>
            <a:off x="97765" y="6530022"/>
            <a:ext cx="5860643" cy="276999"/>
          </a:xfrm>
          <a:prstGeom prst="rect">
            <a:avLst/>
          </a:prstGeom>
          <a:noFill/>
        </p:spPr>
        <p:txBody>
          <a:bodyPr wrap="none" rtlCol="0">
            <a:spAutoFit/>
          </a:bodyPr>
          <a:lstStyle/>
          <a:p>
            <a:r>
              <a:rPr lang="en-US" sz="1200" dirty="0"/>
              <a:t>Source:  Reason.com “The Economic Case for Free Trade is Stronger than Ever” (June 2018)</a:t>
            </a:r>
          </a:p>
        </p:txBody>
      </p:sp>
      <p:sp>
        <p:nvSpPr>
          <p:cNvPr id="6" name="Slide Number Placeholder 5">
            <a:extLst>
              <a:ext uri="{FF2B5EF4-FFF2-40B4-BE49-F238E27FC236}">
                <a16:creationId xmlns:a16="http://schemas.microsoft.com/office/drawing/2014/main" xmlns="" id="{7BC0BA53-20F1-4E79-87BF-FBF21D29B097}"/>
              </a:ext>
            </a:extLst>
          </p:cNvPr>
          <p:cNvSpPr>
            <a:spLocks noGrp="1"/>
          </p:cNvSpPr>
          <p:nvPr>
            <p:ph type="sldNum" sz="quarter" idx="12"/>
          </p:nvPr>
        </p:nvSpPr>
        <p:spPr>
          <a:xfrm>
            <a:off x="9448800" y="6485958"/>
            <a:ext cx="2743200" cy="365125"/>
          </a:xfrm>
        </p:spPr>
        <p:txBody>
          <a:bodyPr/>
          <a:lstStyle/>
          <a:p>
            <a:fld id="{C3B18FCC-70D3-493E-AEDB-9EFB7E526D8B}" type="slidenum">
              <a:rPr lang="en-US" smtClean="0"/>
              <a:t>23</a:t>
            </a:fld>
            <a:endParaRPr lang="en-US" dirty="0"/>
          </a:p>
        </p:txBody>
      </p:sp>
    </p:spTree>
    <p:extLst>
      <p:ext uri="{BB962C8B-B14F-4D97-AF65-F5344CB8AC3E}">
        <p14:creationId xmlns:p14="http://schemas.microsoft.com/office/powerpoint/2010/main" val="4225698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The Wealth of Nations:  Adam Smith (1776)</a:t>
            </a:r>
          </a:p>
        </p:txBody>
      </p:sp>
      <p:sp>
        <p:nvSpPr>
          <p:cNvPr id="5" name="TextBox 4">
            <a:extLst>
              <a:ext uri="{FF2B5EF4-FFF2-40B4-BE49-F238E27FC236}">
                <a16:creationId xmlns:a16="http://schemas.microsoft.com/office/drawing/2014/main" xmlns="" id="{3CDD6E8E-8E24-48B7-A089-A36D639BD38F}"/>
              </a:ext>
            </a:extLst>
          </p:cNvPr>
          <p:cNvSpPr txBox="1"/>
          <p:nvPr/>
        </p:nvSpPr>
        <p:spPr>
          <a:xfrm>
            <a:off x="951781" y="6418052"/>
            <a:ext cx="6005940" cy="369332"/>
          </a:xfrm>
          <a:prstGeom prst="rect">
            <a:avLst/>
          </a:prstGeom>
          <a:noFill/>
        </p:spPr>
        <p:txBody>
          <a:bodyPr wrap="none" rtlCol="0">
            <a:spAutoFit/>
          </a:bodyPr>
          <a:lstStyle/>
          <a:p>
            <a:r>
              <a:rPr lang="en-US" dirty="0"/>
              <a:t>Source: </a:t>
            </a:r>
            <a:r>
              <a:rPr lang="en-US" i="1" dirty="0"/>
              <a:t>Henry Hazlitt:  Economics in One Lesson (1979 Edition)</a:t>
            </a:r>
          </a:p>
        </p:txBody>
      </p:sp>
      <p:sp>
        <p:nvSpPr>
          <p:cNvPr id="6" name="TextBox 5">
            <a:extLst>
              <a:ext uri="{FF2B5EF4-FFF2-40B4-BE49-F238E27FC236}">
                <a16:creationId xmlns:a16="http://schemas.microsoft.com/office/drawing/2014/main" xmlns="" id="{79D264BA-9DE0-4843-AC25-C4095860B179}"/>
              </a:ext>
            </a:extLst>
          </p:cNvPr>
          <p:cNvSpPr txBox="1"/>
          <p:nvPr/>
        </p:nvSpPr>
        <p:spPr>
          <a:xfrm>
            <a:off x="4731715" y="1294873"/>
            <a:ext cx="6946171" cy="2677656"/>
          </a:xfrm>
          <a:prstGeom prst="rect">
            <a:avLst/>
          </a:prstGeom>
          <a:noFill/>
        </p:spPr>
        <p:txBody>
          <a:bodyPr wrap="square" rtlCol="0">
            <a:spAutoFit/>
          </a:bodyPr>
          <a:lstStyle/>
          <a:p>
            <a:pPr marL="342900" indent="-342900">
              <a:buFont typeface="Wingdings" panose="05000000000000000000" pitchFamily="2" charset="2"/>
              <a:buChar char="§"/>
            </a:pPr>
            <a:r>
              <a:rPr lang="en-US" sz="2400" dirty="0"/>
              <a:t>“In every country it always is and must be the interest of the great body of the people to buy whatever they want of those who sell it cheapest.”</a:t>
            </a:r>
          </a:p>
          <a:p>
            <a:pPr marL="342900" indent="-342900">
              <a:buFont typeface="Wingdings" panose="05000000000000000000" pitchFamily="2" charset="2"/>
              <a:buChar char="§"/>
            </a:pPr>
            <a:endParaRPr lang="en-US" sz="2400" dirty="0"/>
          </a:p>
          <a:p>
            <a:pPr marL="342900" indent="-342900">
              <a:buFont typeface="Wingdings" panose="05000000000000000000" pitchFamily="2" charset="2"/>
              <a:buChar char="§"/>
            </a:pPr>
            <a:r>
              <a:rPr lang="en-US" sz="2400" dirty="0"/>
              <a:t>“It is the maxim of every prudent master of a family, never to make at home what it will cost him more to make than to buy.”</a:t>
            </a:r>
          </a:p>
        </p:txBody>
      </p:sp>
      <p:pic>
        <p:nvPicPr>
          <p:cNvPr id="1028" name="Picture 4" descr="Related image">
            <a:extLst>
              <a:ext uri="{FF2B5EF4-FFF2-40B4-BE49-F238E27FC236}">
                <a16:creationId xmlns:a16="http://schemas.microsoft.com/office/drawing/2014/main" xmlns="" id="{1D5125C6-1358-4823-BF7A-D1A5BDF9EC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781" y="873783"/>
            <a:ext cx="3035420" cy="4529781"/>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xmlns="" id="{C4F5BB96-D3EE-4212-A950-C5D00D4D8035}"/>
              </a:ext>
            </a:extLst>
          </p:cNvPr>
          <p:cNvSpPr>
            <a:spLocks noGrp="1"/>
          </p:cNvSpPr>
          <p:nvPr>
            <p:ph type="sldNum" sz="quarter" idx="12"/>
          </p:nvPr>
        </p:nvSpPr>
        <p:spPr>
          <a:xfrm>
            <a:off x="9448800" y="6478436"/>
            <a:ext cx="2743200" cy="365125"/>
          </a:xfrm>
        </p:spPr>
        <p:txBody>
          <a:bodyPr/>
          <a:lstStyle/>
          <a:p>
            <a:fld id="{C3B18FCC-70D3-493E-AEDB-9EFB7E526D8B}" type="slidenum">
              <a:rPr lang="en-US" smtClean="0"/>
              <a:t>3</a:t>
            </a:fld>
            <a:endParaRPr lang="en-US" dirty="0"/>
          </a:p>
        </p:txBody>
      </p:sp>
    </p:spTree>
    <p:extLst>
      <p:ext uri="{BB962C8B-B14F-4D97-AF65-F5344CB8AC3E}">
        <p14:creationId xmlns:p14="http://schemas.microsoft.com/office/powerpoint/2010/main" val="2983237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How Trade Increases GDP (Output and Incomes)</a:t>
            </a:r>
          </a:p>
        </p:txBody>
      </p:sp>
      <p:sp>
        <p:nvSpPr>
          <p:cNvPr id="3" name="Slide Number Placeholder 2">
            <a:extLst>
              <a:ext uri="{FF2B5EF4-FFF2-40B4-BE49-F238E27FC236}">
                <a16:creationId xmlns:a16="http://schemas.microsoft.com/office/drawing/2014/main" xmlns="" id="{9B3E982D-ECF4-4210-9A8C-62CA958F5015}"/>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4</a:t>
            </a:fld>
            <a:endParaRPr lang="en-US"/>
          </a:p>
        </p:txBody>
      </p:sp>
      <p:sp>
        <p:nvSpPr>
          <p:cNvPr id="5" name="TextBox 4">
            <a:extLst>
              <a:ext uri="{FF2B5EF4-FFF2-40B4-BE49-F238E27FC236}">
                <a16:creationId xmlns:a16="http://schemas.microsoft.com/office/drawing/2014/main" xmlns="" id="{6E6803DB-A129-4D97-A2AE-F95371D73A7C}"/>
              </a:ext>
            </a:extLst>
          </p:cNvPr>
          <p:cNvSpPr txBox="1"/>
          <p:nvPr/>
        </p:nvSpPr>
        <p:spPr>
          <a:xfrm>
            <a:off x="199453" y="1038220"/>
            <a:ext cx="11515217" cy="4154984"/>
          </a:xfrm>
          <a:prstGeom prst="rect">
            <a:avLst/>
          </a:prstGeom>
          <a:noFill/>
        </p:spPr>
        <p:txBody>
          <a:bodyPr wrap="square" rtlCol="0">
            <a:spAutoFit/>
          </a:bodyPr>
          <a:lstStyle/>
          <a:p>
            <a:pPr marL="457200" indent="-457200">
              <a:buFont typeface="+mj-lt"/>
              <a:buAutoNum type="arabicPeriod"/>
            </a:pPr>
            <a:r>
              <a:rPr lang="en-US" sz="2400" i="1" dirty="0"/>
              <a:t>Comparative advantage </a:t>
            </a:r>
            <a:r>
              <a:rPr lang="en-US" sz="2400" dirty="0"/>
              <a:t>allows countries to specialize in those goods they are relatively more efficient at producing</a:t>
            </a:r>
          </a:p>
          <a:p>
            <a:pPr marL="457200" indent="-457200">
              <a:buFont typeface="+mj-lt"/>
              <a:buAutoNum type="arabicPeriod"/>
            </a:pPr>
            <a:endParaRPr lang="en-US" sz="2400" dirty="0"/>
          </a:p>
          <a:p>
            <a:pPr marL="457200" indent="-457200">
              <a:buFont typeface="+mj-lt"/>
              <a:buAutoNum type="arabicPeriod"/>
            </a:pPr>
            <a:r>
              <a:rPr lang="en-US" sz="2400" i="1" dirty="0"/>
              <a:t>Economies of scale </a:t>
            </a:r>
            <a:r>
              <a:rPr lang="en-US" sz="2400" dirty="0"/>
              <a:t>occur when firms spread fixed cost by producing for a larger market</a:t>
            </a:r>
          </a:p>
          <a:p>
            <a:pPr marL="457200" indent="-457200">
              <a:buFont typeface="+mj-lt"/>
              <a:buAutoNum type="arabicPeriod"/>
            </a:pPr>
            <a:endParaRPr lang="en-US" sz="2400" dirty="0"/>
          </a:p>
          <a:p>
            <a:pPr marL="457200" indent="-457200">
              <a:buFont typeface="+mj-lt"/>
              <a:buAutoNum type="arabicPeriod"/>
            </a:pPr>
            <a:r>
              <a:rPr lang="en-US" sz="2400" i="1" dirty="0"/>
              <a:t>Technological spillovers </a:t>
            </a:r>
            <a:r>
              <a:rPr lang="en-US" sz="2400" dirty="0"/>
              <a:t>accelerate the spread of technology around the world</a:t>
            </a:r>
          </a:p>
          <a:p>
            <a:pPr marL="457200" indent="-457200">
              <a:buFont typeface="+mj-lt"/>
              <a:buAutoNum type="arabicPeriod"/>
            </a:pPr>
            <a:endParaRPr lang="en-US" sz="2400" dirty="0"/>
          </a:p>
          <a:p>
            <a:pPr marL="457200" indent="-457200">
              <a:buFont typeface="+mj-lt"/>
              <a:buAutoNum type="arabicPeriod"/>
            </a:pPr>
            <a:r>
              <a:rPr lang="en-US" sz="2400" i="1" dirty="0"/>
              <a:t>Import competition </a:t>
            </a:r>
            <a:r>
              <a:rPr lang="en-US" sz="2400" dirty="0"/>
              <a:t>reduces pricing power of domestic firms</a:t>
            </a:r>
          </a:p>
          <a:p>
            <a:pPr marL="457200" indent="-457200">
              <a:buFont typeface="+mj-lt"/>
              <a:buAutoNum type="arabicPeriod"/>
            </a:pPr>
            <a:endParaRPr lang="en-US" sz="2400" dirty="0"/>
          </a:p>
          <a:p>
            <a:pPr marL="457200" indent="-457200">
              <a:buFont typeface="+mj-lt"/>
              <a:buAutoNum type="arabicPeriod"/>
            </a:pPr>
            <a:r>
              <a:rPr lang="en-US" sz="2400" i="1" dirty="0"/>
              <a:t>Employment</a:t>
            </a:r>
            <a:r>
              <a:rPr lang="en-US" sz="2400" dirty="0"/>
              <a:t> in import and export industries</a:t>
            </a:r>
          </a:p>
          <a:p>
            <a:pPr marL="285750" indent="-285750">
              <a:buFont typeface="Wingdings" panose="05000000000000000000" pitchFamily="2" charset="2"/>
              <a:buChar char="§"/>
            </a:pPr>
            <a:endParaRPr lang="en-US" sz="2400" dirty="0"/>
          </a:p>
        </p:txBody>
      </p:sp>
      <p:sp>
        <p:nvSpPr>
          <p:cNvPr id="9" name="TextBox 8">
            <a:extLst>
              <a:ext uri="{FF2B5EF4-FFF2-40B4-BE49-F238E27FC236}">
                <a16:creationId xmlns:a16="http://schemas.microsoft.com/office/drawing/2014/main" xmlns="" id="{CA35C8ED-C02E-4B28-A243-C543DCA8ACCB}"/>
              </a:ext>
            </a:extLst>
          </p:cNvPr>
          <p:cNvSpPr txBox="1"/>
          <p:nvPr/>
        </p:nvSpPr>
        <p:spPr>
          <a:xfrm>
            <a:off x="417279" y="6163619"/>
            <a:ext cx="10070577" cy="523220"/>
          </a:xfrm>
          <a:prstGeom prst="rect">
            <a:avLst/>
          </a:prstGeom>
          <a:noFill/>
        </p:spPr>
        <p:txBody>
          <a:bodyPr wrap="none" rtlCol="0">
            <a:spAutoFit/>
          </a:bodyPr>
          <a:lstStyle/>
          <a:p>
            <a:r>
              <a:rPr lang="en-US" sz="1400" dirty="0"/>
              <a:t>Peterson Institute for International Economics:  Bradford, Grieco, and Hufbauer- “The Payoff to America from Global Integration” (2005)</a:t>
            </a:r>
          </a:p>
          <a:p>
            <a:r>
              <a:rPr lang="en-US" sz="1400" dirty="0"/>
              <a:t>Business Round Table:  “How the U.S. Economy Benefits from International Trade and Investment” (2015)</a:t>
            </a:r>
          </a:p>
        </p:txBody>
      </p:sp>
    </p:spTree>
    <p:extLst>
      <p:ext uri="{BB962C8B-B14F-4D97-AF65-F5344CB8AC3E}">
        <p14:creationId xmlns:p14="http://schemas.microsoft.com/office/powerpoint/2010/main" val="2841640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xmlns="" id="{FF67AD70-6FCA-4B07-8479-97D7CBF894B5}"/>
              </a:ext>
            </a:extLst>
          </p:cNvPr>
          <p:cNvGraphicFramePr/>
          <p:nvPr>
            <p:extLst/>
          </p:nvPr>
        </p:nvGraphicFramePr>
        <p:xfrm>
          <a:off x="254957" y="646981"/>
          <a:ext cx="11278559" cy="5339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Theoretical Impact of Import Tariffs</a:t>
            </a:r>
          </a:p>
        </p:txBody>
      </p:sp>
      <p:sp>
        <p:nvSpPr>
          <p:cNvPr id="5" name="TextBox 4">
            <a:extLst>
              <a:ext uri="{FF2B5EF4-FFF2-40B4-BE49-F238E27FC236}">
                <a16:creationId xmlns:a16="http://schemas.microsoft.com/office/drawing/2014/main" xmlns="" id="{3CDD6E8E-8E24-48B7-A089-A36D639BD38F}"/>
              </a:ext>
            </a:extLst>
          </p:cNvPr>
          <p:cNvSpPr txBox="1"/>
          <p:nvPr/>
        </p:nvSpPr>
        <p:spPr>
          <a:xfrm>
            <a:off x="905774" y="6402404"/>
            <a:ext cx="4710585" cy="307777"/>
          </a:xfrm>
          <a:prstGeom prst="rect">
            <a:avLst/>
          </a:prstGeom>
          <a:noFill/>
        </p:spPr>
        <p:txBody>
          <a:bodyPr wrap="none" rtlCol="0">
            <a:spAutoFit/>
          </a:bodyPr>
          <a:lstStyle/>
          <a:p>
            <a:r>
              <a:rPr lang="en-US" sz="1400" dirty="0"/>
              <a:t>Source: </a:t>
            </a:r>
            <a:r>
              <a:rPr lang="en-US" sz="1400" i="1" dirty="0"/>
              <a:t>Henry Hazlitt:  Economics in One Lesson (1979 Edition)</a:t>
            </a:r>
          </a:p>
        </p:txBody>
      </p:sp>
      <p:sp>
        <p:nvSpPr>
          <p:cNvPr id="3" name="Slide Number Placeholder 2">
            <a:extLst>
              <a:ext uri="{FF2B5EF4-FFF2-40B4-BE49-F238E27FC236}">
                <a16:creationId xmlns:a16="http://schemas.microsoft.com/office/drawing/2014/main" xmlns="" id="{9B3E982D-ECF4-4210-9A8C-62CA958F5015}"/>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5</a:t>
            </a:fld>
            <a:endParaRPr lang="en-US"/>
          </a:p>
        </p:txBody>
      </p:sp>
    </p:spTree>
    <p:extLst>
      <p:ext uri="{BB962C8B-B14F-4D97-AF65-F5344CB8AC3E}">
        <p14:creationId xmlns:p14="http://schemas.microsoft.com/office/powerpoint/2010/main" val="2524084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C7B9793D-15F2-4555-96FC-D606C307BC73}"/>
              </a:ext>
            </a:extLst>
          </p:cNvPr>
          <p:cNvPicPr>
            <a:picLocks noChangeAspect="1"/>
          </p:cNvPicPr>
          <p:nvPr/>
        </p:nvPicPr>
        <p:blipFill>
          <a:blip r:embed="rId2"/>
          <a:stretch>
            <a:fillRect/>
          </a:stretch>
        </p:blipFill>
        <p:spPr>
          <a:xfrm>
            <a:off x="130085" y="715992"/>
            <a:ext cx="7864633" cy="5926348"/>
          </a:xfrm>
          <a:prstGeom prst="rect">
            <a:avLst/>
          </a:prstGeom>
        </p:spPr>
      </p:pic>
      <p:sp>
        <p:nvSpPr>
          <p:cNvPr id="5" name="Rectangle 4">
            <a:extLst>
              <a:ext uri="{FF2B5EF4-FFF2-40B4-BE49-F238E27FC236}">
                <a16:creationId xmlns:a16="http://schemas.microsoft.com/office/drawing/2014/main" xmlns="" id="{99F93B67-3C2A-4ADA-91A9-AC4583E0A0AA}"/>
              </a:ext>
            </a:extLst>
          </p:cNvPr>
          <p:cNvSpPr/>
          <p:nvPr/>
        </p:nvSpPr>
        <p:spPr>
          <a:xfrm>
            <a:off x="7625752" y="715992"/>
            <a:ext cx="4494362" cy="4370427"/>
          </a:xfrm>
          <a:prstGeom prst="rect">
            <a:avLst/>
          </a:prstGeom>
        </p:spPr>
        <p:txBody>
          <a:bodyPr wrap="square">
            <a:spAutoFit/>
          </a:bodyPr>
          <a:lstStyle/>
          <a:p>
            <a:pPr fontAlgn="base"/>
            <a:r>
              <a:rPr lang="en-US" sz="2000" b="0" i="0" dirty="0">
                <a:solidFill>
                  <a:srgbClr val="333333"/>
                </a:solidFill>
                <a:effectLst/>
              </a:rPr>
              <a:t>“So when a tariff drives up the price of imports to consumers, leading them to buy fewer imported goods, the welfare loss will be roughly:</a:t>
            </a:r>
          </a:p>
          <a:p>
            <a:pPr fontAlgn="base"/>
            <a:endParaRPr lang="en-US" sz="2000" b="0" i="0" dirty="0">
              <a:solidFill>
                <a:srgbClr val="333333"/>
              </a:solidFill>
              <a:effectLst/>
            </a:endParaRPr>
          </a:p>
          <a:p>
            <a:pPr fontAlgn="base"/>
            <a:r>
              <a:rPr lang="en-US" sz="2000" b="0" i="0" dirty="0">
                <a:solidFill>
                  <a:srgbClr val="333333"/>
                </a:solidFill>
                <a:effectLst/>
              </a:rPr>
              <a:t>Loss = fall in imports * ½ tariff rate”</a:t>
            </a:r>
          </a:p>
          <a:p>
            <a:pPr fontAlgn="base"/>
            <a:endParaRPr lang="en-US" sz="2000" dirty="0">
              <a:solidFill>
                <a:srgbClr val="333333"/>
              </a:solidFill>
            </a:endParaRPr>
          </a:p>
          <a:p>
            <a:pPr fontAlgn="base"/>
            <a:r>
              <a:rPr lang="en-US" sz="2000" b="0" i="0" dirty="0">
                <a:solidFill>
                  <a:srgbClr val="333333"/>
                </a:solidFill>
                <a:effectLst/>
              </a:rPr>
              <a:t>Krugman estimates 2-3% GDP loss with a major trade war, if we had tariffs of 40% and a 70% decline in trade</a:t>
            </a:r>
          </a:p>
          <a:p>
            <a:pPr fontAlgn="base"/>
            <a:endParaRPr lang="en-US" sz="2000" dirty="0">
              <a:solidFill>
                <a:srgbClr val="333333"/>
              </a:solidFill>
            </a:endParaRPr>
          </a:p>
          <a:p>
            <a:pPr fontAlgn="base"/>
            <a:r>
              <a:rPr lang="en-US" sz="2000" b="0" i="0" dirty="0">
                <a:solidFill>
                  <a:srgbClr val="333333"/>
                </a:solidFill>
                <a:effectLst/>
              </a:rPr>
              <a:t>Significant employment disruption (11 million employed in export industries)</a:t>
            </a:r>
          </a:p>
          <a:p>
            <a:pPr fontAlgn="base"/>
            <a:endParaRPr lang="en-US" b="0" i="0" dirty="0">
              <a:solidFill>
                <a:srgbClr val="333333"/>
              </a:solidFill>
              <a:effectLst/>
              <a:latin typeface="nyt-imperial"/>
            </a:endParaRPr>
          </a:p>
        </p:txBody>
      </p:sp>
      <p:sp>
        <p:nvSpPr>
          <p:cNvPr id="6" name="Rectangle 5">
            <a:extLst>
              <a:ext uri="{FF2B5EF4-FFF2-40B4-BE49-F238E27FC236}">
                <a16:creationId xmlns:a16="http://schemas.microsoft.com/office/drawing/2014/main" xmlns="" id="{CDB42B92-0A1F-48C3-95BF-7A1005E8DC59}"/>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Krugman:  Effect of Higher Trade Barriers</a:t>
            </a:r>
          </a:p>
        </p:txBody>
      </p:sp>
      <p:sp>
        <p:nvSpPr>
          <p:cNvPr id="3" name="Slide Number Placeholder 2">
            <a:extLst>
              <a:ext uri="{FF2B5EF4-FFF2-40B4-BE49-F238E27FC236}">
                <a16:creationId xmlns:a16="http://schemas.microsoft.com/office/drawing/2014/main" xmlns="" id="{08E36B6B-34D5-41FD-A900-C6385F85F344}"/>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6</a:t>
            </a:fld>
            <a:endParaRPr lang="en-US" dirty="0"/>
          </a:p>
        </p:txBody>
      </p:sp>
      <p:sp>
        <p:nvSpPr>
          <p:cNvPr id="7" name="TextBox 6">
            <a:extLst>
              <a:ext uri="{FF2B5EF4-FFF2-40B4-BE49-F238E27FC236}">
                <a16:creationId xmlns:a16="http://schemas.microsoft.com/office/drawing/2014/main" xmlns="" id="{9D7F020B-1B53-44D1-8FA7-CD48D41575AF}"/>
              </a:ext>
            </a:extLst>
          </p:cNvPr>
          <p:cNvSpPr txBox="1"/>
          <p:nvPr/>
        </p:nvSpPr>
        <p:spPr>
          <a:xfrm>
            <a:off x="7714978" y="6503840"/>
            <a:ext cx="4210512" cy="276999"/>
          </a:xfrm>
          <a:prstGeom prst="rect">
            <a:avLst/>
          </a:prstGeom>
          <a:noFill/>
        </p:spPr>
        <p:txBody>
          <a:bodyPr wrap="none" rtlCol="0">
            <a:spAutoFit/>
          </a:bodyPr>
          <a:lstStyle/>
          <a:p>
            <a:r>
              <a:rPr lang="en-US" sz="1200" dirty="0"/>
              <a:t>NYT:  Paul Krugman “Thinking About a Trade War” (June 2018)</a:t>
            </a:r>
          </a:p>
        </p:txBody>
      </p:sp>
    </p:spTree>
    <p:extLst>
      <p:ext uri="{BB962C8B-B14F-4D97-AF65-F5344CB8AC3E}">
        <p14:creationId xmlns:p14="http://schemas.microsoft.com/office/powerpoint/2010/main" val="405745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IGM Economic Experts Panel:  Tariffs Help Some, Hurt Others, Overall A Bad Idea (March ‘18)</a:t>
            </a:r>
          </a:p>
        </p:txBody>
      </p:sp>
      <p:pic>
        <p:nvPicPr>
          <p:cNvPr id="3" name="Picture 2">
            <a:extLst>
              <a:ext uri="{FF2B5EF4-FFF2-40B4-BE49-F238E27FC236}">
                <a16:creationId xmlns:a16="http://schemas.microsoft.com/office/drawing/2014/main" xmlns="" id="{ACA52D9D-A416-4921-BC54-0FF4B5D9E467}"/>
              </a:ext>
            </a:extLst>
          </p:cNvPr>
          <p:cNvPicPr>
            <a:picLocks noChangeAspect="1"/>
          </p:cNvPicPr>
          <p:nvPr/>
        </p:nvPicPr>
        <p:blipFill>
          <a:blip r:embed="rId2"/>
          <a:stretch>
            <a:fillRect/>
          </a:stretch>
        </p:blipFill>
        <p:spPr>
          <a:xfrm>
            <a:off x="310550" y="607842"/>
            <a:ext cx="10601865" cy="6065299"/>
          </a:xfrm>
          <a:prstGeom prst="rect">
            <a:avLst/>
          </a:prstGeom>
        </p:spPr>
      </p:pic>
      <p:sp>
        <p:nvSpPr>
          <p:cNvPr id="6" name="Slide Number Placeholder 5">
            <a:extLst>
              <a:ext uri="{FF2B5EF4-FFF2-40B4-BE49-F238E27FC236}">
                <a16:creationId xmlns:a16="http://schemas.microsoft.com/office/drawing/2014/main" xmlns="" id="{F7238A64-04F0-4D64-9382-1017C98748C9}"/>
              </a:ext>
            </a:extLst>
          </p:cNvPr>
          <p:cNvSpPr>
            <a:spLocks noGrp="1"/>
          </p:cNvSpPr>
          <p:nvPr>
            <p:ph type="sldNum" sz="quarter" idx="12"/>
          </p:nvPr>
        </p:nvSpPr>
        <p:spPr>
          <a:xfrm>
            <a:off x="9448800" y="6490578"/>
            <a:ext cx="2743200" cy="365125"/>
          </a:xfrm>
        </p:spPr>
        <p:txBody>
          <a:bodyPr/>
          <a:lstStyle/>
          <a:p>
            <a:fld id="{C3B18FCC-70D3-493E-AEDB-9EFB7E526D8B}" type="slidenum">
              <a:rPr lang="en-US" smtClean="0"/>
              <a:t>7</a:t>
            </a:fld>
            <a:endParaRPr lang="en-US" dirty="0"/>
          </a:p>
        </p:txBody>
      </p:sp>
    </p:spTree>
    <p:extLst>
      <p:ext uri="{BB962C8B-B14F-4D97-AF65-F5344CB8AC3E}">
        <p14:creationId xmlns:p14="http://schemas.microsoft.com/office/powerpoint/2010/main" val="275303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1"/>
            <a:ext cx="12192000" cy="508959"/>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U.S. Household Net Worth Hit $100 Trillion in Q1 2018</a:t>
            </a:r>
          </a:p>
        </p:txBody>
      </p:sp>
      <p:sp>
        <p:nvSpPr>
          <p:cNvPr id="6" name="Slide Number Placeholder 5">
            <a:extLst>
              <a:ext uri="{FF2B5EF4-FFF2-40B4-BE49-F238E27FC236}">
                <a16:creationId xmlns:a16="http://schemas.microsoft.com/office/drawing/2014/main" xmlns="" id="{F7238A64-04F0-4D64-9382-1017C98748C9}"/>
              </a:ext>
            </a:extLst>
          </p:cNvPr>
          <p:cNvSpPr>
            <a:spLocks noGrp="1"/>
          </p:cNvSpPr>
          <p:nvPr>
            <p:ph type="sldNum" sz="quarter" idx="12"/>
          </p:nvPr>
        </p:nvSpPr>
        <p:spPr>
          <a:xfrm>
            <a:off x="9448800" y="6490578"/>
            <a:ext cx="2743200" cy="365125"/>
          </a:xfrm>
        </p:spPr>
        <p:txBody>
          <a:bodyPr/>
          <a:lstStyle/>
          <a:p>
            <a:fld id="{C3B18FCC-70D3-493E-AEDB-9EFB7E526D8B}" type="slidenum">
              <a:rPr lang="en-US" smtClean="0"/>
              <a:t>8</a:t>
            </a:fld>
            <a:endParaRPr lang="en-US" dirty="0"/>
          </a:p>
        </p:txBody>
      </p:sp>
      <p:sp>
        <p:nvSpPr>
          <p:cNvPr id="5" name="TextBox 4">
            <a:extLst>
              <a:ext uri="{FF2B5EF4-FFF2-40B4-BE49-F238E27FC236}">
                <a16:creationId xmlns:a16="http://schemas.microsoft.com/office/drawing/2014/main" xmlns="" id="{BDBDAFD4-BDD2-45FE-97B8-CC55FAB2DB69}"/>
              </a:ext>
            </a:extLst>
          </p:cNvPr>
          <p:cNvSpPr txBox="1"/>
          <p:nvPr/>
        </p:nvSpPr>
        <p:spPr>
          <a:xfrm>
            <a:off x="120776" y="5513263"/>
            <a:ext cx="12142683" cy="1323439"/>
          </a:xfrm>
          <a:prstGeom prst="rect">
            <a:avLst/>
          </a:prstGeom>
          <a:noFill/>
        </p:spPr>
        <p:txBody>
          <a:bodyPr wrap="none" rtlCol="0">
            <a:spAutoFit/>
          </a:bodyPr>
          <a:lstStyle/>
          <a:p>
            <a:pPr marL="342900" indent="-342900">
              <a:buFont typeface="Wingdings" panose="05000000000000000000" pitchFamily="2" charset="2"/>
              <a:buChar char="§"/>
            </a:pPr>
            <a:r>
              <a:rPr lang="en-US" sz="2000" dirty="0"/>
              <a:t>The globalized free trade system has been a massive wealth generator, but the gains were unequally distributed</a:t>
            </a:r>
          </a:p>
          <a:p>
            <a:pPr marL="342900" indent="-342900">
              <a:buFont typeface="Wingdings" panose="05000000000000000000" pitchFamily="2" charset="2"/>
              <a:buChar char="§"/>
            </a:pPr>
            <a:r>
              <a:rPr lang="en-US" sz="2000" dirty="0"/>
              <a:t>Real (inflation-adjusted) household net worth has increased 2.5x since 1990</a:t>
            </a:r>
          </a:p>
          <a:p>
            <a:pPr marL="342900" indent="-342900">
              <a:buFont typeface="Wingdings" panose="05000000000000000000" pitchFamily="2" charset="2"/>
              <a:buChar char="§"/>
            </a:pPr>
            <a:r>
              <a:rPr lang="en-US" sz="2000" dirty="0"/>
              <a:t>$100 trillion is about $800,000 per family if split evenly</a:t>
            </a:r>
          </a:p>
          <a:p>
            <a:pPr marL="342900" indent="-342900">
              <a:buFont typeface="Wingdings" panose="05000000000000000000" pitchFamily="2" charset="2"/>
              <a:buChar char="§"/>
            </a:pPr>
            <a:r>
              <a:rPr lang="en-US" sz="2000" dirty="0"/>
              <a:t>Median (50</a:t>
            </a:r>
            <a:r>
              <a:rPr lang="en-US" sz="2000" baseline="30000" dirty="0"/>
              <a:t>th</a:t>
            </a:r>
            <a:r>
              <a:rPr lang="en-US" sz="2000" dirty="0"/>
              <a:t> percentile family) had $100,000 net worth in 2016</a:t>
            </a:r>
          </a:p>
        </p:txBody>
      </p:sp>
      <p:pic>
        <p:nvPicPr>
          <p:cNvPr id="8" name="Picture 7">
            <a:extLst>
              <a:ext uri="{FF2B5EF4-FFF2-40B4-BE49-F238E27FC236}">
                <a16:creationId xmlns:a16="http://schemas.microsoft.com/office/drawing/2014/main" xmlns="" id="{FA9C6431-319F-4474-BB8F-7D3D874771C8}"/>
              </a:ext>
            </a:extLst>
          </p:cNvPr>
          <p:cNvPicPr>
            <a:picLocks noChangeAspect="1"/>
          </p:cNvPicPr>
          <p:nvPr/>
        </p:nvPicPr>
        <p:blipFill>
          <a:blip r:embed="rId2"/>
          <a:stretch>
            <a:fillRect/>
          </a:stretch>
        </p:blipFill>
        <p:spPr>
          <a:xfrm>
            <a:off x="192117" y="622087"/>
            <a:ext cx="10442133" cy="4847064"/>
          </a:xfrm>
          <a:prstGeom prst="rect">
            <a:avLst/>
          </a:prstGeom>
        </p:spPr>
      </p:pic>
      <p:sp>
        <p:nvSpPr>
          <p:cNvPr id="3" name="TextBox 2">
            <a:extLst>
              <a:ext uri="{FF2B5EF4-FFF2-40B4-BE49-F238E27FC236}">
                <a16:creationId xmlns:a16="http://schemas.microsoft.com/office/drawing/2014/main" xmlns="" id="{D71338BB-CF3B-4B20-A48B-930609CD13B1}"/>
              </a:ext>
            </a:extLst>
          </p:cNvPr>
          <p:cNvSpPr txBox="1"/>
          <p:nvPr/>
        </p:nvSpPr>
        <p:spPr>
          <a:xfrm>
            <a:off x="1837426" y="3455718"/>
            <a:ext cx="1846054" cy="1015663"/>
          </a:xfrm>
          <a:prstGeom prst="rect">
            <a:avLst/>
          </a:prstGeom>
          <a:noFill/>
        </p:spPr>
        <p:txBody>
          <a:bodyPr wrap="square" rtlCol="0">
            <a:spAutoFit/>
          </a:bodyPr>
          <a:lstStyle/>
          <a:p>
            <a:pPr algn="ctr"/>
            <a:r>
              <a:rPr lang="en-US" sz="2000" dirty="0">
                <a:solidFill>
                  <a:schemeClr val="accent1">
                    <a:lumMod val="75000"/>
                  </a:schemeClr>
                </a:solidFill>
              </a:rPr>
              <a:t>Real HH Net Worth</a:t>
            </a:r>
          </a:p>
          <a:p>
            <a:pPr algn="ctr"/>
            <a:r>
              <a:rPr lang="en-US" sz="2000" dirty="0">
                <a:solidFill>
                  <a:schemeClr val="accent1">
                    <a:lumMod val="75000"/>
                  </a:schemeClr>
                </a:solidFill>
              </a:rPr>
              <a:t> (2018 $)</a:t>
            </a:r>
          </a:p>
        </p:txBody>
      </p:sp>
      <p:sp>
        <p:nvSpPr>
          <p:cNvPr id="9" name="TextBox 8">
            <a:extLst>
              <a:ext uri="{FF2B5EF4-FFF2-40B4-BE49-F238E27FC236}">
                <a16:creationId xmlns:a16="http://schemas.microsoft.com/office/drawing/2014/main" xmlns="" id="{26C498F0-B5CD-4909-A964-B324A92A54DD}"/>
              </a:ext>
            </a:extLst>
          </p:cNvPr>
          <p:cNvSpPr txBox="1"/>
          <p:nvPr/>
        </p:nvSpPr>
        <p:spPr>
          <a:xfrm>
            <a:off x="10708688" y="1323359"/>
            <a:ext cx="1032655" cy="769441"/>
          </a:xfrm>
          <a:prstGeom prst="rect">
            <a:avLst/>
          </a:prstGeom>
          <a:noFill/>
        </p:spPr>
        <p:txBody>
          <a:bodyPr wrap="none" rtlCol="0">
            <a:spAutoFit/>
          </a:bodyPr>
          <a:lstStyle/>
          <a:p>
            <a:r>
              <a:rPr lang="en-US" sz="2200" dirty="0"/>
              <a:t>$100.7 </a:t>
            </a:r>
          </a:p>
          <a:p>
            <a:r>
              <a:rPr lang="en-US" sz="2200" dirty="0"/>
              <a:t>trillion</a:t>
            </a:r>
          </a:p>
        </p:txBody>
      </p:sp>
    </p:spTree>
    <p:extLst>
      <p:ext uri="{BB962C8B-B14F-4D97-AF65-F5344CB8AC3E}">
        <p14:creationId xmlns:p14="http://schemas.microsoft.com/office/powerpoint/2010/main" val="226197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9F62C70-5163-4A8D-A4E4-6E9AC8565E06}"/>
              </a:ext>
            </a:extLst>
          </p:cNvPr>
          <p:cNvSpPr/>
          <p:nvPr/>
        </p:nvSpPr>
        <p:spPr>
          <a:xfrm>
            <a:off x="0" y="0"/>
            <a:ext cx="12192000" cy="61247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Topics</a:t>
            </a:r>
          </a:p>
        </p:txBody>
      </p:sp>
      <p:sp>
        <p:nvSpPr>
          <p:cNvPr id="7" name="Slide Number Placeholder 6">
            <a:extLst>
              <a:ext uri="{FF2B5EF4-FFF2-40B4-BE49-F238E27FC236}">
                <a16:creationId xmlns:a16="http://schemas.microsoft.com/office/drawing/2014/main" xmlns="" id="{E3423A7F-8965-431F-9689-900AEFD543BF}"/>
              </a:ext>
            </a:extLst>
          </p:cNvPr>
          <p:cNvSpPr>
            <a:spLocks noGrp="1"/>
          </p:cNvSpPr>
          <p:nvPr>
            <p:ph type="sldNum" sz="quarter" idx="12"/>
          </p:nvPr>
        </p:nvSpPr>
        <p:spPr>
          <a:xfrm>
            <a:off x="9457426" y="6483081"/>
            <a:ext cx="2743200" cy="365125"/>
          </a:xfrm>
        </p:spPr>
        <p:txBody>
          <a:bodyPr/>
          <a:lstStyle/>
          <a:p>
            <a:fld id="{A5ABBA13-5101-492E-8EF0-2A135518BDD4}" type="slidenum">
              <a:rPr lang="en-US" smtClean="0"/>
              <a:t>9</a:t>
            </a:fld>
            <a:endParaRPr lang="en-US" dirty="0"/>
          </a:p>
        </p:txBody>
      </p:sp>
      <p:sp>
        <p:nvSpPr>
          <p:cNvPr id="3" name="TextBox 2">
            <a:extLst>
              <a:ext uri="{FF2B5EF4-FFF2-40B4-BE49-F238E27FC236}">
                <a16:creationId xmlns:a16="http://schemas.microsoft.com/office/drawing/2014/main" xmlns="" id="{E3B09FF8-1C83-4FA6-9D53-962F552B2489}"/>
              </a:ext>
            </a:extLst>
          </p:cNvPr>
          <p:cNvSpPr txBox="1"/>
          <p:nvPr/>
        </p:nvSpPr>
        <p:spPr>
          <a:xfrm>
            <a:off x="526212" y="1242204"/>
            <a:ext cx="2642647" cy="3416320"/>
          </a:xfrm>
          <a:prstGeom prst="rect">
            <a:avLst/>
          </a:prstGeom>
          <a:noFill/>
        </p:spPr>
        <p:txBody>
          <a:bodyPr wrap="none" rtlCol="0">
            <a:spAutoFit/>
          </a:bodyPr>
          <a:lstStyle/>
          <a:p>
            <a:pPr marL="342900" indent="-342900">
              <a:buAutoNum type="arabicPeriod"/>
            </a:pPr>
            <a:r>
              <a:rPr lang="en-US" sz="2400" dirty="0"/>
              <a:t>Trade Theory</a:t>
            </a:r>
          </a:p>
          <a:p>
            <a:pPr marL="342900" indent="-342900">
              <a:buAutoNum type="arabicPeriod"/>
            </a:pPr>
            <a:endParaRPr lang="en-US" sz="2400" dirty="0"/>
          </a:p>
          <a:p>
            <a:pPr marL="342900" indent="-342900">
              <a:buAutoNum type="arabicPeriod"/>
            </a:pPr>
            <a:r>
              <a:rPr lang="en-US" sz="2400" dirty="0"/>
              <a:t>Trade Figures</a:t>
            </a:r>
          </a:p>
          <a:p>
            <a:pPr marL="342900" indent="-342900">
              <a:buAutoNum type="arabicPeriod"/>
            </a:pPr>
            <a:endParaRPr lang="en-US" sz="2400" dirty="0"/>
          </a:p>
          <a:p>
            <a:pPr marL="342900" indent="-342900">
              <a:buAutoNum type="arabicPeriod"/>
            </a:pPr>
            <a:r>
              <a:rPr lang="en-US" sz="2400" dirty="0"/>
              <a:t>The China Price</a:t>
            </a:r>
          </a:p>
          <a:p>
            <a:pPr marL="342900" indent="-342900">
              <a:buAutoNum type="arabicPeriod"/>
            </a:pPr>
            <a:endParaRPr lang="en-US" sz="2400" dirty="0"/>
          </a:p>
          <a:p>
            <a:pPr marL="342900" indent="-342900">
              <a:buAutoNum type="arabicPeriod"/>
            </a:pPr>
            <a:r>
              <a:rPr lang="en-US" sz="2400" dirty="0"/>
              <a:t>Trade War So Far</a:t>
            </a:r>
          </a:p>
          <a:p>
            <a:pPr marL="342900" indent="-342900">
              <a:buAutoNum type="arabicPeriod"/>
            </a:pPr>
            <a:endParaRPr lang="en-US" sz="2400" dirty="0"/>
          </a:p>
          <a:p>
            <a:pPr marL="342900" indent="-342900">
              <a:buAutoNum type="arabicPeriod"/>
            </a:pPr>
            <a:endParaRPr lang="en-US" sz="2400" dirty="0"/>
          </a:p>
        </p:txBody>
      </p:sp>
      <p:sp>
        <p:nvSpPr>
          <p:cNvPr id="6" name="Rectangle 5">
            <a:extLst>
              <a:ext uri="{FF2B5EF4-FFF2-40B4-BE49-F238E27FC236}">
                <a16:creationId xmlns:a16="http://schemas.microsoft.com/office/drawing/2014/main" xmlns="" id="{11CDCF25-CAA8-42A7-A9CB-D7A2C6539EF1}"/>
              </a:ext>
            </a:extLst>
          </p:cNvPr>
          <p:cNvSpPr/>
          <p:nvPr/>
        </p:nvSpPr>
        <p:spPr>
          <a:xfrm>
            <a:off x="457200" y="1984073"/>
            <a:ext cx="5638800" cy="4399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67690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1739</TotalTime>
  <Words>1828</Words>
  <Application>Microsoft Macintosh PowerPoint</Application>
  <PresentationFormat>Custom</PresentationFormat>
  <Paragraphs>332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Doney</dc:creator>
  <cp:lastModifiedBy>Glenview 34</cp:lastModifiedBy>
  <cp:revision>250</cp:revision>
  <dcterms:created xsi:type="dcterms:W3CDTF">2018-06-18T00:31:30Z</dcterms:created>
  <dcterms:modified xsi:type="dcterms:W3CDTF">2018-08-14T23:52:28Z</dcterms:modified>
</cp:coreProperties>
</file>