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2" r:id="rId2"/>
    <p:sldId id="345" r:id="rId3"/>
    <p:sldId id="344" r:id="rId4"/>
    <p:sldId id="679" r:id="rId5"/>
    <p:sldId id="312" r:id="rId6"/>
    <p:sldId id="492" r:id="rId7"/>
    <p:sldId id="680" r:id="rId8"/>
    <p:sldId id="736" r:id="rId9"/>
    <p:sldId id="744" r:id="rId10"/>
    <p:sldId id="260" r:id="rId11"/>
    <p:sldId id="258" r:id="rId12"/>
    <p:sldId id="726" r:id="rId13"/>
    <p:sldId id="745" r:id="rId14"/>
    <p:sldId id="740" r:id="rId15"/>
    <p:sldId id="681" r:id="rId16"/>
    <p:sldId id="596" r:id="rId17"/>
    <p:sldId id="259" r:id="rId18"/>
    <p:sldId id="733" r:id="rId19"/>
    <p:sldId id="689" r:id="rId2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-328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wa-netcifs01\WMT_USER\avl8078\1.1ab%20Macroeconomics\GDP\Presidents%20-%20Real%20GDP%20per%20capita\Real%20GDP%20per%20Capita%20-%20CAGR.xls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wa-netcifs01\WMT_USER\avl8078\1.1ab%20Macroeconomics\CBO\1a-BEO%202018\Copy%20of%20CBO%20-%20April%202018%20Baseline%20with%20DD%20Graphs%20-%20v2.xlsx" TargetMode="External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Graph!$D$11:$D$17</c:f>
              <c:strCache>
                <c:ptCount val="7"/>
                <c:pt idx="0">
                  <c:v>Bush 41</c:v>
                </c:pt>
                <c:pt idx="1">
                  <c:v>Bush 43</c:v>
                </c:pt>
                <c:pt idx="2">
                  <c:v>Obama</c:v>
                </c:pt>
                <c:pt idx="3">
                  <c:v>Carter</c:v>
                </c:pt>
                <c:pt idx="4">
                  <c:v>Trump</c:v>
                </c:pt>
                <c:pt idx="5">
                  <c:v>Reagan</c:v>
                </c:pt>
                <c:pt idx="6">
                  <c:v>Clinton</c:v>
                </c:pt>
              </c:strCache>
            </c:strRef>
          </c:cat>
          <c:val>
            <c:numRef>
              <c:f>Graph!$E$11:$E$17</c:f>
              <c:numCache>
                <c:formatCode>0.0%</c:formatCode>
                <c:ptCount val="7"/>
                <c:pt idx="0">
                  <c:v>0.00817187611069148</c:v>
                </c:pt>
                <c:pt idx="1">
                  <c:v>0.00968648570466346</c:v>
                </c:pt>
                <c:pt idx="2">
                  <c:v>0.0131439493971772</c:v>
                </c:pt>
                <c:pt idx="3">
                  <c:v>0.0194224779190648</c:v>
                </c:pt>
                <c:pt idx="4">
                  <c:v>0.0214200995279708</c:v>
                </c:pt>
                <c:pt idx="5">
                  <c:v>0.0244900528907532</c:v>
                </c:pt>
                <c:pt idx="6">
                  <c:v>0.0267879233619732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06-42FC-B88F-BDDB1EF627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45172792"/>
        <c:axId val="2145176264"/>
      </c:barChart>
      <c:catAx>
        <c:axId val="2145172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5176264"/>
        <c:crosses val="autoZero"/>
        <c:auto val="1"/>
        <c:lblAlgn val="ctr"/>
        <c:lblOffset val="100"/>
        <c:noMultiLvlLbl val="0"/>
      </c:catAx>
      <c:valAx>
        <c:axId val="2145176264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2145172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'Deficit Stack Bar Obama vs. Alt'!$C$4:$L$4</c:f>
              <c:numCache>
                <c:formatCode>General</c:formatCode>
                <c:ptCount val="10"/>
                <c:pt idx="0">
                  <c:v>2018.0</c:v>
                </c:pt>
                <c:pt idx="1">
                  <c:v>2019.0</c:v>
                </c:pt>
                <c:pt idx="2">
                  <c:v>2020.0</c:v>
                </c:pt>
                <c:pt idx="3">
                  <c:v>2021.0</c:v>
                </c:pt>
                <c:pt idx="4">
                  <c:v>2022.0</c:v>
                </c:pt>
                <c:pt idx="5">
                  <c:v>2023.0</c:v>
                </c:pt>
                <c:pt idx="6">
                  <c:v>2024.0</c:v>
                </c:pt>
                <c:pt idx="7">
                  <c:v>2025.0</c:v>
                </c:pt>
                <c:pt idx="8">
                  <c:v>2026.0</c:v>
                </c:pt>
                <c:pt idx="9">
                  <c:v>2027.0</c:v>
                </c:pt>
              </c:numCache>
            </c:numRef>
          </c:cat>
          <c:val>
            <c:numRef>
              <c:f>'Deficit Stack Bar Obama vs. Alt'!$C$5:$L$5</c:f>
              <c:numCache>
                <c:formatCode>_(* #,##0_);_(* \(#,##0\);_(* "-"??_);_(@_)</c:formatCode>
                <c:ptCount val="10"/>
                <c:pt idx="0">
                  <c:v>487.0</c:v>
                </c:pt>
                <c:pt idx="1">
                  <c:v>601.0</c:v>
                </c:pt>
                <c:pt idx="2">
                  <c:v>684.0</c:v>
                </c:pt>
                <c:pt idx="3">
                  <c:v>797.0</c:v>
                </c:pt>
                <c:pt idx="4">
                  <c:v>959.0</c:v>
                </c:pt>
                <c:pt idx="5">
                  <c:v>1000.0</c:v>
                </c:pt>
                <c:pt idx="6">
                  <c:v>1027.0</c:v>
                </c:pt>
                <c:pt idx="7">
                  <c:v>1165.0</c:v>
                </c:pt>
                <c:pt idx="8">
                  <c:v>1297.0</c:v>
                </c:pt>
                <c:pt idx="9">
                  <c:v>1408.0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D7-448D-9709-D775BE366160}"/>
            </c:ext>
          </c:extLst>
        </c:ser>
        <c:ser>
          <c:idx val="1"/>
          <c:order val="1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'Deficit Stack Bar Obama vs. Alt'!$C$4:$L$4</c:f>
              <c:numCache>
                <c:formatCode>General</c:formatCode>
                <c:ptCount val="10"/>
                <c:pt idx="0">
                  <c:v>2018.0</c:v>
                </c:pt>
                <c:pt idx="1">
                  <c:v>2019.0</c:v>
                </c:pt>
                <c:pt idx="2">
                  <c:v>2020.0</c:v>
                </c:pt>
                <c:pt idx="3">
                  <c:v>2021.0</c:v>
                </c:pt>
                <c:pt idx="4">
                  <c:v>2022.0</c:v>
                </c:pt>
                <c:pt idx="5">
                  <c:v>2023.0</c:v>
                </c:pt>
                <c:pt idx="6">
                  <c:v>2024.0</c:v>
                </c:pt>
                <c:pt idx="7">
                  <c:v>2025.0</c:v>
                </c:pt>
                <c:pt idx="8">
                  <c:v>2026.0</c:v>
                </c:pt>
                <c:pt idx="9">
                  <c:v>2027.0</c:v>
                </c:pt>
              </c:numCache>
            </c:numRef>
          </c:cat>
          <c:val>
            <c:numRef>
              <c:f>'Deficit Stack Bar Obama vs. Alt'!$C$6:$L$6</c:f>
              <c:numCache>
                <c:formatCode>_(* #,##0_);_(* \(#,##0\);_(* "-"??_);_(@_)</c:formatCode>
                <c:ptCount val="10"/>
                <c:pt idx="0">
                  <c:v>318.3350000000005</c:v>
                </c:pt>
                <c:pt idx="1">
                  <c:v>379.5050000000001</c:v>
                </c:pt>
                <c:pt idx="2">
                  <c:v>421.3839999999995</c:v>
                </c:pt>
                <c:pt idx="3">
                  <c:v>470.1370000000002</c:v>
                </c:pt>
                <c:pt idx="4">
                  <c:v>489.9800000000004</c:v>
                </c:pt>
                <c:pt idx="5">
                  <c:v>473.0839999999998</c:v>
                </c:pt>
                <c:pt idx="6">
                  <c:v>441.3630000000003</c:v>
                </c:pt>
                <c:pt idx="7">
                  <c:v>436.5919999999996</c:v>
                </c:pt>
                <c:pt idx="8">
                  <c:v>384.9389999999993</c:v>
                </c:pt>
                <c:pt idx="9">
                  <c:v>443.0420000000004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4D7-448D-9709-D775BE3661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2145257016"/>
        <c:axId val="2145260488"/>
      </c:barChart>
      <c:catAx>
        <c:axId val="2145257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5260488"/>
        <c:crosses val="autoZero"/>
        <c:auto val="1"/>
        <c:lblAlgn val="ctr"/>
        <c:lblOffset val="100"/>
        <c:noMultiLvlLbl val="0"/>
      </c:catAx>
      <c:valAx>
        <c:axId val="2145260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5257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BE0BE9-0A6B-4939-BA77-DC9A3D12A62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4707577-478E-499A-A971-F66E1E4BDABE}">
      <dgm:prSet phldrT="[Text]"/>
      <dgm:spPr>
        <a:solidFill>
          <a:srgbClr val="0070C0"/>
        </a:solidFill>
      </dgm:spPr>
      <dgm:t>
        <a:bodyPr/>
        <a:lstStyle/>
        <a:p>
          <a:r>
            <a:rPr lang="en-US"/>
            <a:t>Understand </a:t>
          </a:r>
          <a:r>
            <a:rPr lang="en-US" dirty="0"/>
            <a:t>the Facts</a:t>
          </a:r>
        </a:p>
      </dgm:t>
    </dgm:pt>
    <dgm:pt modelId="{3F520AB3-1480-4AC2-AC84-7B74EEE6444E}" type="parTrans" cxnId="{7A247C75-EF8F-48FF-9C93-5B721619C0D4}">
      <dgm:prSet/>
      <dgm:spPr/>
      <dgm:t>
        <a:bodyPr/>
        <a:lstStyle/>
        <a:p>
          <a:endParaRPr lang="en-US"/>
        </a:p>
      </dgm:t>
    </dgm:pt>
    <dgm:pt modelId="{A9CBFB1F-A0D6-4A88-A120-3EF81F681290}" type="sibTrans" cxnId="{7A247C75-EF8F-48FF-9C93-5B721619C0D4}">
      <dgm:prSet/>
      <dgm:spPr/>
      <dgm:t>
        <a:bodyPr/>
        <a:lstStyle/>
        <a:p>
          <a:endParaRPr lang="en-US"/>
        </a:p>
      </dgm:t>
    </dgm:pt>
    <dgm:pt modelId="{DF3CE756-0DF1-4C12-B8D3-3D8A94E5A0F3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Sharpen Your Arguments</a:t>
          </a:r>
        </a:p>
      </dgm:t>
    </dgm:pt>
    <dgm:pt modelId="{4C892E0A-EAD3-4CE8-9E57-B9D0F5693203}" type="parTrans" cxnId="{8986565C-0EAB-4DA6-80E7-AFBA0A4F2681}">
      <dgm:prSet/>
      <dgm:spPr/>
      <dgm:t>
        <a:bodyPr/>
        <a:lstStyle/>
        <a:p>
          <a:endParaRPr lang="en-US"/>
        </a:p>
      </dgm:t>
    </dgm:pt>
    <dgm:pt modelId="{16BD68CD-3C7E-418F-93BA-F64FA83FC1C8}" type="sibTrans" cxnId="{8986565C-0EAB-4DA6-80E7-AFBA0A4F2681}">
      <dgm:prSet/>
      <dgm:spPr/>
      <dgm:t>
        <a:bodyPr/>
        <a:lstStyle/>
        <a:p>
          <a:endParaRPr lang="en-US"/>
        </a:p>
      </dgm:t>
    </dgm:pt>
    <dgm:pt modelId="{447DA19F-3AAA-423A-9199-79486152D89F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Communicate to Your Audience</a:t>
          </a:r>
        </a:p>
      </dgm:t>
    </dgm:pt>
    <dgm:pt modelId="{84E557A1-BAA4-4BB2-AB95-EB5B53A53682}" type="parTrans" cxnId="{20D55D0C-EDE4-47CC-852F-246BE1DE469F}">
      <dgm:prSet/>
      <dgm:spPr/>
      <dgm:t>
        <a:bodyPr/>
        <a:lstStyle/>
        <a:p>
          <a:endParaRPr lang="en-US"/>
        </a:p>
      </dgm:t>
    </dgm:pt>
    <dgm:pt modelId="{80FB0B07-C2ED-454D-8370-C5D694F3D814}" type="sibTrans" cxnId="{20D55D0C-EDE4-47CC-852F-246BE1DE469F}">
      <dgm:prSet/>
      <dgm:spPr/>
      <dgm:t>
        <a:bodyPr/>
        <a:lstStyle/>
        <a:p>
          <a:endParaRPr lang="en-US"/>
        </a:p>
      </dgm:t>
    </dgm:pt>
    <dgm:pt modelId="{0E5F0B22-2573-4F94-90D0-D2BAEF96B489}" type="pres">
      <dgm:prSet presAssocID="{CEBE0BE9-0A6B-4939-BA77-DC9A3D12A62D}" presName="CompostProcess" presStyleCnt="0">
        <dgm:presLayoutVars>
          <dgm:dir/>
          <dgm:resizeHandles val="exact"/>
        </dgm:presLayoutVars>
      </dgm:prSet>
      <dgm:spPr/>
    </dgm:pt>
    <dgm:pt modelId="{F862C51D-0936-4F9C-89C2-B95E9561270A}" type="pres">
      <dgm:prSet presAssocID="{CEBE0BE9-0A6B-4939-BA77-DC9A3D12A62D}" presName="arrow" presStyleLbl="bgShp" presStyleIdx="0" presStyleCnt="1"/>
      <dgm:spPr/>
    </dgm:pt>
    <dgm:pt modelId="{07301D18-E62B-4236-B367-2976194B3D16}" type="pres">
      <dgm:prSet presAssocID="{CEBE0BE9-0A6B-4939-BA77-DC9A3D12A62D}" presName="linearProcess" presStyleCnt="0"/>
      <dgm:spPr/>
    </dgm:pt>
    <dgm:pt modelId="{068D1D1E-A6D1-4DD0-ACB7-16B486507461}" type="pres">
      <dgm:prSet presAssocID="{A4707577-478E-499A-A971-F66E1E4BDAB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F3863E-F915-4D81-8A04-634FD529657D}" type="pres">
      <dgm:prSet presAssocID="{A9CBFB1F-A0D6-4A88-A120-3EF81F681290}" presName="sibTrans" presStyleCnt="0"/>
      <dgm:spPr/>
    </dgm:pt>
    <dgm:pt modelId="{DE3A366C-9B47-4334-B2FC-9F38AA4AA533}" type="pres">
      <dgm:prSet presAssocID="{DF3CE756-0DF1-4C12-B8D3-3D8A94E5A0F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7841B-4699-43C4-A227-F69EC789ADBF}" type="pres">
      <dgm:prSet presAssocID="{16BD68CD-3C7E-418F-93BA-F64FA83FC1C8}" presName="sibTrans" presStyleCnt="0"/>
      <dgm:spPr/>
    </dgm:pt>
    <dgm:pt modelId="{791F1ACF-718B-43A6-89A5-86A1F4D4E6B3}" type="pres">
      <dgm:prSet presAssocID="{447DA19F-3AAA-423A-9199-79486152D89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9622DF-5A65-4226-B7F7-07F8652D830D}" type="presOf" srcId="{DF3CE756-0DF1-4C12-B8D3-3D8A94E5A0F3}" destId="{DE3A366C-9B47-4334-B2FC-9F38AA4AA533}" srcOrd="0" destOrd="0" presId="urn:microsoft.com/office/officeart/2005/8/layout/hProcess9"/>
    <dgm:cxn modelId="{20D55D0C-EDE4-47CC-852F-246BE1DE469F}" srcId="{CEBE0BE9-0A6B-4939-BA77-DC9A3D12A62D}" destId="{447DA19F-3AAA-423A-9199-79486152D89F}" srcOrd="2" destOrd="0" parTransId="{84E557A1-BAA4-4BB2-AB95-EB5B53A53682}" sibTransId="{80FB0B07-C2ED-454D-8370-C5D694F3D814}"/>
    <dgm:cxn modelId="{8986565C-0EAB-4DA6-80E7-AFBA0A4F2681}" srcId="{CEBE0BE9-0A6B-4939-BA77-DC9A3D12A62D}" destId="{DF3CE756-0DF1-4C12-B8D3-3D8A94E5A0F3}" srcOrd="1" destOrd="0" parTransId="{4C892E0A-EAD3-4CE8-9E57-B9D0F5693203}" sibTransId="{16BD68CD-3C7E-418F-93BA-F64FA83FC1C8}"/>
    <dgm:cxn modelId="{66B88BA4-D302-4C07-8477-87DDB7A6DE62}" type="presOf" srcId="{447DA19F-3AAA-423A-9199-79486152D89F}" destId="{791F1ACF-718B-43A6-89A5-86A1F4D4E6B3}" srcOrd="0" destOrd="0" presId="urn:microsoft.com/office/officeart/2005/8/layout/hProcess9"/>
    <dgm:cxn modelId="{1E8332FC-28BD-49BB-871F-8A2F1BA474A4}" type="presOf" srcId="{A4707577-478E-499A-A971-F66E1E4BDABE}" destId="{068D1D1E-A6D1-4DD0-ACB7-16B486507461}" srcOrd="0" destOrd="0" presId="urn:microsoft.com/office/officeart/2005/8/layout/hProcess9"/>
    <dgm:cxn modelId="{7A247C75-EF8F-48FF-9C93-5B721619C0D4}" srcId="{CEBE0BE9-0A6B-4939-BA77-DC9A3D12A62D}" destId="{A4707577-478E-499A-A971-F66E1E4BDABE}" srcOrd="0" destOrd="0" parTransId="{3F520AB3-1480-4AC2-AC84-7B74EEE6444E}" sibTransId="{A9CBFB1F-A0D6-4A88-A120-3EF81F681290}"/>
    <dgm:cxn modelId="{0DBEA18F-6604-462B-A57E-852F1D91B602}" type="presOf" srcId="{CEBE0BE9-0A6B-4939-BA77-DC9A3D12A62D}" destId="{0E5F0B22-2573-4F94-90D0-D2BAEF96B489}" srcOrd="0" destOrd="0" presId="urn:microsoft.com/office/officeart/2005/8/layout/hProcess9"/>
    <dgm:cxn modelId="{DA0248B1-BB67-4B66-A5A3-53433644775D}" type="presParOf" srcId="{0E5F0B22-2573-4F94-90D0-D2BAEF96B489}" destId="{F862C51D-0936-4F9C-89C2-B95E9561270A}" srcOrd="0" destOrd="0" presId="urn:microsoft.com/office/officeart/2005/8/layout/hProcess9"/>
    <dgm:cxn modelId="{FEEE7B09-90D8-4102-90B1-3873D725D4B3}" type="presParOf" srcId="{0E5F0B22-2573-4F94-90D0-D2BAEF96B489}" destId="{07301D18-E62B-4236-B367-2976194B3D16}" srcOrd="1" destOrd="0" presId="urn:microsoft.com/office/officeart/2005/8/layout/hProcess9"/>
    <dgm:cxn modelId="{8FC63A5E-E415-47DB-9724-8A92752F1C9B}" type="presParOf" srcId="{07301D18-E62B-4236-B367-2976194B3D16}" destId="{068D1D1E-A6D1-4DD0-ACB7-16B486507461}" srcOrd="0" destOrd="0" presId="urn:microsoft.com/office/officeart/2005/8/layout/hProcess9"/>
    <dgm:cxn modelId="{5C97796A-517E-4790-8294-22C7DF52FE91}" type="presParOf" srcId="{07301D18-E62B-4236-B367-2976194B3D16}" destId="{FBF3863E-F915-4D81-8A04-634FD529657D}" srcOrd="1" destOrd="0" presId="urn:microsoft.com/office/officeart/2005/8/layout/hProcess9"/>
    <dgm:cxn modelId="{E2C3B3B2-E925-47DA-AE1F-3F99B5478B8F}" type="presParOf" srcId="{07301D18-E62B-4236-B367-2976194B3D16}" destId="{DE3A366C-9B47-4334-B2FC-9F38AA4AA533}" srcOrd="2" destOrd="0" presId="urn:microsoft.com/office/officeart/2005/8/layout/hProcess9"/>
    <dgm:cxn modelId="{B7A2625D-C785-4A5B-B6C4-0FA758AB6308}" type="presParOf" srcId="{07301D18-E62B-4236-B367-2976194B3D16}" destId="{9E77841B-4699-43C4-A227-F69EC789ADBF}" srcOrd="3" destOrd="0" presId="urn:microsoft.com/office/officeart/2005/8/layout/hProcess9"/>
    <dgm:cxn modelId="{1DD98364-714D-4C35-BDA9-99AD9BDCEC4A}" type="presParOf" srcId="{07301D18-E62B-4236-B367-2976194B3D16}" destId="{791F1ACF-718B-43A6-89A5-86A1F4D4E6B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2C51D-0936-4F9C-89C2-B95E9561270A}">
      <dsp:nvSpPr>
        <dsp:cNvPr id="0" name=""/>
        <dsp:cNvSpPr/>
      </dsp:nvSpPr>
      <dsp:spPr>
        <a:xfrm>
          <a:off x="726440" y="0"/>
          <a:ext cx="8232986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8D1D1E-A6D1-4DD0-ACB7-16B486507461}">
      <dsp:nvSpPr>
        <dsp:cNvPr id="0" name=""/>
        <dsp:cNvSpPr/>
      </dsp:nvSpPr>
      <dsp:spPr>
        <a:xfrm>
          <a:off x="10404" y="1625600"/>
          <a:ext cx="3117638" cy="2167466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/>
            <a:t>Understand </a:t>
          </a:r>
          <a:r>
            <a:rPr lang="en-US" sz="3600" kern="1200" dirty="0"/>
            <a:t>the Facts</a:t>
          </a:r>
        </a:p>
      </dsp:txBody>
      <dsp:txXfrm>
        <a:off x="116211" y="1731407"/>
        <a:ext cx="2906024" cy="1955852"/>
      </dsp:txXfrm>
    </dsp:sp>
    <dsp:sp modelId="{DE3A366C-9B47-4334-B2FC-9F38AA4AA533}">
      <dsp:nvSpPr>
        <dsp:cNvPr id="0" name=""/>
        <dsp:cNvSpPr/>
      </dsp:nvSpPr>
      <dsp:spPr>
        <a:xfrm>
          <a:off x="3284114" y="1625600"/>
          <a:ext cx="3117638" cy="2167466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Sharpen Your Arguments</a:t>
          </a:r>
        </a:p>
      </dsp:txBody>
      <dsp:txXfrm>
        <a:off x="3389921" y="1731407"/>
        <a:ext cx="2906024" cy="1955852"/>
      </dsp:txXfrm>
    </dsp:sp>
    <dsp:sp modelId="{791F1ACF-718B-43A6-89A5-86A1F4D4E6B3}">
      <dsp:nvSpPr>
        <dsp:cNvPr id="0" name=""/>
        <dsp:cNvSpPr/>
      </dsp:nvSpPr>
      <dsp:spPr>
        <a:xfrm>
          <a:off x="6557823" y="1625600"/>
          <a:ext cx="3117638" cy="2167466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Communicate to Your Audience</a:t>
          </a:r>
        </a:p>
      </dsp:txBody>
      <dsp:txXfrm>
        <a:off x="6663630" y="1731407"/>
        <a:ext cx="2906024" cy="1955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96485E8-E07A-47D8-A76F-6A8BECBFAF12}" type="datetimeFigureOut">
              <a:rPr lang="en-US" smtClean="0"/>
              <a:t>8/14/18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6FBB73B-55A4-4B85-BA33-BC4AF25AA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06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7962C2-34AE-49F1-B113-392FF874A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569F22A-3420-46F4-AA3C-F7698BD8A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7AB6E7-A824-456B-B613-ED8C23D0E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F89A-42E2-45BD-9D28-9774916A10AA}" type="datetime1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CAB1D9-5215-4F78-8CAE-575E363B7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259603-F558-4E49-A5FD-EC42ACC29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BA13-5101-492E-8EF0-2A135518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6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89CE6F-AFE1-4218-907C-6D5C2205E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FEB03FE-1EB8-4FC9-BE93-17C8E3F12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FEDB74-71DA-4191-AE80-00BDA2FFC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731B-614E-4E2C-9531-4714268ED3E3}" type="datetime1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5C302B-BF33-44FC-ABAA-B90EDF59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AA16E6B-05EC-4757-A3CD-C42D9E8BF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BA13-5101-492E-8EF0-2A135518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61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C845E26-DCF6-4874-9907-83721661E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8C2E51F-6595-4CC5-BC59-BA160E83D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DDAD64-C76B-44E3-A315-20B1CB4EE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0037-6B83-46AA-811F-2BBA238F32A4}" type="datetime1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CFF7D3-8C81-4B78-834D-702C77675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818E93-A307-4EC3-8B62-CDCF5943A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BA13-5101-492E-8EF0-2A135518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83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AB617B-D824-4264-B7CF-A029D3E80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35CA8E6-40CC-4FC6-B7D6-13A7D181F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1DAA829-EA52-4B4B-B76F-6E4DC5A04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07DB-934E-4274-821B-9A77B3D384C8}" type="datetime1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42843F-FCB2-452F-B1FF-96FAD7EC0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96A2E4-377B-4B80-9BA7-B2587611E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BA13-5101-492E-8EF0-2A135518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80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4E4E45-CBB7-47BC-9A3C-A488C918F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F7CB275-76D2-4D58-83C5-B2A074E0B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1A5820-52A4-4C4B-90BE-3860E0686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E54B4-E11E-438A-A76F-073813CBFDFD}" type="datetime1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59187D3-1F34-4A16-8025-B6CDD4E16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D43C34-9240-46A3-ABE8-86B2AF17C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BA13-5101-492E-8EF0-2A135518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4D794A-D726-48AC-ADB3-BD6D2297E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BC6F150-4E6C-44D7-8C5F-978BEF5B46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19C36E-1C9C-4025-B56E-A7E72F6B3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DB2A0BC-1B0C-4FB4-AD50-DA21516E6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2A8E8-3ABB-44D8-B1B3-D2E719B8665B}" type="datetime1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AF18D53-5227-456A-BFB8-80EB3FF7A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9E9F60B-F3E5-46F8-A9FD-62C1DC955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BA13-5101-492E-8EF0-2A135518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23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3249A0-1C84-40BF-A4FC-AF510011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2F598D8-7060-4D7C-A90D-5462CE85E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C5B33BE-65F5-48B6-91B6-9A2C3D736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00491D9-3B43-471C-B37E-EB7CB87E7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CEEFFBA-1758-4705-8663-E77222526E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7FB7A69-A0CD-4C61-A213-5427AFA1A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BD0A-0BC5-4527-A824-3342AF8D8F22}" type="datetime1">
              <a:rPr lang="en-US" smtClean="0"/>
              <a:t>8/14/18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F37B2E4-2B60-47D7-B764-433610C7C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7B40EAE-99EC-459B-AE65-0877D048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BA13-5101-492E-8EF0-2A135518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3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85DF36-C2AD-4F2E-96ED-BB78D3CBD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CC59096-9786-4C8C-AB0F-4383A4D3E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8D62-69A1-4525-8F96-3E090206C97D}" type="datetime1">
              <a:rPr lang="en-US" smtClean="0"/>
              <a:t>8/14/18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032EBE3-4D30-48AB-8AA2-60E5DEAC1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BF2E366-7303-43EA-88E3-1A2F4B522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BA13-5101-492E-8EF0-2A135518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8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6552A3F-87D2-4783-B80A-A1172B797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691E-9220-42D3-9D3C-2AC16D3D182F}" type="datetime1">
              <a:rPr lang="en-US" smtClean="0"/>
              <a:t>8/14/18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C03C7A1-834E-4D77-8045-05F31A99A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32662E2-6A6D-4D50-904C-A76161DE2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BA13-5101-492E-8EF0-2A135518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8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B1D012-C945-4C00-9DC3-398DEE5C8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A00319-ADB7-42B7-8356-6C70B6367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7A52DF8-7C1F-442F-9966-833AA12D5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80F2F12-221E-4510-9BAE-8186994D3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0F17-846F-466E-A856-B74D3B63D0E8}" type="datetime1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0ED35DF-B5EE-4121-A5FD-8A79C1BB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4033775-7F0D-42FE-B9AD-14D93E1DE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BA13-5101-492E-8EF0-2A135518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13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95807A-4F91-4F8F-99BF-9698056CF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2E01406-FBDA-47BA-8CA8-38CA1D5FD0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861222B-B2AF-45D8-B288-B6901AA4D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C4740AA-FC15-40FD-8FDF-E2DE87884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5A47-915F-47EA-AA22-4DFF86B6EC15}" type="datetime1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89FB045-F377-466F-8727-858662A88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E000046-D243-4169-9B21-99106DFD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BA13-5101-492E-8EF0-2A135518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11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8C6B631-EA25-426D-8440-0D73FACBD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1AAC62C-3A09-4DEF-958D-B7D1D514F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AE36DB-E930-4385-8AFE-11DCCA3CBB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B8942-B517-476C-98FA-F0C4528BBF38}" type="datetime1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C8BC19A-0D74-493F-BC4E-FAF70CB60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4200BF-5DE3-4277-8FD0-326FD25D6B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BBA13-5101-492E-8EF0-2A135518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9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3E39C57-CA29-4D9B-8714-DA11019B787B}"/>
              </a:ext>
            </a:extLst>
          </p:cNvPr>
          <p:cNvSpPr/>
          <p:nvPr/>
        </p:nvSpPr>
        <p:spPr>
          <a:xfrm>
            <a:off x="0" y="0"/>
            <a:ext cx="12192000" cy="6992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EAF2193-B2AC-4D86-A3EF-7F0E1A0AA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589B5B0-1B0E-4517-9DC6-EE7082C57472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728B1AC-D7F9-4B8C-AFB3-0BEBAB8B5210}"/>
              </a:ext>
            </a:extLst>
          </p:cNvPr>
          <p:cNvSpPr txBox="1"/>
          <p:nvPr/>
        </p:nvSpPr>
        <p:spPr>
          <a:xfrm>
            <a:off x="5105630" y="3776795"/>
            <a:ext cx="2009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August 2018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B962624-BE27-490B-960C-E07BBC34E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572" y="5205128"/>
            <a:ext cx="3575771" cy="8909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03BC9DC-744A-454E-BDCB-DEF75E02A33E}"/>
              </a:ext>
            </a:extLst>
          </p:cNvPr>
          <p:cNvSpPr/>
          <p:nvPr/>
        </p:nvSpPr>
        <p:spPr>
          <a:xfrm>
            <a:off x="3198955" y="1724754"/>
            <a:ext cx="582300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4000" dirty="0"/>
              <a:t>Fiscal and Economic Issues </a:t>
            </a:r>
          </a:p>
          <a:p>
            <a:pPr algn="ctr"/>
            <a:r>
              <a:rPr lang="en-US" altLang="en-US" sz="4000" dirty="0"/>
              <a:t>Discussion Group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89233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BC00895-CD5C-4AF6-A5A5-48CEFB9C9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35" y="1532442"/>
            <a:ext cx="11680137" cy="38933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6102522-51E5-44F0-B109-EDB81B33E2FB}"/>
              </a:ext>
            </a:extLst>
          </p:cNvPr>
          <p:cNvSpPr txBox="1"/>
          <p:nvPr/>
        </p:nvSpPr>
        <p:spPr>
          <a:xfrm>
            <a:off x="665018" y="6437746"/>
            <a:ext cx="4445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NYT:  Paul Krugman “Trump, Tariffs, Tofu and Tax Cuts” (July 9, 2018)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B9A3FD7-A033-4FB8-A3F5-67228C9002D4}"/>
              </a:ext>
            </a:extLst>
          </p:cNvPr>
          <p:cNvSpPr/>
          <p:nvPr/>
        </p:nvSpPr>
        <p:spPr>
          <a:xfrm>
            <a:off x="191055" y="566087"/>
            <a:ext cx="11208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Krugman: “T</a:t>
            </a:r>
            <a:r>
              <a:rPr lang="en-US" sz="2000" b="0" i="0" dirty="0">
                <a:effectLst/>
              </a:rPr>
              <a:t>here’s no reason to believe that the U.S. economy’s potential growth — the rate of growth it can achieve on a sustained basis — will rise from the 2 percent or less expected by most analysts.”</a:t>
            </a:r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F592FC5-CF3F-40DB-9335-965F7297DEA2}"/>
              </a:ext>
            </a:extLst>
          </p:cNvPr>
          <p:cNvSpPr/>
          <p:nvPr/>
        </p:nvSpPr>
        <p:spPr>
          <a:xfrm>
            <a:off x="0" y="0"/>
            <a:ext cx="12192000" cy="41406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Real Potential GDP (% Change from Year Ago)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7776553-0875-425A-B115-C912DC271AF0}"/>
              </a:ext>
            </a:extLst>
          </p:cNvPr>
          <p:cNvSpPr txBox="1"/>
          <p:nvPr/>
        </p:nvSpPr>
        <p:spPr>
          <a:xfrm>
            <a:off x="1043797" y="5153001"/>
            <a:ext cx="80663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1955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CCA9D8B-01DD-4CEC-AA97-A702E6DE76CD}"/>
              </a:ext>
            </a:extLst>
          </p:cNvPr>
          <p:cNvSpPr txBox="1"/>
          <p:nvPr/>
        </p:nvSpPr>
        <p:spPr>
          <a:xfrm>
            <a:off x="10893676" y="5153001"/>
            <a:ext cx="80663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2025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F8F4CC0C-D4BC-421B-B75B-528381572082}"/>
              </a:ext>
            </a:extLst>
          </p:cNvPr>
          <p:cNvCxnSpPr/>
          <p:nvPr/>
        </p:nvCxnSpPr>
        <p:spPr>
          <a:xfrm>
            <a:off x="10334444" y="3062377"/>
            <a:ext cx="0" cy="2035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6AB6739-11DB-4B33-82A0-A0E71E099730}"/>
              </a:ext>
            </a:extLst>
          </p:cNvPr>
          <p:cNvSpPr txBox="1"/>
          <p:nvPr/>
        </p:nvSpPr>
        <p:spPr>
          <a:xfrm>
            <a:off x="10720446" y="3680254"/>
            <a:ext cx="679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FCST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C65B227-604E-46C5-84C4-F9FF33976B3F}"/>
              </a:ext>
            </a:extLst>
          </p:cNvPr>
          <p:cNvSpPr txBox="1"/>
          <p:nvPr/>
        </p:nvSpPr>
        <p:spPr>
          <a:xfrm>
            <a:off x="11754760" y="3895698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2%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="" xmlns:a16="http://schemas.microsoft.com/office/drawing/2014/main" id="{4DBF65F8-D0D4-4204-BBDD-CD6CD28FF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48577"/>
            <a:ext cx="2743200" cy="365125"/>
          </a:xfrm>
        </p:spPr>
        <p:txBody>
          <a:bodyPr/>
          <a:lstStyle/>
          <a:p>
            <a:fld id="{A5ABBA13-5101-492E-8EF0-2A135518BDD4}" type="slidenum">
              <a:rPr lang="en-US" smtClean="0"/>
              <a:t>10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3B44235-6C02-44A7-804E-395C8F45A34F}"/>
              </a:ext>
            </a:extLst>
          </p:cNvPr>
          <p:cNvSpPr txBox="1"/>
          <p:nvPr/>
        </p:nvSpPr>
        <p:spPr>
          <a:xfrm>
            <a:off x="7424469" y="5153000"/>
            <a:ext cx="80663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93A0662-9760-4265-9B47-656FCFEABAC9}"/>
              </a:ext>
            </a:extLst>
          </p:cNvPr>
          <p:cNvSpPr txBox="1"/>
          <p:nvPr/>
        </p:nvSpPr>
        <p:spPr>
          <a:xfrm>
            <a:off x="9516177" y="2328704"/>
            <a:ext cx="1658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1.64% </a:t>
            </a:r>
          </a:p>
          <a:p>
            <a:pPr algn="ctr"/>
            <a:r>
              <a:rPr lang="en-US" sz="2000" dirty="0"/>
              <a:t>Q2 2018</a:t>
            </a:r>
          </a:p>
        </p:txBody>
      </p:sp>
    </p:spTree>
    <p:extLst>
      <p:ext uri="{BB962C8B-B14F-4D97-AF65-F5344CB8AC3E}">
        <p14:creationId xmlns:p14="http://schemas.microsoft.com/office/powerpoint/2010/main" val="85577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2872BE9-5093-428C-B4F1-9D2E538CF923}"/>
              </a:ext>
            </a:extLst>
          </p:cNvPr>
          <p:cNvSpPr txBox="1"/>
          <p:nvPr/>
        </p:nvSpPr>
        <p:spPr>
          <a:xfrm>
            <a:off x="665017" y="6536703"/>
            <a:ext cx="4445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NYT:  Paul Krugman “Trump, Tariffs, Tofu and Tax Cuts” (July 9, 2018)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0EC2AD1-BBB1-4EBA-B54A-00604B049BCF}"/>
              </a:ext>
            </a:extLst>
          </p:cNvPr>
          <p:cNvSpPr/>
          <p:nvPr/>
        </p:nvSpPr>
        <p:spPr>
          <a:xfrm>
            <a:off x="306962" y="490206"/>
            <a:ext cx="99722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333333"/>
                </a:solidFill>
              </a:rPr>
              <a:t>Krugman:  “L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eading indicators of business investment, like</a:t>
            </a:r>
            <a:r>
              <a:rPr lang="en-US" sz="2000" b="0" i="0" dirty="0">
                <a:effectLst/>
              </a:rPr>
              <a:t> orders of capital goods, show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no sign of an investment boom ahead.”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1395455-AF4E-4911-B757-F9B9499D3543}"/>
              </a:ext>
            </a:extLst>
          </p:cNvPr>
          <p:cNvSpPr/>
          <p:nvPr/>
        </p:nvSpPr>
        <p:spPr>
          <a:xfrm>
            <a:off x="0" y="0"/>
            <a:ext cx="12192000" cy="41406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Business Investment % GDP (1997-2018)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="" xmlns:a16="http://schemas.microsoft.com/office/drawing/2014/main" id="{5DC09403-7487-4251-897A-E946BFB96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48577"/>
            <a:ext cx="2743200" cy="365125"/>
          </a:xfrm>
        </p:spPr>
        <p:txBody>
          <a:bodyPr/>
          <a:lstStyle/>
          <a:p>
            <a:fld id="{A5ABBA13-5101-492E-8EF0-2A135518BDD4}" type="slidenum">
              <a:rPr lang="en-US" smtClean="0"/>
              <a:t>11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3CEE0F0-46F0-41E4-9E6F-4DAD4A02353F}"/>
              </a:ext>
            </a:extLst>
          </p:cNvPr>
          <p:cNvSpPr txBox="1"/>
          <p:nvPr/>
        </p:nvSpPr>
        <p:spPr>
          <a:xfrm>
            <a:off x="10437308" y="2967335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13.7%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F37CD1-469E-4C31-BE84-2C4CCCA3E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62" y="1217142"/>
            <a:ext cx="10044736" cy="51847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FCC4F3B-42DE-4062-BB48-34CE121EB5F9}"/>
              </a:ext>
            </a:extLst>
          </p:cNvPr>
          <p:cNvSpPr txBox="1"/>
          <p:nvPr/>
        </p:nvSpPr>
        <p:spPr>
          <a:xfrm>
            <a:off x="10315447" y="3715485"/>
            <a:ext cx="11914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Average</a:t>
            </a:r>
          </a:p>
          <a:p>
            <a:pPr algn="ctr"/>
            <a:r>
              <a:rPr lang="en-US" sz="2400" dirty="0"/>
              <a:t>13.0%</a:t>
            </a:r>
          </a:p>
        </p:txBody>
      </p:sp>
    </p:spTree>
    <p:extLst>
      <p:ext uri="{BB962C8B-B14F-4D97-AF65-F5344CB8AC3E}">
        <p14:creationId xmlns:p14="http://schemas.microsoft.com/office/powerpoint/2010/main" val="2120833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6102522-51E5-44F0-B109-EDB81B33E2FB}"/>
              </a:ext>
            </a:extLst>
          </p:cNvPr>
          <p:cNvSpPr txBox="1"/>
          <p:nvPr/>
        </p:nvSpPr>
        <p:spPr>
          <a:xfrm>
            <a:off x="8464734" y="6448577"/>
            <a:ext cx="33443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Federal Reserve: Monetary Policy Report July 2018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F592FC5-CF3F-40DB-9335-965F7297DEA2}"/>
              </a:ext>
            </a:extLst>
          </p:cNvPr>
          <p:cNvSpPr/>
          <p:nvPr/>
        </p:nvSpPr>
        <p:spPr>
          <a:xfrm>
            <a:off x="0" y="0"/>
            <a:ext cx="12192000" cy="41406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Federal Reserve Forecast for U.S. Economy (%)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="" xmlns:a16="http://schemas.microsoft.com/office/drawing/2014/main" id="{4DBF65F8-D0D4-4204-BBDD-CD6CD28FF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48577"/>
            <a:ext cx="2743200" cy="365125"/>
          </a:xfrm>
        </p:spPr>
        <p:txBody>
          <a:bodyPr/>
          <a:lstStyle/>
          <a:p>
            <a:fld id="{A5ABBA13-5101-492E-8EF0-2A135518BDD4}" type="slidenum">
              <a:rPr lang="en-US" smtClean="0"/>
              <a:t>12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1A6B277-A78B-4809-9A19-2C141B82D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34" y="464627"/>
            <a:ext cx="8267700" cy="634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41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F592FC5-CF3F-40DB-9335-965F7297DEA2}"/>
              </a:ext>
            </a:extLst>
          </p:cNvPr>
          <p:cNvSpPr/>
          <p:nvPr/>
        </p:nvSpPr>
        <p:spPr>
          <a:xfrm>
            <a:off x="0" y="0"/>
            <a:ext cx="12192000" cy="41406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Real GDP </a:t>
            </a:r>
            <a:r>
              <a:rPr lang="en-US" sz="2400" dirty="0" smtClean="0"/>
              <a:t>Growth </a:t>
            </a:r>
            <a:r>
              <a:rPr lang="en-US" sz="2400" dirty="0"/>
              <a:t>Rate by President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="" xmlns:a16="http://schemas.microsoft.com/office/drawing/2014/main" id="{4DBF65F8-D0D4-4204-BBDD-CD6CD28FF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48577"/>
            <a:ext cx="2743200" cy="365125"/>
          </a:xfrm>
        </p:spPr>
        <p:txBody>
          <a:bodyPr/>
          <a:lstStyle/>
          <a:p>
            <a:fld id="{A5ABBA13-5101-492E-8EF0-2A135518BDD4}" type="slidenum">
              <a:rPr lang="en-US" smtClean="0"/>
              <a:t>13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C4AD7CA-1D1D-4A66-B023-4F0B435283F4}"/>
              </a:ext>
            </a:extLst>
          </p:cNvPr>
          <p:cNvSpPr txBox="1"/>
          <p:nvPr/>
        </p:nvSpPr>
        <p:spPr>
          <a:xfrm>
            <a:off x="471937" y="6423398"/>
            <a:ext cx="7511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</a:t>
            </a:r>
            <a:r>
              <a:rPr lang="en-US" sz="1200" dirty="0"/>
              <a:t>: https://www.bloomberg.com/view/articles/2018-08-01/ranking-presidents-economic-records-by-gdp-growth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2143" t="8413" r="17321" b="16984"/>
          <a:stretch/>
        </p:blipFill>
        <p:spPr>
          <a:xfrm>
            <a:off x="2400320" y="564558"/>
            <a:ext cx="6874308" cy="570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90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F592FC5-CF3F-40DB-9335-965F7297DEA2}"/>
              </a:ext>
            </a:extLst>
          </p:cNvPr>
          <p:cNvSpPr/>
          <p:nvPr/>
        </p:nvSpPr>
        <p:spPr>
          <a:xfrm>
            <a:off x="0" y="0"/>
            <a:ext cx="12192000" cy="41406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Real GDP per Capita Growth Rate by President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="" xmlns:a16="http://schemas.microsoft.com/office/drawing/2014/main" id="{4DBF65F8-D0D4-4204-BBDD-CD6CD28FF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48577"/>
            <a:ext cx="2743200" cy="365125"/>
          </a:xfrm>
        </p:spPr>
        <p:txBody>
          <a:bodyPr/>
          <a:lstStyle/>
          <a:p>
            <a:fld id="{A5ABBA13-5101-492E-8EF0-2A135518BDD4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C85EF03C-8DC9-4836-8DB3-E69A3ED8A1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439684"/>
              </p:ext>
            </p:extLst>
          </p:nvPr>
        </p:nvGraphicFramePr>
        <p:xfrm>
          <a:off x="471937" y="655608"/>
          <a:ext cx="5937489" cy="558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C4AD7CA-1D1D-4A66-B023-4F0B435283F4}"/>
              </a:ext>
            </a:extLst>
          </p:cNvPr>
          <p:cNvSpPr txBox="1"/>
          <p:nvPr/>
        </p:nvSpPr>
        <p:spPr>
          <a:xfrm>
            <a:off x="471937" y="6423398"/>
            <a:ext cx="1371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 Data:  FRED</a:t>
            </a:r>
          </a:p>
        </p:txBody>
      </p:sp>
    </p:spTree>
    <p:extLst>
      <p:ext uri="{BB962C8B-B14F-4D97-AF65-F5344CB8AC3E}">
        <p14:creationId xmlns:p14="http://schemas.microsoft.com/office/powerpoint/2010/main" val="554258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9F62C70-5163-4A8D-A4E4-6E9AC8565E06}"/>
              </a:ext>
            </a:extLst>
          </p:cNvPr>
          <p:cNvSpPr/>
          <p:nvPr/>
        </p:nvSpPr>
        <p:spPr>
          <a:xfrm>
            <a:off x="0" y="0"/>
            <a:ext cx="12192000" cy="61247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Topics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3423A7F-8965-431F-9689-900AEFD5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7426" y="6483081"/>
            <a:ext cx="2743200" cy="365125"/>
          </a:xfrm>
        </p:spPr>
        <p:txBody>
          <a:bodyPr/>
          <a:lstStyle/>
          <a:p>
            <a:fld id="{A5ABBA13-5101-492E-8EF0-2A135518BDD4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3B09FF8-1C83-4FA6-9D53-962F552B2489}"/>
              </a:ext>
            </a:extLst>
          </p:cNvPr>
          <p:cNvSpPr txBox="1"/>
          <p:nvPr/>
        </p:nvSpPr>
        <p:spPr>
          <a:xfrm>
            <a:off x="526212" y="1242204"/>
            <a:ext cx="35469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Key Economic Indicators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Budget Deficits &amp; Debt </a:t>
            </a:r>
          </a:p>
          <a:p>
            <a:pPr marL="342900" indent="-342900">
              <a:buAutoNum type="arabicPeriod"/>
            </a:pP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1CDCF25-CAA8-42A7-A9CB-D7A2C6539EF1}"/>
              </a:ext>
            </a:extLst>
          </p:cNvPr>
          <p:cNvSpPr/>
          <p:nvPr/>
        </p:nvSpPr>
        <p:spPr>
          <a:xfrm>
            <a:off x="457200" y="1992699"/>
            <a:ext cx="5638800" cy="4399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63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9F62C70-5163-4A8D-A4E4-6E9AC8565E06}"/>
              </a:ext>
            </a:extLst>
          </p:cNvPr>
          <p:cNvSpPr/>
          <p:nvPr/>
        </p:nvSpPr>
        <p:spPr>
          <a:xfrm>
            <a:off x="0" y="0"/>
            <a:ext cx="12192000" cy="61247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Federal Budget Deficit % GDP (1968-2028)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3423A7F-8965-431F-9689-900AEFD5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48577"/>
            <a:ext cx="2743200" cy="365125"/>
          </a:xfrm>
        </p:spPr>
        <p:txBody>
          <a:bodyPr/>
          <a:lstStyle/>
          <a:p>
            <a:fld id="{A5ABBA13-5101-492E-8EF0-2A135518BDD4}" type="slidenum">
              <a:rPr lang="en-US" smtClean="0"/>
              <a:t>16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6C90E8F-D97C-418A-8EF5-72092006C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13" y="675750"/>
            <a:ext cx="9643794" cy="57613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6E2963-B610-4FFE-B559-6752603F8749}"/>
              </a:ext>
            </a:extLst>
          </p:cNvPr>
          <p:cNvSpPr txBox="1"/>
          <p:nvPr/>
        </p:nvSpPr>
        <p:spPr>
          <a:xfrm>
            <a:off x="5587447" y="6225497"/>
            <a:ext cx="5094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1% GDP is about $200 billion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3340A63-3CF7-4EE8-AA54-E5F0B567E7C3}"/>
              </a:ext>
            </a:extLst>
          </p:cNvPr>
          <p:cNvSpPr txBox="1"/>
          <p:nvPr/>
        </p:nvSpPr>
        <p:spPr>
          <a:xfrm>
            <a:off x="9855263" y="2799825"/>
            <a:ext cx="221672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Deficits average about 5% GDP 2018-2028, or $1.2 trillion per year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2C1E928-D126-4FEC-93A7-30AED8C6F9A7}"/>
              </a:ext>
            </a:extLst>
          </p:cNvPr>
          <p:cNvSpPr txBox="1"/>
          <p:nvPr/>
        </p:nvSpPr>
        <p:spPr>
          <a:xfrm>
            <a:off x="174460" y="6475565"/>
            <a:ext cx="38580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CBO “Budget &amp; Economic Outlook 2018-2028” (April 2018)</a:t>
            </a:r>
          </a:p>
        </p:txBody>
      </p:sp>
    </p:spTree>
    <p:extLst>
      <p:ext uri="{BB962C8B-B14F-4D97-AF65-F5344CB8AC3E}">
        <p14:creationId xmlns:p14="http://schemas.microsoft.com/office/powerpoint/2010/main" val="1636588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95F8AA8-D385-40F9-8262-E58757C47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37" y="1698831"/>
            <a:ext cx="11579723" cy="386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F19F3D7-B4BB-4002-AACC-4950CAE613E2}"/>
              </a:ext>
            </a:extLst>
          </p:cNvPr>
          <p:cNvSpPr txBox="1"/>
          <p:nvPr/>
        </p:nvSpPr>
        <p:spPr>
          <a:xfrm>
            <a:off x="665018" y="6437746"/>
            <a:ext cx="4445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NYT:  Paul Krugman “Trump, Tariffs, Tofu and Tax Cuts” (July 9, 2018)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E4351B5-6F3A-4145-A2C9-C6196B205AF9}"/>
              </a:ext>
            </a:extLst>
          </p:cNvPr>
          <p:cNvSpPr/>
          <p:nvPr/>
        </p:nvSpPr>
        <p:spPr>
          <a:xfrm>
            <a:off x="306137" y="513311"/>
            <a:ext cx="111931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0" dirty="0">
                <a:effectLst/>
                <a:latin typeface="nyt-imperial"/>
              </a:rPr>
              <a:t>Krugman:  “Corporations have gotten a really big tax cut: The tax take on corporate profits has fallen off a cliff since the tax cut was enacted. But they’re using the extra money for stock buybacks and higher dividends, not investment.”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906659A-41CC-440F-BD30-3AAC6DDD4BB6}"/>
              </a:ext>
            </a:extLst>
          </p:cNvPr>
          <p:cNvSpPr txBox="1"/>
          <p:nvPr/>
        </p:nvSpPr>
        <p:spPr>
          <a:xfrm>
            <a:off x="1768416" y="5273769"/>
            <a:ext cx="80663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2013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8ACCBCD-C76D-4434-8BFD-307EDAF20E89}"/>
              </a:ext>
            </a:extLst>
          </p:cNvPr>
          <p:cNvSpPr txBox="1"/>
          <p:nvPr/>
        </p:nvSpPr>
        <p:spPr>
          <a:xfrm>
            <a:off x="11035574" y="5273769"/>
            <a:ext cx="80663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349A2AA-F073-4119-8C26-8FE3A36CAD9D}"/>
              </a:ext>
            </a:extLst>
          </p:cNvPr>
          <p:cNvSpPr/>
          <p:nvPr/>
        </p:nvSpPr>
        <p:spPr>
          <a:xfrm>
            <a:off x="0" y="0"/>
            <a:ext cx="12192000" cy="41406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Federal Corporate Income Tax Receipts ($ Billion)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="" xmlns:a16="http://schemas.microsoft.com/office/drawing/2014/main" id="{01554613-94A4-4DB9-9FFA-5B35D2F0C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48577"/>
            <a:ext cx="2743200" cy="365125"/>
          </a:xfrm>
        </p:spPr>
        <p:txBody>
          <a:bodyPr/>
          <a:lstStyle/>
          <a:p>
            <a:fld id="{A5ABBA13-5101-492E-8EF0-2A135518BDD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377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BFF16CD-51F8-4FA8-9477-AB025B354478}"/>
              </a:ext>
            </a:extLst>
          </p:cNvPr>
          <p:cNvSpPr/>
          <p:nvPr/>
        </p:nvSpPr>
        <p:spPr>
          <a:xfrm>
            <a:off x="0" y="-689"/>
            <a:ext cx="12192000" cy="708056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2"/>
                </a:solidFill>
              </a:rPr>
              <a:t>Federal Budget Deficit Forecasts for 2018-2027 ($ Billions)</a:t>
            </a:r>
          </a:p>
          <a:p>
            <a:pPr algn="ctr"/>
            <a:r>
              <a:rPr lang="en-US" sz="2000" dirty="0">
                <a:solidFill>
                  <a:schemeClr val="bg2"/>
                </a:solidFill>
              </a:rPr>
              <a:t>CBO January 2017 Baseline (Obama) vs. April 2018 Alternate (Trump)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663C7B29-5AB7-470E-8FE1-1EDAB90057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1917516"/>
              </p:ext>
            </p:extLst>
          </p:nvPr>
        </p:nvGraphicFramePr>
        <p:xfrm>
          <a:off x="76200" y="1334757"/>
          <a:ext cx="9358745" cy="523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9F398C3-5D63-4EA4-8831-5DC9046D4DB5}"/>
              </a:ext>
            </a:extLst>
          </p:cNvPr>
          <p:cNvSpPr txBox="1"/>
          <p:nvPr/>
        </p:nvSpPr>
        <p:spPr>
          <a:xfrm>
            <a:off x="9595428" y="4891463"/>
            <a:ext cx="1986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Verdana"/>
                <a:cs typeface="Verdana"/>
              </a:rPr>
              <a:t>$9.4 trillion total</a:t>
            </a:r>
          </a:p>
          <a:p>
            <a:r>
              <a:rPr lang="en-US" sz="1600" dirty="0">
                <a:solidFill>
                  <a:srgbClr val="0070C0"/>
                </a:solidFill>
                <a:latin typeface="Verdana"/>
                <a:cs typeface="Verdana"/>
              </a:rPr>
              <a:t>CBO January 2017 Baseline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2E733C0-281A-4D40-AB66-1B8B76CEA6D2}"/>
              </a:ext>
            </a:extLst>
          </p:cNvPr>
          <p:cNvSpPr txBox="1"/>
          <p:nvPr/>
        </p:nvSpPr>
        <p:spPr>
          <a:xfrm>
            <a:off x="9595428" y="1268096"/>
            <a:ext cx="24727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cs typeface="Verdana"/>
              </a:rPr>
              <a:t>$4.3 trillion additions due to Trump’s tax cuts and spending increases, if current policy extended</a:t>
            </a:r>
          </a:p>
          <a:p>
            <a:endParaRPr lang="en-US" dirty="0">
              <a:solidFill>
                <a:srgbClr val="C00000"/>
              </a:solidFill>
              <a:cs typeface="Verdana"/>
            </a:endParaRPr>
          </a:p>
          <a:p>
            <a:r>
              <a:rPr lang="en-US" dirty="0">
                <a:solidFill>
                  <a:srgbClr val="C00000"/>
                </a:solidFill>
                <a:cs typeface="Verdana"/>
              </a:rPr>
              <a:t>+45% vs. January 2017 baseline (+$34,000 per household)</a:t>
            </a:r>
          </a:p>
          <a:p>
            <a:endParaRPr lang="en-US" dirty="0">
              <a:solidFill>
                <a:srgbClr val="C00000"/>
              </a:solidFill>
              <a:cs typeface="Verdana"/>
            </a:endParaRPr>
          </a:p>
          <a:p>
            <a:r>
              <a:rPr lang="en-US" dirty="0">
                <a:solidFill>
                  <a:srgbClr val="C00000"/>
                </a:solidFill>
                <a:cs typeface="Verdana"/>
              </a:rPr>
              <a:t>5x Obama 2009 Stimulus Plan (ARRA)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="" xmlns:a16="http://schemas.microsoft.com/office/drawing/2014/main" id="{A7A42986-CAA1-4EEF-9824-F1F4921DE9D0}"/>
              </a:ext>
            </a:extLst>
          </p:cNvPr>
          <p:cNvSpPr/>
          <p:nvPr/>
        </p:nvSpPr>
        <p:spPr>
          <a:xfrm>
            <a:off x="9344744" y="1268096"/>
            <a:ext cx="208112" cy="3269412"/>
          </a:xfrm>
          <a:prstGeom prst="leftBrace">
            <a:avLst>
              <a:gd name="adj1" fmla="val 8333"/>
              <a:gd name="adj2" fmla="val 31003"/>
            </a:avLst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BDB5F8B-E189-42CC-9ECA-403DE3E15BA8}"/>
              </a:ext>
            </a:extLst>
          </p:cNvPr>
          <p:cNvSpPr txBox="1"/>
          <p:nvPr/>
        </p:nvSpPr>
        <p:spPr>
          <a:xfrm>
            <a:off x="836763" y="6510785"/>
            <a:ext cx="4819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CBO “Budget &amp; Economic Outlook” (January 2017 and April 2018)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="" xmlns:a16="http://schemas.microsoft.com/office/drawing/2014/main" id="{E15561DB-E36F-4B1D-96A9-00D118C9A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48577"/>
            <a:ext cx="2743200" cy="365125"/>
          </a:xfrm>
        </p:spPr>
        <p:txBody>
          <a:bodyPr/>
          <a:lstStyle/>
          <a:p>
            <a:fld id="{A5ABBA13-5101-492E-8EF0-2A135518BDD4}" type="slidenum">
              <a:rPr lang="en-US" smtClean="0"/>
              <a:t>18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C8F7FEA-A4AF-46F3-8452-AF63F818A476}"/>
              </a:ext>
            </a:extLst>
          </p:cNvPr>
          <p:cNvSpPr txBox="1"/>
          <p:nvPr/>
        </p:nvSpPr>
        <p:spPr>
          <a:xfrm>
            <a:off x="9284878" y="767754"/>
            <a:ext cx="2838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$13.7 trillion  total additions</a:t>
            </a:r>
          </a:p>
        </p:txBody>
      </p:sp>
    </p:spTree>
    <p:extLst>
      <p:ext uri="{BB962C8B-B14F-4D97-AF65-F5344CB8AC3E}">
        <p14:creationId xmlns:p14="http://schemas.microsoft.com/office/powerpoint/2010/main" val="2948071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BFF16CD-51F8-4FA8-9477-AB025B354478}"/>
              </a:ext>
            </a:extLst>
          </p:cNvPr>
          <p:cNvSpPr/>
          <p:nvPr/>
        </p:nvSpPr>
        <p:spPr>
          <a:xfrm>
            <a:off x="0" y="-689"/>
            <a:ext cx="12192000" cy="49644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Meanwhile, From the Credible Sources Department…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86389CB-4BEC-4947-A114-E88930C0C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38" y="590645"/>
            <a:ext cx="9754674" cy="38778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9A70A97-3E11-4D79-B8C4-A28207797B78}"/>
              </a:ext>
            </a:extLst>
          </p:cNvPr>
          <p:cNvSpPr txBox="1"/>
          <p:nvPr/>
        </p:nvSpPr>
        <p:spPr>
          <a:xfrm>
            <a:off x="463939" y="6563750"/>
            <a:ext cx="5977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Politifact: “Larry Kudlow wrong about deficits falling rapidly under Donald Trump” (July 2018)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523260A-D55B-4A4B-A518-617370DEC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38" y="4574817"/>
            <a:ext cx="5895975" cy="19716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lide Number Placeholder 6">
            <a:extLst>
              <a:ext uri="{FF2B5EF4-FFF2-40B4-BE49-F238E27FC236}">
                <a16:creationId xmlns="" xmlns:a16="http://schemas.microsoft.com/office/drawing/2014/main" id="{1FFE8ACB-47A2-411E-AA61-35457B1F0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48577"/>
            <a:ext cx="2743200" cy="365125"/>
          </a:xfrm>
        </p:spPr>
        <p:txBody>
          <a:bodyPr/>
          <a:lstStyle/>
          <a:p>
            <a:fld id="{A5ABBA13-5101-492E-8EF0-2A135518BDD4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0E356D4-6F26-4CD8-A745-BCA739D09EB5}"/>
              </a:ext>
            </a:extLst>
          </p:cNvPr>
          <p:cNvSpPr/>
          <p:nvPr/>
        </p:nvSpPr>
        <p:spPr>
          <a:xfrm>
            <a:off x="603849" y="2855343"/>
            <a:ext cx="6331789" cy="4399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7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48800" y="6459331"/>
            <a:ext cx="2743200" cy="365125"/>
          </a:xfrm>
        </p:spPr>
        <p:txBody>
          <a:bodyPr/>
          <a:lstStyle/>
          <a:p>
            <a:fld id="{26F259EA-5B25-477E-B9B4-086386E82550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901619" y="1009132"/>
          <a:ext cx="968586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EFDF2CF-8A7A-449F-952F-8F81ADC24A79}"/>
              </a:ext>
            </a:extLst>
          </p:cNvPr>
          <p:cNvSpPr/>
          <p:nvPr/>
        </p:nvSpPr>
        <p:spPr>
          <a:xfrm>
            <a:off x="0" y="0"/>
            <a:ext cx="12192000" cy="61247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What We Ask of You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F56C090-77FF-4086-BF9A-3EAAFECAE188}"/>
              </a:ext>
            </a:extLst>
          </p:cNvPr>
          <p:cNvSpPr/>
          <p:nvPr/>
        </p:nvSpPr>
        <p:spPr>
          <a:xfrm>
            <a:off x="303884" y="6265611"/>
            <a:ext cx="5330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http://www.nwsofa.org/resources/fiscal/</a:t>
            </a:r>
          </a:p>
        </p:txBody>
      </p:sp>
    </p:spTree>
    <p:extLst>
      <p:ext uri="{BB962C8B-B14F-4D97-AF65-F5344CB8AC3E}">
        <p14:creationId xmlns:p14="http://schemas.microsoft.com/office/powerpoint/2010/main" val="88411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9F62C70-5163-4A8D-A4E4-6E9AC8565E06}"/>
              </a:ext>
            </a:extLst>
          </p:cNvPr>
          <p:cNvSpPr/>
          <p:nvPr/>
        </p:nvSpPr>
        <p:spPr>
          <a:xfrm>
            <a:off x="0" y="0"/>
            <a:ext cx="12192000" cy="61247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Topics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3423A7F-8965-431F-9689-900AEFD5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7426" y="6483081"/>
            <a:ext cx="2743200" cy="365125"/>
          </a:xfrm>
        </p:spPr>
        <p:txBody>
          <a:bodyPr/>
          <a:lstStyle/>
          <a:p>
            <a:fld id="{A5ABBA13-5101-492E-8EF0-2A135518BDD4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3B09FF8-1C83-4FA6-9D53-962F552B2489}"/>
              </a:ext>
            </a:extLst>
          </p:cNvPr>
          <p:cNvSpPr txBox="1"/>
          <p:nvPr/>
        </p:nvSpPr>
        <p:spPr>
          <a:xfrm>
            <a:off x="526212" y="1242204"/>
            <a:ext cx="35469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Key Economic Indicators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Budget Deficits &amp; Debt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1CDCF25-CAA8-42A7-A9CB-D7A2C6539EF1}"/>
              </a:ext>
            </a:extLst>
          </p:cNvPr>
          <p:cNvSpPr/>
          <p:nvPr/>
        </p:nvSpPr>
        <p:spPr>
          <a:xfrm>
            <a:off x="457200" y="1242204"/>
            <a:ext cx="5638800" cy="4399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64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E860158-2DF8-477E-98C3-2BB81EE07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11" y="735832"/>
            <a:ext cx="11567689" cy="59711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9F62C70-5163-4A8D-A4E4-6E9AC8565E06}"/>
              </a:ext>
            </a:extLst>
          </p:cNvPr>
          <p:cNvSpPr/>
          <p:nvPr/>
        </p:nvSpPr>
        <p:spPr>
          <a:xfrm>
            <a:off x="0" y="0"/>
            <a:ext cx="12192000" cy="54215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Jobs:  Total Non-Farm Payrolls (Private and Govt / FT &amp; PT)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3423A7F-8965-431F-9689-900AEFD5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7426" y="6491707"/>
            <a:ext cx="2743200" cy="365125"/>
          </a:xfrm>
        </p:spPr>
        <p:txBody>
          <a:bodyPr/>
          <a:lstStyle/>
          <a:p>
            <a:fld id="{A5ABBA13-5101-492E-8EF0-2A135518BDD4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A36FCD2-B3E1-4928-B2E6-C999B17661FC}"/>
              </a:ext>
            </a:extLst>
          </p:cNvPr>
          <p:cNvSpPr txBox="1"/>
          <p:nvPr/>
        </p:nvSpPr>
        <p:spPr>
          <a:xfrm>
            <a:off x="8445910" y="566351"/>
            <a:ext cx="3078649" cy="14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u="sng" dirty="0"/>
              <a:t>July 2018</a:t>
            </a:r>
          </a:p>
          <a:p>
            <a:pPr algn="ctr"/>
            <a:r>
              <a:rPr lang="en-US" sz="2200" dirty="0"/>
              <a:t>149.1 million </a:t>
            </a:r>
            <a:r>
              <a:rPr lang="en-US" sz="2200" dirty="0" smtClean="0"/>
              <a:t>total</a:t>
            </a:r>
          </a:p>
          <a:p>
            <a:pPr algn="ctr"/>
            <a:r>
              <a:rPr lang="en-US" sz="2200" dirty="0" smtClean="0"/>
              <a:t>+2,400,000 for 12 mos.</a:t>
            </a:r>
            <a:endParaRPr lang="en-US" sz="2200" dirty="0"/>
          </a:p>
          <a:p>
            <a:pPr algn="ctr"/>
            <a:r>
              <a:rPr lang="en-US" sz="2200" dirty="0"/>
              <a:t>+157,000 vs. June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BBD2EFE-BDD0-476F-B619-38036AE2226D}"/>
              </a:ext>
            </a:extLst>
          </p:cNvPr>
          <p:cNvSpPr txBox="1"/>
          <p:nvPr/>
        </p:nvSpPr>
        <p:spPr>
          <a:xfrm>
            <a:off x="8730142" y="5835340"/>
            <a:ext cx="11027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May ‘14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C2C2994-3342-48FE-A24A-9363715BD4D1}"/>
              </a:ext>
            </a:extLst>
          </p:cNvPr>
          <p:cNvSpPr txBox="1"/>
          <p:nvPr/>
        </p:nvSpPr>
        <p:spPr>
          <a:xfrm>
            <a:off x="10189681" y="5835340"/>
            <a:ext cx="9765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Jan ‘17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5A16A02-A1F7-43C2-BF21-0B29F897A690}"/>
              </a:ext>
            </a:extLst>
          </p:cNvPr>
          <p:cNvSpPr txBox="1"/>
          <p:nvPr/>
        </p:nvSpPr>
        <p:spPr>
          <a:xfrm>
            <a:off x="1777040" y="1397480"/>
            <a:ext cx="42277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/>
              <a:t>Recent Trend</a:t>
            </a:r>
          </a:p>
          <a:p>
            <a:r>
              <a:rPr lang="en-US" sz="2200" dirty="0" smtClean="0"/>
              <a:t>First 18 </a:t>
            </a:r>
            <a:r>
              <a:rPr lang="en-US" sz="2200" dirty="0"/>
              <a:t>mos. Trump </a:t>
            </a:r>
            <a:r>
              <a:rPr lang="en-US" sz="2200" dirty="0" smtClean="0"/>
              <a:t>= 3.43 </a:t>
            </a:r>
            <a:r>
              <a:rPr lang="en-US" sz="2200" dirty="0"/>
              <a:t>mil </a:t>
            </a:r>
            <a:r>
              <a:rPr lang="en-US" sz="2200" dirty="0" smtClean="0"/>
              <a:t>jobs</a:t>
            </a:r>
            <a:endParaRPr lang="en-US" sz="2200" dirty="0"/>
          </a:p>
          <a:p>
            <a:r>
              <a:rPr lang="en-US" sz="2200" dirty="0" smtClean="0"/>
              <a:t>Last 18 </a:t>
            </a:r>
            <a:r>
              <a:rPr lang="en-US" sz="2200" dirty="0"/>
              <a:t>mos. </a:t>
            </a:r>
            <a:r>
              <a:rPr lang="en-US" sz="2200" dirty="0" smtClean="0"/>
              <a:t>Obama = 3.70 </a:t>
            </a:r>
            <a:r>
              <a:rPr lang="en-US" sz="2200" dirty="0"/>
              <a:t>mil </a:t>
            </a:r>
            <a:r>
              <a:rPr lang="en-US" sz="2200" dirty="0" smtClean="0"/>
              <a:t>jobs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Monthly: 215k in 2018 vs. </a:t>
            </a:r>
          </a:p>
          <a:p>
            <a:r>
              <a:rPr lang="en-US" sz="2200" dirty="0"/>
              <a:t>182k in 2017</a:t>
            </a:r>
          </a:p>
          <a:p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3D2009-23A3-4EA6-B29F-82D70BE02016}"/>
              </a:ext>
            </a:extLst>
          </p:cNvPr>
          <p:cNvSpPr txBox="1"/>
          <p:nvPr/>
        </p:nvSpPr>
        <p:spPr>
          <a:xfrm>
            <a:off x="1837426" y="5958450"/>
            <a:ext cx="2260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Private is 127m; Govt is 22m</a:t>
            </a:r>
          </a:p>
        </p:txBody>
      </p:sp>
    </p:spTree>
    <p:extLst>
      <p:ext uri="{BB962C8B-B14F-4D97-AF65-F5344CB8AC3E}">
        <p14:creationId xmlns:p14="http://schemas.microsoft.com/office/powerpoint/2010/main" val="2535377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901CA72-BACE-437E-8793-346C6D09E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23" y="666179"/>
            <a:ext cx="11351784" cy="56015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9F62C70-5163-4A8D-A4E4-6E9AC8565E06}"/>
              </a:ext>
            </a:extLst>
          </p:cNvPr>
          <p:cNvSpPr/>
          <p:nvPr/>
        </p:nvSpPr>
        <p:spPr>
          <a:xfrm>
            <a:off x="0" y="0"/>
            <a:ext cx="12192000" cy="61247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Unemployment Measures Below Pre-Crisis Levels / Are We At Full Employment?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3423A7F-8965-431F-9689-900AEFD5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66052" y="6483081"/>
            <a:ext cx="2743200" cy="365125"/>
          </a:xfrm>
        </p:spPr>
        <p:txBody>
          <a:bodyPr/>
          <a:lstStyle/>
          <a:p>
            <a:fld id="{A5ABBA13-5101-492E-8EF0-2A135518BDD4}" type="slidenum">
              <a:rPr lang="en-US" smtClean="0"/>
              <a:t>5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B4BDC99-C02E-4DD1-BDC2-1CED412A668F}"/>
              </a:ext>
            </a:extLst>
          </p:cNvPr>
          <p:cNvSpPr txBox="1"/>
          <p:nvPr/>
        </p:nvSpPr>
        <p:spPr>
          <a:xfrm>
            <a:off x="341780" y="6349109"/>
            <a:ext cx="10575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Pre-crisis rates (Nov ‘07) were 8.4% (U6) and 4.7% (U3).  U3 recovered in May 2016; U6 in May 2017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3263925-CB81-4952-AF23-75FB88C88917}"/>
              </a:ext>
            </a:extLst>
          </p:cNvPr>
          <p:cNvSpPr txBox="1"/>
          <p:nvPr/>
        </p:nvSpPr>
        <p:spPr>
          <a:xfrm>
            <a:off x="11350767" y="4110412"/>
            <a:ext cx="691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7.5%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36FBE20-45FA-42D6-9156-0F7003F9670A}"/>
              </a:ext>
            </a:extLst>
          </p:cNvPr>
          <p:cNvSpPr txBox="1"/>
          <p:nvPr/>
        </p:nvSpPr>
        <p:spPr>
          <a:xfrm>
            <a:off x="11217718" y="3745434"/>
            <a:ext cx="95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/>
              <a:t>July ‘18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41DDFB9-20A4-42A0-909D-87875C92857A}"/>
              </a:ext>
            </a:extLst>
          </p:cNvPr>
          <p:cNvSpPr txBox="1"/>
          <p:nvPr/>
        </p:nvSpPr>
        <p:spPr>
          <a:xfrm>
            <a:off x="11350767" y="5161653"/>
            <a:ext cx="691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3.9%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9CEEF43-869B-4AE3-A231-16943BB70CF8}"/>
              </a:ext>
            </a:extLst>
          </p:cNvPr>
          <p:cNvSpPr txBox="1"/>
          <p:nvPr/>
        </p:nvSpPr>
        <p:spPr>
          <a:xfrm>
            <a:off x="6714231" y="3938761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U-3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DF92FEF-3492-4B4C-8C9B-38B63ACAC262}"/>
              </a:ext>
            </a:extLst>
          </p:cNvPr>
          <p:cNvSpPr txBox="1"/>
          <p:nvPr/>
        </p:nvSpPr>
        <p:spPr>
          <a:xfrm>
            <a:off x="6714231" y="1952658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U-6</a:t>
            </a:r>
          </a:p>
        </p:txBody>
      </p:sp>
    </p:spTree>
    <p:extLst>
      <p:ext uri="{BB962C8B-B14F-4D97-AF65-F5344CB8AC3E}">
        <p14:creationId xmlns:p14="http://schemas.microsoft.com/office/powerpoint/2010/main" val="2952903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9F62C70-5163-4A8D-A4E4-6E9AC8565E06}"/>
              </a:ext>
            </a:extLst>
          </p:cNvPr>
          <p:cNvSpPr/>
          <p:nvPr/>
        </p:nvSpPr>
        <p:spPr>
          <a:xfrm>
            <a:off x="0" y="0"/>
            <a:ext cx="12192000" cy="41406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Hourly Earnings Growth Rate (%)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F6313CA-9B79-4BE4-9D4C-340F45E40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4786"/>
            <a:ext cx="2743200" cy="365125"/>
          </a:xfrm>
        </p:spPr>
        <p:txBody>
          <a:bodyPr/>
          <a:lstStyle/>
          <a:p>
            <a:fld id="{A5ABBA13-5101-492E-8EF0-2A135518BDD4}" type="slidenum">
              <a:rPr lang="en-US" smtClean="0"/>
              <a:t>6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754B1E5-6FC5-4690-B3EA-D7CCDB685E37}"/>
              </a:ext>
            </a:extLst>
          </p:cNvPr>
          <p:cNvSpPr txBox="1"/>
          <p:nvPr/>
        </p:nvSpPr>
        <p:spPr>
          <a:xfrm>
            <a:off x="11207515" y="2314129"/>
            <a:ext cx="870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Verdana"/>
                <a:cs typeface="Verdana"/>
              </a:rPr>
              <a:t>2.70%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3567C64-1B21-4288-BD10-915F02503BFA}"/>
              </a:ext>
            </a:extLst>
          </p:cNvPr>
          <p:cNvSpPr txBox="1"/>
          <p:nvPr/>
        </p:nvSpPr>
        <p:spPr>
          <a:xfrm>
            <a:off x="11114540" y="3731638"/>
            <a:ext cx="1056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Verdana"/>
                <a:cs typeface="Verdana"/>
              </a:rPr>
              <a:t>(0.19%)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26B00AE-A8D4-40AF-A4E9-ED20E54F6D1B}"/>
              </a:ext>
            </a:extLst>
          </p:cNvPr>
          <p:cNvSpPr txBox="1"/>
          <p:nvPr/>
        </p:nvSpPr>
        <p:spPr>
          <a:xfrm>
            <a:off x="11157020" y="2002890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solidFill>
                  <a:srgbClr val="000000"/>
                </a:solidFill>
                <a:latin typeface="Verdana"/>
                <a:cs typeface="Verdana"/>
              </a:rPr>
              <a:t>July ‘18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171E5AA-3716-4CAA-884F-B64D12D58288}"/>
              </a:ext>
            </a:extLst>
          </p:cNvPr>
          <p:cNvSpPr txBox="1"/>
          <p:nvPr/>
        </p:nvSpPr>
        <p:spPr>
          <a:xfrm>
            <a:off x="5213547" y="5862431"/>
            <a:ext cx="4370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Obama:  0.8% average 2009-2017</a:t>
            </a:r>
          </a:p>
          <a:p>
            <a:r>
              <a:rPr lang="en-US" sz="2400" dirty="0"/>
              <a:t>Trump:   0.3% average 2017-2018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93330CD-99BF-4BA7-A472-300B48BD918D}"/>
              </a:ext>
            </a:extLst>
          </p:cNvPr>
          <p:cNvSpPr txBox="1"/>
          <p:nvPr/>
        </p:nvSpPr>
        <p:spPr>
          <a:xfrm>
            <a:off x="101810" y="6528848"/>
            <a:ext cx="3672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 “For Wages, a Trump Slump” (August 2018)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67F8455-EE20-4C0D-8223-FF967CDCA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61" y="689240"/>
            <a:ext cx="10879972" cy="49700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784ECFD-6AF5-4D14-AB30-A4C2BD020EF9}"/>
              </a:ext>
            </a:extLst>
          </p:cNvPr>
          <p:cNvSpPr txBox="1"/>
          <p:nvPr/>
        </p:nvSpPr>
        <p:spPr>
          <a:xfrm>
            <a:off x="5033817" y="3266803"/>
            <a:ext cx="623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Verdana"/>
                <a:cs typeface="Verdana"/>
              </a:rPr>
              <a:t>Real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B20A96D-DA1B-4326-9D64-4DBB579121B2}"/>
              </a:ext>
            </a:extLst>
          </p:cNvPr>
          <p:cNvSpPr txBox="1"/>
          <p:nvPr/>
        </p:nvSpPr>
        <p:spPr>
          <a:xfrm>
            <a:off x="4830941" y="2183884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Verdana"/>
                <a:cs typeface="Verdana"/>
              </a:rPr>
              <a:t>Nominal</a:t>
            </a:r>
          </a:p>
        </p:txBody>
      </p:sp>
    </p:spTree>
    <p:extLst>
      <p:ext uri="{BB962C8B-B14F-4D97-AF65-F5344CB8AC3E}">
        <p14:creationId xmlns:p14="http://schemas.microsoft.com/office/powerpoint/2010/main" val="1757653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9F62C70-5163-4A8D-A4E4-6E9AC8565E06}"/>
              </a:ext>
            </a:extLst>
          </p:cNvPr>
          <p:cNvSpPr/>
          <p:nvPr/>
        </p:nvSpPr>
        <p:spPr>
          <a:xfrm>
            <a:off x="0" y="0"/>
            <a:ext cx="12192000" cy="73324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Real GDP Grew 4.1% in Q2 ’18; Best Since Q3 2014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3423A7F-8965-431F-9689-900AEFD5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48577"/>
            <a:ext cx="2743200" cy="365125"/>
          </a:xfrm>
        </p:spPr>
        <p:txBody>
          <a:bodyPr/>
          <a:lstStyle/>
          <a:p>
            <a:fld id="{A5ABBA13-5101-492E-8EF0-2A135518BDD4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B791B5D-2754-4D87-A635-41A7E0380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60" y="907077"/>
            <a:ext cx="11555411" cy="50172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862EAF2-E36E-43BD-9973-271F2B356CBF}"/>
              </a:ext>
            </a:extLst>
          </p:cNvPr>
          <p:cNvSpPr txBox="1"/>
          <p:nvPr/>
        </p:nvSpPr>
        <p:spPr>
          <a:xfrm>
            <a:off x="10924817" y="2158225"/>
            <a:ext cx="5405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4.1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3E2E14C-3FEE-4AC0-8924-73BBA6540980}"/>
              </a:ext>
            </a:extLst>
          </p:cNvPr>
          <p:cNvSpPr txBox="1"/>
          <p:nvPr/>
        </p:nvSpPr>
        <p:spPr>
          <a:xfrm>
            <a:off x="1138689" y="1751164"/>
            <a:ext cx="5405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4.9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A58A72D-FD71-44CA-8746-DEB635AB160C}"/>
              </a:ext>
            </a:extLst>
          </p:cNvPr>
          <p:cNvSpPr txBox="1"/>
          <p:nvPr/>
        </p:nvSpPr>
        <p:spPr>
          <a:xfrm>
            <a:off x="674673" y="6231029"/>
            <a:ext cx="740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Note:  There were four Obama quarters of 4.1% GDP growth or higher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96EDF9A-E3BE-404F-9C7A-2553E4094AE2}"/>
              </a:ext>
            </a:extLst>
          </p:cNvPr>
          <p:cNvSpPr txBox="1"/>
          <p:nvPr/>
        </p:nvSpPr>
        <p:spPr>
          <a:xfrm>
            <a:off x="288029" y="1347328"/>
            <a:ext cx="3866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555967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2D959E7-15F3-4AD7-8CA0-66FEBE9D3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25" y="1162849"/>
            <a:ext cx="11558953" cy="40928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9F62C70-5163-4A8D-A4E4-6E9AC8565E06}"/>
              </a:ext>
            </a:extLst>
          </p:cNvPr>
          <p:cNvSpPr/>
          <p:nvPr/>
        </p:nvSpPr>
        <p:spPr>
          <a:xfrm>
            <a:off x="0" y="0"/>
            <a:ext cx="12192000" cy="56934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Real GDP Contribution by Component in Q2 2018 vs. Average (Percentage Points)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3423A7F-8965-431F-9689-900AEFD5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48577"/>
            <a:ext cx="2743200" cy="365125"/>
          </a:xfrm>
        </p:spPr>
        <p:txBody>
          <a:bodyPr/>
          <a:lstStyle/>
          <a:p>
            <a:fld id="{A5ABBA13-5101-492E-8EF0-2A135518BDD4}" type="slidenum">
              <a:rPr lang="en-US" smtClean="0"/>
              <a:t>8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42CA87A-ED52-4AC7-A604-A78DDAA7D1DF}"/>
              </a:ext>
            </a:extLst>
          </p:cNvPr>
          <p:cNvSpPr txBox="1"/>
          <p:nvPr/>
        </p:nvSpPr>
        <p:spPr>
          <a:xfrm>
            <a:off x="99003" y="682771"/>
            <a:ext cx="11794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With the average -0.5% contribution from Net exports, GDP growth would have been 2.6%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C1D8E96-0112-46E8-B2A2-C84A93A6EFB5}"/>
              </a:ext>
            </a:extLst>
          </p:cNvPr>
          <p:cNvSpPr txBox="1"/>
          <p:nvPr/>
        </p:nvSpPr>
        <p:spPr>
          <a:xfrm>
            <a:off x="586596" y="6492639"/>
            <a:ext cx="4507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BEA Table 1.1.2 Contributions to Percent Change in Real GDP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A39D783-5E10-4785-AD3E-799240EB6EF2}"/>
              </a:ext>
            </a:extLst>
          </p:cNvPr>
          <p:cNvSpPr txBox="1"/>
          <p:nvPr/>
        </p:nvSpPr>
        <p:spPr>
          <a:xfrm>
            <a:off x="396021" y="5302542"/>
            <a:ext cx="101371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Wingdings" panose="05000000000000000000" pitchFamily="2" charset="2"/>
              <a:buChar char="§"/>
            </a:pPr>
            <a:r>
              <a:rPr lang="en-US" sz="2000" dirty="0"/>
              <a:t>Calculations from CBO data indicate GDP growth would be about 0.1% higher per quarter due to the Tax Act.  The impact would appear mainly in the Consumption category.  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en-US" sz="2000" dirty="0"/>
              <a:t>Additional federal spending is in the Government category.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ABAC242-4426-4EBC-9E72-D6A2B1831641}"/>
              </a:ext>
            </a:extLst>
          </p:cNvPr>
          <p:cNvSpPr/>
          <p:nvPr/>
        </p:nvSpPr>
        <p:spPr>
          <a:xfrm>
            <a:off x="9993523" y="2576397"/>
            <a:ext cx="914400" cy="447311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51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9F62C70-5163-4A8D-A4E4-6E9AC8565E06}"/>
              </a:ext>
            </a:extLst>
          </p:cNvPr>
          <p:cNvSpPr/>
          <p:nvPr/>
        </p:nvSpPr>
        <p:spPr>
          <a:xfrm>
            <a:off x="0" y="0"/>
            <a:ext cx="12192000" cy="56934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Real GDP Contribution in Q2 2018:  Legislation and Trade Pre-Purchases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3423A7F-8965-431F-9689-900AEFD5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48577"/>
            <a:ext cx="2743200" cy="365125"/>
          </a:xfrm>
        </p:spPr>
        <p:txBody>
          <a:bodyPr/>
          <a:lstStyle/>
          <a:p>
            <a:fld id="{A5ABBA13-5101-492E-8EF0-2A135518BDD4}" type="slidenum">
              <a:rPr lang="en-US" smtClean="0"/>
              <a:t>9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2BCD7BA-BF06-440C-8E78-51653976D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47" y="716114"/>
            <a:ext cx="8923243" cy="60297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ED9ED9D-DA68-4310-8577-578C2D7DEC12}"/>
              </a:ext>
            </a:extLst>
          </p:cNvPr>
          <p:cNvSpPr txBox="1"/>
          <p:nvPr/>
        </p:nvSpPr>
        <p:spPr>
          <a:xfrm>
            <a:off x="9697915" y="5984808"/>
            <a:ext cx="1892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CRFB: “Growth just hit 4.1% - Don’t Expect it to Last”  (July 27, 2018)</a:t>
            </a:r>
          </a:p>
        </p:txBody>
      </p:sp>
    </p:spTree>
    <p:extLst>
      <p:ext uri="{BB962C8B-B14F-4D97-AF65-F5344CB8AC3E}">
        <p14:creationId xmlns:p14="http://schemas.microsoft.com/office/powerpoint/2010/main" val="418921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7352</TotalTime>
  <Words>804</Words>
  <Application>Microsoft Macintosh PowerPoint</Application>
  <PresentationFormat>Custom</PresentationFormat>
  <Paragraphs>121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Doney, David</dc:creator>
  <cp:lastModifiedBy>Glenview 34</cp:lastModifiedBy>
  <cp:revision>1640</cp:revision>
  <cp:lastPrinted>2018-07-07T00:40:41Z</cp:lastPrinted>
  <dcterms:created xsi:type="dcterms:W3CDTF">2018-03-19T22:01:17Z</dcterms:created>
  <dcterms:modified xsi:type="dcterms:W3CDTF">2018-08-14T23:51:50Z</dcterms:modified>
</cp:coreProperties>
</file>