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84" r:id="rId2"/>
    <p:sldId id="285" r:id="rId3"/>
    <p:sldId id="277" r:id="rId4"/>
    <p:sldId id="278" r:id="rId5"/>
    <p:sldId id="268" r:id="rId6"/>
    <p:sldId id="286" r:id="rId7"/>
    <p:sldId id="266" r:id="rId8"/>
    <p:sldId id="282" r:id="rId9"/>
    <p:sldId id="271" r:id="rId10"/>
    <p:sldId id="679" r:id="rId11"/>
    <p:sldId id="680" r:id="rId12"/>
    <p:sldId id="677" r:id="rId13"/>
    <p:sldId id="256" r:id="rId14"/>
    <p:sldId id="257" r:id="rId15"/>
    <p:sldId id="280" r:id="rId16"/>
    <p:sldId id="279" r:id="rId17"/>
    <p:sldId id="265" r:id="rId18"/>
    <p:sldId id="676" r:id="rId19"/>
    <p:sldId id="678" r:id="rId20"/>
    <p:sldId id="674"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0" d="100"/>
          <a:sy n="100" d="100"/>
        </p:scale>
        <p:origin x="-328" y="-11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file:///C:\Users\Dadoney\Documents\Economics\Sectoral%20Balances\Sectoral%20Balances%20-%20Integrated%20Macroeconomic%20Accounts%20Table%20S2%20BEA%20-%20v3%20Stat%20Discrep%20in%20NIPA.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v>Private</c:v>
          </c:tx>
          <c:spPr>
            <a:ln w="28575" cap="rnd">
              <a:solidFill>
                <a:srgbClr val="00B050"/>
              </a:solidFill>
              <a:round/>
            </a:ln>
            <a:effectLst/>
          </c:spPr>
          <c:marker>
            <c:symbol val="none"/>
          </c:marker>
          <c:cat>
            <c:strRef>
              <c:f>'DD Edits'!$C$6:$AD$6</c:f>
              <c:strCache>
                <c:ptCount val="28"/>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strCache>
            </c:strRef>
          </c:cat>
          <c:val>
            <c:numRef>
              <c:f>'DD Edits'!$C$50:$AD$50</c:f>
              <c:numCache>
                <c:formatCode>0.0%</c:formatCode>
                <c:ptCount val="28"/>
                <c:pt idx="0">
                  <c:v>0.0355617123545572</c:v>
                </c:pt>
                <c:pt idx="1">
                  <c:v>0.0565350001019223</c:v>
                </c:pt>
                <c:pt idx="2">
                  <c:v>0.0592455184751804</c:v>
                </c:pt>
                <c:pt idx="3">
                  <c:v>0.0465103448903459</c:v>
                </c:pt>
                <c:pt idx="4">
                  <c:v>0.0287294020686507</c:v>
                </c:pt>
                <c:pt idx="5">
                  <c:v>0.0273863955003229</c:v>
                </c:pt>
                <c:pt idx="6">
                  <c:v>0.0156750063170637</c:v>
                </c:pt>
                <c:pt idx="7">
                  <c:v>0.00111511642725799</c:v>
                </c:pt>
                <c:pt idx="8">
                  <c:v>-0.0179397682735252</c:v>
                </c:pt>
                <c:pt idx="9">
                  <c:v>-0.0290446369626906</c:v>
                </c:pt>
                <c:pt idx="10">
                  <c:v>-0.0463318177456019</c:v>
                </c:pt>
                <c:pt idx="11">
                  <c:v>-0.0211282405707634</c:v>
                </c:pt>
                <c:pt idx="12">
                  <c:v>0.00649325269091739</c:v>
                </c:pt>
                <c:pt idx="13">
                  <c:v>0.0140900768031892</c:v>
                </c:pt>
                <c:pt idx="14">
                  <c:v>0.00408369163813588</c:v>
                </c:pt>
                <c:pt idx="15">
                  <c:v>-0.0125918899709445</c:v>
                </c:pt>
                <c:pt idx="16">
                  <c:v>-0.0266166750910149</c:v>
                </c:pt>
                <c:pt idx="17">
                  <c:v>-0.0124546060592442</c:v>
                </c:pt>
                <c:pt idx="18">
                  <c:v>0.0253402950072196</c:v>
                </c:pt>
                <c:pt idx="19">
                  <c:v>0.100545696907104</c:v>
                </c:pt>
                <c:pt idx="20">
                  <c:v>0.0868799690719917</c:v>
                </c:pt>
                <c:pt idx="21">
                  <c:v>0.0774010675240375</c:v>
                </c:pt>
                <c:pt idx="22">
                  <c:v>0.0729321069334651</c:v>
                </c:pt>
                <c:pt idx="23">
                  <c:v>0.0390767280349141</c:v>
                </c:pt>
                <c:pt idx="24">
                  <c:v>0.0392761970853183</c:v>
                </c:pt>
                <c:pt idx="25">
                  <c:v>0.0320496941416921</c:v>
                </c:pt>
                <c:pt idx="26">
                  <c:v>0.0326465066201477</c:v>
                </c:pt>
                <c:pt idx="27">
                  <c:v>0.0118152675327889</c:v>
                </c:pt>
              </c:numCache>
            </c:numRef>
          </c:val>
          <c:smooth val="0"/>
          <c:extLst xmlns:c16r2="http://schemas.microsoft.com/office/drawing/2015/06/chart">
            <c:ext xmlns:c16="http://schemas.microsoft.com/office/drawing/2014/chart" uri="{C3380CC4-5D6E-409C-BE32-E72D297353CC}">
              <c16:uniqueId val="{00000000-5221-4B9B-B885-FC5E12E16A50}"/>
            </c:ext>
          </c:extLst>
        </c:ser>
        <c:ser>
          <c:idx val="1"/>
          <c:order val="1"/>
          <c:tx>
            <c:v>Govt</c:v>
          </c:tx>
          <c:spPr>
            <a:ln w="28575" cap="rnd">
              <a:solidFill>
                <a:srgbClr val="C00000"/>
              </a:solidFill>
              <a:round/>
            </a:ln>
            <a:effectLst/>
          </c:spPr>
          <c:marker>
            <c:symbol val="none"/>
          </c:marker>
          <c:cat>
            <c:strRef>
              <c:f>'DD Edits'!$C$6:$AD$6</c:f>
              <c:strCache>
                <c:ptCount val="28"/>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strCache>
            </c:strRef>
          </c:cat>
          <c:val>
            <c:numRef>
              <c:f>'DD Edits'!$C$51:$AD$51</c:f>
              <c:numCache>
                <c:formatCode>0.0%</c:formatCode>
                <c:ptCount val="28"/>
                <c:pt idx="0">
                  <c:v>-0.0492252460930262</c:v>
                </c:pt>
                <c:pt idx="1">
                  <c:v>-0.0561209409462462</c:v>
                </c:pt>
                <c:pt idx="2">
                  <c:v>-0.0658598744944609</c:v>
                </c:pt>
                <c:pt idx="3">
                  <c:v>-0.0578002298927717</c:v>
                </c:pt>
                <c:pt idx="4">
                  <c:v>-0.0442443491820747</c:v>
                </c:pt>
                <c:pt idx="5">
                  <c:v>-0.0409129157497802</c:v>
                </c:pt>
                <c:pt idx="6">
                  <c:v>-0.0294675638385448</c:v>
                </c:pt>
                <c:pt idx="7">
                  <c:v>-0.0158847197188996</c:v>
                </c:pt>
                <c:pt idx="8">
                  <c:v>-0.00401044431219272</c:v>
                </c:pt>
                <c:pt idx="9">
                  <c:v>-0.000282084576814199</c:v>
                </c:pt>
                <c:pt idx="10">
                  <c:v>0.00774425065780773</c:v>
                </c:pt>
                <c:pt idx="11">
                  <c:v>-0.0139889323902843</c:v>
                </c:pt>
                <c:pt idx="12">
                  <c:v>-0.0471368718228317</c:v>
                </c:pt>
                <c:pt idx="13">
                  <c:v>-0.0579089462848191</c:v>
                </c:pt>
                <c:pt idx="14">
                  <c:v>-0.0537725867750641</c:v>
                </c:pt>
                <c:pt idx="15">
                  <c:v>-0.0415719192334506</c:v>
                </c:pt>
                <c:pt idx="16">
                  <c:v>-0.0305551467791619</c:v>
                </c:pt>
                <c:pt idx="17">
                  <c:v>-0.0364377239054213</c:v>
                </c:pt>
                <c:pt idx="18">
                  <c:v>-0.0725019723436831</c:v>
                </c:pt>
                <c:pt idx="19">
                  <c:v>-0.126804558758099</c:v>
                </c:pt>
                <c:pt idx="20">
                  <c:v>-0.119433693879952</c:v>
                </c:pt>
                <c:pt idx="21">
                  <c:v>-0.105585496187849</c:v>
                </c:pt>
                <c:pt idx="22">
                  <c:v>-0.0887874463509372</c:v>
                </c:pt>
                <c:pt idx="23">
                  <c:v>-0.0537238833573492</c:v>
                </c:pt>
                <c:pt idx="24">
                  <c:v>-0.0479873260684961</c:v>
                </c:pt>
                <c:pt idx="25">
                  <c:v>-0.0427183433944547</c:v>
                </c:pt>
                <c:pt idx="26">
                  <c:v>-0.0492659693227569</c:v>
                </c:pt>
                <c:pt idx="27">
                  <c:v>-0.034671279919482</c:v>
                </c:pt>
              </c:numCache>
            </c:numRef>
          </c:val>
          <c:smooth val="0"/>
          <c:extLst xmlns:c16r2="http://schemas.microsoft.com/office/drawing/2015/06/chart">
            <c:ext xmlns:c16="http://schemas.microsoft.com/office/drawing/2014/chart" uri="{C3380CC4-5D6E-409C-BE32-E72D297353CC}">
              <c16:uniqueId val="{00000001-5221-4B9B-B885-FC5E12E16A50}"/>
            </c:ext>
          </c:extLst>
        </c:ser>
        <c:ser>
          <c:idx val="2"/>
          <c:order val="2"/>
          <c:tx>
            <c:v>Foreign</c:v>
          </c:tx>
          <c:spPr>
            <a:ln w="28575" cap="rnd">
              <a:solidFill>
                <a:srgbClr val="002060"/>
              </a:solidFill>
              <a:round/>
            </a:ln>
            <a:effectLst/>
          </c:spPr>
          <c:marker>
            <c:symbol val="none"/>
          </c:marker>
          <c:cat>
            <c:strRef>
              <c:f>'DD Edits'!$C$6:$AD$6</c:f>
              <c:strCache>
                <c:ptCount val="28"/>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strCache>
            </c:strRef>
          </c:cat>
          <c:val>
            <c:numRef>
              <c:f>'DD Edits'!$C$52:$AD$52</c:f>
              <c:numCache>
                <c:formatCode>0.0%</c:formatCode>
                <c:ptCount val="28"/>
                <c:pt idx="0">
                  <c:v>0.013663533738469</c:v>
                </c:pt>
                <c:pt idx="1">
                  <c:v>-0.00041405915567605</c:v>
                </c:pt>
                <c:pt idx="2">
                  <c:v>0.00661435601928047</c:v>
                </c:pt>
                <c:pt idx="3">
                  <c:v>0.0112898850024258</c:v>
                </c:pt>
                <c:pt idx="4">
                  <c:v>0.015514947113424</c:v>
                </c:pt>
                <c:pt idx="5">
                  <c:v>0.0135265202494572</c:v>
                </c:pt>
                <c:pt idx="6">
                  <c:v>0.013792557521481</c:v>
                </c:pt>
                <c:pt idx="7">
                  <c:v>0.0147696032916416</c:v>
                </c:pt>
                <c:pt idx="8">
                  <c:v>0.0219502125857179</c:v>
                </c:pt>
                <c:pt idx="9">
                  <c:v>0.0293267215395048</c:v>
                </c:pt>
                <c:pt idx="10">
                  <c:v>0.0385875670877941</c:v>
                </c:pt>
                <c:pt idx="11">
                  <c:v>0.0351171729610477</c:v>
                </c:pt>
                <c:pt idx="12">
                  <c:v>0.0406436191319143</c:v>
                </c:pt>
                <c:pt idx="13">
                  <c:v>0.0438188694816299</c:v>
                </c:pt>
                <c:pt idx="14">
                  <c:v>0.0496888951369283</c:v>
                </c:pt>
                <c:pt idx="15">
                  <c:v>0.0541638092043951</c:v>
                </c:pt>
                <c:pt idx="16">
                  <c:v>0.0571718218701769</c:v>
                </c:pt>
                <c:pt idx="17">
                  <c:v>0.0488923299646654</c:v>
                </c:pt>
                <c:pt idx="18">
                  <c:v>0.0471616773364635</c:v>
                </c:pt>
                <c:pt idx="19">
                  <c:v>0.0262588618509951</c:v>
                </c:pt>
                <c:pt idx="20">
                  <c:v>0.0325537248079606</c:v>
                </c:pt>
                <c:pt idx="21">
                  <c:v>0.028184428663811</c:v>
                </c:pt>
                <c:pt idx="22">
                  <c:v>0.0158553394174721</c:v>
                </c:pt>
                <c:pt idx="23">
                  <c:v>0.0146471553224351</c:v>
                </c:pt>
                <c:pt idx="24">
                  <c:v>0.00871112898317782</c:v>
                </c:pt>
                <c:pt idx="25">
                  <c:v>0.0106686492527626</c:v>
                </c:pt>
                <c:pt idx="26">
                  <c:v>0.0166194627026092</c:v>
                </c:pt>
                <c:pt idx="27">
                  <c:v>0.0228560123866932</c:v>
                </c:pt>
              </c:numCache>
            </c:numRef>
          </c:val>
          <c:smooth val="0"/>
          <c:extLst xmlns:c16r2="http://schemas.microsoft.com/office/drawing/2015/06/chart">
            <c:ext xmlns:c16="http://schemas.microsoft.com/office/drawing/2014/chart" uri="{C3380CC4-5D6E-409C-BE32-E72D297353CC}">
              <c16:uniqueId val="{00000002-5221-4B9B-B885-FC5E12E16A50}"/>
            </c:ext>
          </c:extLst>
        </c:ser>
        <c:dLbls>
          <c:showLegendKey val="0"/>
          <c:showVal val="0"/>
          <c:showCatName val="0"/>
          <c:showSerName val="0"/>
          <c:showPercent val="0"/>
          <c:showBubbleSize val="0"/>
        </c:dLbls>
        <c:marker val="1"/>
        <c:smooth val="0"/>
        <c:axId val="-2140931128"/>
        <c:axId val="-2140927656"/>
      </c:lineChart>
      <c:catAx>
        <c:axId val="-2140931128"/>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en-US"/>
          </a:p>
        </c:txPr>
        <c:crossAx val="-2140927656"/>
        <c:crosses val="autoZero"/>
        <c:auto val="1"/>
        <c:lblAlgn val="ctr"/>
        <c:lblOffset val="100"/>
        <c:tickLblSkip val="3"/>
        <c:tickMarkSkip val="2"/>
        <c:noMultiLvlLbl val="0"/>
      </c:catAx>
      <c:valAx>
        <c:axId val="-2140927656"/>
        <c:scaling>
          <c:orientation val="minMax"/>
          <c:max val="0.15"/>
          <c:min val="-0.15"/>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ln w="6350">
            <a:noFill/>
          </a:ln>
        </c:spPr>
        <c:txPr>
          <a:bodyPr rot="-6000000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en-US"/>
          </a:p>
        </c:txPr>
        <c:crossAx val="-2140931128"/>
        <c:crosses val="autoZero"/>
        <c:crossBetween val="between"/>
      </c:valAx>
      <c:spPr>
        <a:noFill/>
        <a:ln w="25400">
          <a:noFill/>
        </a:ln>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031F1C7-3F56-48D8-B787-8B5F39DED003}"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DC4E349C-E338-47C7-8867-A90A3DFEE87D}">
      <dgm:prSet phldrT="[Text]" custT="1"/>
      <dgm:spPr/>
      <dgm:t>
        <a:bodyPr/>
        <a:lstStyle/>
        <a:p>
          <a:r>
            <a:rPr lang="en-US" sz="1800" dirty="0"/>
            <a:t>Import tariff imposed</a:t>
          </a:r>
        </a:p>
      </dgm:t>
    </dgm:pt>
    <dgm:pt modelId="{D90B9A70-CCE7-40C4-872E-808B8858059A}" type="parTrans" cxnId="{B7F55BC9-CB73-481D-B91F-0B7722809248}">
      <dgm:prSet/>
      <dgm:spPr/>
      <dgm:t>
        <a:bodyPr/>
        <a:lstStyle/>
        <a:p>
          <a:endParaRPr lang="en-US" sz="1800"/>
        </a:p>
      </dgm:t>
    </dgm:pt>
    <dgm:pt modelId="{D9337E5E-6B78-42F3-BD83-86B61A68A4C0}" type="sibTrans" cxnId="{B7F55BC9-CB73-481D-B91F-0B7722809248}">
      <dgm:prSet/>
      <dgm:spPr/>
      <dgm:t>
        <a:bodyPr/>
        <a:lstStyle/>
        <a:p>
          <a:endParaRPr lang="en-US" sz="1800"/>
        </a:p>
      </dgm:t>
    </dgm:pt>
    <dgm:pt modelId="{8ACE3B03-7A38-4BCA-A322-2C721DE40084}">
      <dgm:prSet phldrT="[Text]" custT="1"/>
      <dgm:spPr/>
      <dgm:t>
        <a:bodyPr/>
        <a:lstStyle/>
        <a:p>
          <a:r>
            <a:rPr lang="en-US" sz="1800" dirty="0"/>
            <a:t>Protected industry</a:t>
          </a:r>
        </a:p>
      </dgm:t>
    </dgm:pt>
    <dgm:pt modelId="{B15D9A6D-10BB-4548-BF31-D5BCAA93D6A6}" type="parTrans" cxnId="{0368A50E-3B4A-4AAC-9707-8A1C0881BA52}">
      <dgm:prSet custT="1"/>
      <dgm:spPr/>
      <dgm:t>
        <a:bodyPr/>
        <a:lstStyle/>
        <a:p>
          <a:endParaRPr lang="en-US" sz="1800"/>
        </a:p>
      </dgm:t>
    </dgm:pt>
    <dgm:pt modelId="{C9586778-05C4-4D49-BAF9-3A40D31DCA5B}" type="sibTrans" cxnId="{0368A50E-3B4A-4AAC-9707-8A1C0881BA52}">
      <dgm:prSet/>
      <dgm:spPr/>
      <dgm:t>
        <a:bodyPr/>
        <a:lstStyle/>
        <a:p>
          <a:endParaRPr lang="en-US" sz="1800"/>
        </a:p>
      </dgm:t>
    </dgm:pt>
    <dgm:pt modelId="{70F18CA6-F26D-4390-AF74-0ED08152A84E}">
      <dgm:prSet phldrT="[Text]" custT="1"/>
      <dgm:spPr/>
      <dgm:t>
        <a:bodyPr/>
        <a:lstStyle/>
        <a:p>
          <a:r>
            <a:rPr lang="en-US" sz="1800" dirty="0"/>
            <a:t>Input costs rise</a:t>
          </a:r>
        </a:p>
      </dgm:t>
    </dgm:pt>
    <dgm:pt modelId="{BA43B090-79FC-4D37-ABF5-99533F03227B}" type="parTrans" cxnId="{912F568B-B2BA-49FF-A9B8-657FA7736414}">
      <dgm:prSet custT="1"/>
      <dgm:spPr>
        <a:ln>
          <a:headEnd type="none" w="med" len="med"/>
          <a:tailEnd type="arrow" w="med" len="med"/>
        </a:ln>
      </dgm:spPr>
      <dgm:t>
        <a:bodyPr/>
        <a:lstStyle/>
        <a:p>
          <a:endParaRPr lang="en-US" sz="1800"/>
        </a:p>
      </dgm:t>
    </dgm:pt>
    <dgm:pt modelId="{09899E46-0BC3-455B-BE96-625D326E26F4}" type="sibTrans" cxnId="{912F568B-B2BA-49FF-A9B8-657FA7736414}">
      <dgm:prSet/>
      <dgm:spPr/>
      <dgm:t>
        <a:bodyPr/>
        <a:lstStyle/>
        <a:p>
          <a:endParaRPr lang="en-US" sz="1800"/>
        </a:p>
      </dgm:t>
    </dgm:pt>
    <dgm:pt modelId="{324FA92A-0BB0-4C0F-B83B-0A2684E11783}">
      <dgm:prSet phldrT="[Text]" custT="1"/>
      <dgm:spPr/>
      <dgm:t>
        <a:bodyPr/>
        <a:lstStyle/>
        <a:p>
          <a:r>
            <a:rPr lang="en-US" sz="1800" dirty="0"/>
            <a:t>Final product prices rise</a:t>
          </a:r>
        </a:p>
      </dgm:t>
    </dgm:pt>
    <dgm:pt modelId="{F5EE035E-2FBD-4966-8928-D8601C7BCCA8}" type="parTrans" cxnId="{F87730FA-0ABA-4253-82A6-2BDCF28A8052}">
      <dgm:prSet custT="1"/>
      <dgm:spPr>
        <a:ln>
          <a:headEnd type="none" w="med" len="med"/>
          <a:tailEnd type="arrow" w="med" len="med"/>
        </a:ln>
      </dgm:spPr>
      <dgm:t>
        <a:bodyPr/>
        <a:lstStyle/>
        <a:p>
          <a:endParaRPr lang="en-US" sz="1800"/>
        </a:p>
      </dgm:t>
    </dgm:pt>
    <dgm:pt modelId="{7B68E1E2-4F51-4D2E-B2E0-25255E490FEB}" type="sibTrans" cxnId="{F87730FA-0ABA-4253-82A6-2BDCF28A8052}">
      <dgm:prSet/>
      <dgm:spPr/>
      <dgm:t>
        <a:bodyPr/>
        <a:lstStyle/>
        <a:p>
          <a:endParaRPr lang="en-US" sz="1800"/>
        </a:p>
      </dgm:t>
    </dgm:pt>
    <dgm:pt modelId="{D89A9730-B0A0-4AED-AF65-34BF3C46FCAB}">
      <dgm:prSet phldrT="[Text]" custT="1"/>
      <dgm:spPr/>
      <dgm:t>
        <a:bodyPr/>
        <a:lstStyle/>
        <a:p>
          <a:r>
            <a:rPr lang="en-US" sz="1800" dirty="0"/>
            <a:t>Unprotected industries</a:t>
          </a:r>
        </a:p>
      </dgm:t>
    </dgm:pt>
    <dgm:pt modelId="{59A18C83-9E27-4C31-9CE7-C7CB1E880A0D}" type="parTrans" cxnId="{3C23C6BD-3E74-4875-8A97-9012606A4C02}">
      <dgm:prSet custT="1"/>
      <dgm:spPr/>
      <dgm:t>
        <a:bodyPr/>
        <a:lstStyle/>
        <a:p>
          <a:endParaRPr lang="en-US" sz="1800"/>
        </a:p>
      </dgm:t>
    </dgm:pt>
    <dgm:pt modelId="{D2FB96AD-D8DB-4211-B813-E383DCCF26F1}" type="sibTrans" cxnId="{3C23C6BD-3E74-4875-8A97-9012606A4C02}">
      <dgm:prSet/>
      <dgm:spPr/>
      <dgm:t>
        <a:bodyPr/>
        <a:lstStyle/>
        <a:p>
          <a:endParaRPr lang="en-US" sz="1800"/>
        </a:p>
      </dgm:t>
    </dgm:pt>
    <dgm:pt modelId="{0D9EFB28-7240-4F39-A070-F42AB1A0887C}">
      <dgm:prSet phldrT="[Text]" custT="1"/>
      <dgm:spPr>
        <a:solidFill>
          <a:srgbClr val="C00000"/>
        </a:solidFill>
      </dgm:spPr>
      <dgm:t>
        <a:bodyPr/>
        <a:lstStyle/>
        <a:p>
          <a:r>
            <a:rPr lang="en-US" sz="1800" dirty="0"/>
            <a:t>Consumers have less to spend</a:t>
          </a:r>
        </a:p>
      </dgm:t>
    </dgm:pt>
    <dgm:pt modelId="{EEF64477-36F0-4F90-B8E7-CCD14213B17D}" type="parTrans" cxnId="{3E3CCE81-CD27-47AB-A623-82F7CF4341A2}">
      <dgm:prSet custT="1"/>
      <dgm:spPr>
        <a:ln>
          <a:headEnd type="none" w="med" len="med"/>
          <a:tailEnd type="arrow" w="med" len="med"/>
        </a:ln>
      </dgm:spPr>
      <dgm:t>
        <a:bodyPr/>
        <a:lstStyle/>
        <a:p>
          <a:endParaRPr lang="en-US" sz="1800"/>
        </a:p>
      </dgm:t>
    </dgm:pt>
    <dgm:pt modelId="{3154F60E-E213-4D94-8C9B-4D0BCB60A91C}" type="sibTrans" cxnId="{3E3CCE81-CD27-47AB-A623-82F7CF4341A2}">
      <dgm:prSet/>
      <dgm:spPr/>
      <dgm:t>
        <a:bodyPr/>
        <a:lstStyle/>
        <a:p>
          <a:endParaRPr lang="en-US" sz="1800"/>
        </a:p>
      </dgm:t>
    </dgm:pt>
    <dgm:pt modelId="{050B8F5D-9044-4AB4-89BE-44B8B4FD1082}">
      <dgm:prSet phldrT="[Text]" custT="1"/>
      <dgm:spPr/>
      <dgm:t>
        <a:bodyPr/>
        <a:lstStyle/>
        <a:p>
          <a:r>
            <a:rPr lang="en-US" sz="1800" dirty="0"/>
            <a:t>Jobs and incomes reduced</a:t>
          </a:r>
        </a:p>
      </dgm:t>
    </dgm:pt>
    <dgm:pt modelId="{7FFDEFE0-7F7A-4F7C-9078-A0B0496C4B22}" type="parTrans" cxnId="{A74DFD86-9C7E-4F91-9433-D70D2C307D45}">
      <dgm:prSet custT="1"/>
      <dgm:spPr>
        <a:ln>
          <a:headEnd type="none" w="med" len="med"/>
          <a:tailEnd type="arrow" w="med" len="med"/>
        </a:ln>
      </dgm:spPr>
      <dgm:t>
        <a:bodyPr/>
        <a:lstStyle/>
        <a:p>
          <a:endParaRPr lang="en-US" sz="1800"/>
        </a:p>
      </dgm:t>
    </dgm:pt>
    <dgm:pt modelId="{D650E37D-FA6A-4CA6-8212-D32BA426D6A0}" type="sibTrans" cxnId="{A74DFD86-9C7E-4F91-9433-D70D2C307D45}">
      <dgm:prSet/>
      <dgm:spPr/>
      <dgm:t>
        <a:bodyPr/>
        <a:lstStyle/>
        <a:p>
          <a:endParaRPr lang="en-US" sz="1800"/>
        </a:p>
      </dgm:t>
    </dgm:pt>
    <dgm:pt modelId="{59F22A89-BD37-444E-A611-23961AD01F2E}">
      <dgm:prSet phldrT="[Text]" custT="1"/>
      <dgm:spPr/>
      <dgm:t>
        <a:bodyPr/>
        <a:lstStyle/>
        <a:p>
          <a:r>
            <a:rPr lang="en-US" sz="1800" dirty="0"/>
            <a:t>Jobs and incomes increase</a:t>
          </a:r>
        </a:p>
      </dgm:t>
    </dgm:pt>
    <dgm:pt modelId="{5A4365D2-FDD8-481B-BBCC-97DFE75CA42A}" type="parTrans" cxnId="{5F09457A-D7FE-4E2B-A720-3283A8E14B09}">
      <dgm:prSet custT="1"/>
      <dgm:spPr>
        <a:ln>
          <a:headEnd type="none" w="med" len="med"/>
          <a:tailEnd type="arrow" w="med" len="med"/>
        </a:ln>
      </dgm:spPr>
      <dgm:t>
        <a:bodyPr/>
        <a:lstStyle/>
        <a:p>
          <a:endParaRPr lang="en-US" sz="1800"/>
        </a:p>
      </dgm:t>
    </dgm:pt>
    <dgm:pt modelId="{9CAF8C48-39E7-4DB4-AC5B-321F20EA6F60}" type="sibTrans" cxnId="{5F09457A-D7FE-4E2B-A720-3283A8E14B09}">
      <dgm:prSet/>
      <dgm:spPr/>
      <dgm:t>
        <a:bodyPr/>
        <a:lstStyle/>
        <a:p>
          <a:endParaRPr lang="en-US" sz="1800"/>
        </a:p>
      </dgm:t>
    </dgm:pt>
    <dgm:pt modelId="{42F3FE35-05E4-4631-BACF-BCABE64FAB79}">
      <dgm:prSet phldrT="[Text]" custT="1"/>
      <dgm:spPr/>
      <dgm:t>
        <a:bodyPr/>
        <a:lstStyle/>
        <a:p>
          <a:r>
            <a:rPr lang="en-US" sz="1800" dirty="0"/>
            <a:t>Overall productivity</a:t>
          </a:r>
        </a:p>
      </dgm:t>
    </dgm:pt>
    <dgm:pt modelId="{046E51F8-807F-4745-937A-51E1FD764893}" type="parTrans" cxnId="{EC8548C2-44C8-421A-8C9F-74A64FE15355}">
      <dgm:prSet custT="1"/>
      <dgm:spPr/>
      <dgm:t>
        <a:bodyPr/>
        <a:lstStyle/>
        <a:p>
          <a:endParaRPr lang="en-US" sz="1800"/>
        </a:p>
      </dgm:t>
    </dgm:pt>
    <dgm:pt modelId="{9BD0CCD8-A82F-4E5A-9495-A6D923BA6B58}" type="sibTrans" cxnId="{EC8548C2-44C8-421A-8C9F-74A64FE15355}">
      <dgm:prSet/>
      <dgm:spPr/>
      <dgm:t>
        <a:bodyPr/>
        <a:lstStyle/>
        <a:p>
          <a:endParaRPr lang="en-US" sz="1800"/>
        </a:p>
      </dgm:t>
    </dgm:pt>
    <dgm:pt modelId="{CC464955-65C5-4277-8C19-5D6AD8ACF212}">
      <dgm:prSet phldrT="[Text]" custT="1"/>
      <dgm:spPr/>
      <dgm:t>
        <a:bodyPr/>
        <a:lstStyle/>
        <a:p>
          <a:r>
            <a:rPr lang="en-US" sz="1800" dirty="0"/>
            <a:t>More labor in less efficient industries </a:t>
          </a:r>
        </a:p>
      </dgm:t>
    </dgm:pt>
    <dgm:pt modelId="{092DED7A-2AA8-4E0D-B45C-9FEE670D0C0D}" type="parTrans" cxnId="{24BA593E-3863-431E-BAEE-5480E3707CF2}">
      <dgm:prSet custT="1"/>
      <dgm:spPr>
        <a:ln>
          <a:headEnd type="none" w="med" len="med"/>
          <a:tailEnd type="arrow" w="med" len="med"/>
        </a:ln>
      </dgm:spPr>
      <dgm:t>
        <a:bodyPr/>
        <a:lstStyle/>
        <a:p>
          <a:endParaRPr lang="en-US" sz="1800"/>
        </a:p>
      </dgm:t>
    </dgm:pt>
    <dgm:pt modelId="{69450BC4-30A5-45D1-87B3-466124A1F272}" type="sibTrans" cxnId="{24BA593E-3863-431E-BAEE-5480E3707CF2}">
      <dgm:prSet/>
      <dgm:spPr/>
      <dgm:t>
        <a:bodyPr/>
        <a:lstStyle/>
        <a:p>
          <a:endParaRPr lang="en-US" sz="1800"/>
        </a:p>
      </dgm:t>
    </dgm:pt>
    <dgm:pt modelId="{5CCE8B38-2E13-4BF2-BAC2-E44E91B9B8D6}">
      <dgm:prSet phldrT="[Text]" custT="1"/>
      <dgm:spPr/>
      <dgm:t>
        <a:bodyPr/>
        <a:lstStyle/>
        <a:p>
          <a:r>
            <a:rPr lang="en-US" sz="1800" dirty="0"/>
            <a:t>Reduced overall output &amp; income</a:t>
          </a:r>
        </a:p>
      </dgm:t>
    </dgm:pt>
    <dgm:pt modelId="{EB6B6F41-E578-4B27-9669-551632C7E426}" type="parTrans" cxnId="{A2D8EEFB-0EDE-493E-BBD9-FE55328AD490}">
      <dgm:prSet custT="1"/>
      <dgm:spPr>
        <a:ln>
          <a:headEnd type="none" w="med" len="med"/>
          <a:tailEnd type="arrow" w="med" len="med"/>
        </a:ln>
      </dgm:spPr>
      <dgm:t>
        <a:bodyPr/>
        <a:lstStyle/>
        <a:p>
          <a:endParaRPr lang="en-US" sz="1800"/>
        </a:p>
      </dgm:t>
    </dgm:pt>
    <dgm:pt modelId="{516BA928-D407-43DD-A629-7C151F86761C}" type="sibTrans" cxnId="{A2D8EEFB-0EDE-493E-BBD9-FE55328AD490}">
      <dgm:prSet/>
      <dgm:spPr/>
      <dgm:t>
        <a:bodyPr/>
        <a:lstStyle/>
        <a:p>
          <a:endParaRPr lang="en-US" sz="1800"/>
        </a:p>
      </dgm:t>
    </dgm:pt>
    <dgm:pt modelId="{6D433785-36B2-4C0E-8801-7BF3827CF5D7}">
      <dgm:prSet phldrT="[Text]" custT="1"/>
      <dgm:spPr>
        <a:solidFill>
          <a:srgbClr val="C00000"/>
        </a:solidFill>
      </dgm:spPr>
      <dgm:t>
        <a:bodyPr/>
        <a:lstStyle/>
        <a:p>
          <a:r>
            <a:rPr lang="en-US" sz="1800" dirty="0"/>
            <a:t>Consumers spend more for same product</a:t>
          </a:r>
        </a:p>
      </dgm:t>
    </dgm:pt>
    <dgm:pt modelId="{B641DF15-A918-4D67-B5E4-71D946A68AB4}" type="parTrans" cxnId="{4E220C83-5154-4D97-8FAC-0147A472024E}">
      <dgm:prSet/>
      <dgm:spPr>
        <a:ln>
          <a:headEnd type="none" w="med" len="med"/>
          <a:tailEnd type="arrow" w="med" len="med"/>
        </a:ln>
      </dgm:spPr>
      <dgm:t>
        <a:bodyPr/>
        <a:lstStyle/>
        <a:p>
          <a:endParaRPr lang="en-US"/>
        </a:p>
      </dgm:t>
    </dgm:pt>
    <dgm:pt modelId="{89818A6B-9EC0-46FB-9DA1-4A96C8DA582B}" type="sibTrans" cxnId="{4E220C83-5154-4D97-8FAC-0147A472024E}">
      <dgm:prSet/>
      <dgm:spPr/>
      <dgm:t>
        <a:bodyPr/>
        <a:lstStyle/>
        <a:p>
          <a:endParaRPr lang="en-US"/>
        </a:p>
      </dgm:t>
    </dgm:pt>
    <dgm:pt modelId="{15EB1D0F-82FA-47E5-84CE-18FB1A0C6E50}">
      <dgm:prSet phldrT="[Text]" custT="1"/>
      <dgm:spPr/>
      <dgm:t>
        <a:bodyPr/>
        <a:lstStyle/>
        <a:p>
          <a:r>
            <a:rPr lang="en-US" sz="1800" dirty="0"/>
            <a:t>Reduced output per hour</a:t>
          </a:r>
        </a:p>
      </dgm:t>
    </dgm:pt>
    <dgm:pt modelId="{9A49CA10-A2D8-41D6-B85B-A60EAA22CBE0}" type="parTrans" cxnId="{21ED8AC3-1A4F-4C52-990C-D6B325C63C15}">
      <dgm:prSet/>
      <dgm:spPr>
        <a:ln>
          <a:headEnd type="none" w="med" len="med"/>
          <a:tailEnd type="arrow" w="med" len="med"/>
        </a:ln>
      </dgm:spPr>
      <dgm:t>
        <a:bodyPr/>
        <a:lstStyle/>
        <a:p>
          <a:endParaRPr lang="en-US"/>
        </a:p>
      </dgm:t>
    </dgm:pt>
    <dgm:pt modelId="{D5E9FC0A-D94A-4A3B-A0F3-F6A1EAD37AA8}" type="sibTrans" cxnId="{21ED8AC3-1A4F-4C52-990C-D6B325C63C15}">
      <dgm:prSet/>
      <dgm:spPr/>
      <dgm:t>
        <a:bodyPr/>
        <a:lstStyle/>
        <a:p>
          <a:endParaRPr lang="en-US"/>
        </a:p>
      </dgm:t>
    </dgm:pt>
    <dgm:pt modelId="{F63602D0-5C39-4DF9-A6DD-FEC1F4B1F63B}">
      <dgm:prSet phldrT="[Text]" custT="1"/>
      <dgm:spPr>
        <a:solidFill>
          <a:schemeClr val="bg1"/>
        </a:solidFill>
        <a:ln>
          <a:solidFill>
            <a:schemeClr val="bg1"/>
          </a:solidFill>
        </a:ln>
      </dgm:spPr>
      <dgm:t>
        <a:bodyPr/>
        <a:lstStyle/>
        <a:p>
          <a:endParaRPr lang="en-US" sz="1800" dirty="0"/>
        </a:p>
      </dgm:t>
    </dgm:pt>
    <dgm:pt modelId="{E64155A7-BE97-4AE4-9A42-ED022266DFD0}" type="parTrans" cxnId="{F6536846-1A21-4D86-BF09-671A24EC4A36}">
      <dgm:prSet/>
      <dgm:spPr>
        <a:ln>
          <a:solidFill>
            <a:schemeClr val="bg1"/>
          </a:solidFill>
        </a:ln>
      </dgm:spPr>
      <dgm:t>
        <a:bodyPr/>
        <a:lstStyle/>
        <a:p>
          <a:endParaRPr lang="en-US"/>
        </a:p>
      </dgm:t>
    </dgm:pt>
    <dgm:pt modelId="{C56A0721-1D3E-44ED-B747-2BE7987305E5}" type="sibTrans" cxnId="{F6536846-1A21-4D86-BF09-671A24EC4A36}">
      <dgm:prSet/>
      <dgm:spPr/>
      <dgm:t>
        <a:bodyPr/>
        <a:lstStyle/>
        <a:p>
          <a:endParaRPr lang="en-US"/>
        </a:p>
      </dgm:t>
    </dgm:pt>
    <dgm:pt modelId="{4EF48FAA-F4E9-47AE-8B06-648651E8634C}">
      <dgm:prSet phldrT="[Text]" custT="1"/>
      <dgm:spPr>
        <a:solidFill>
          <a:schemeClr val="bg1"/>
        </a:solidFill>
      </dgm:spPr>
      <dgm:t>
        <a:bodyPr/>
        <a:lstStyle/>
        <a:p>
          <a:endParaRPr lang="en-US" sz="1800" dirty="0"/>
        </a:p>
      </dgm:t>
    </dgm:pt>
    <dgm:pt modelId="{1A0E0A40-7107-416C-A0EE-6D5AB12F0034}" type="sibTrans" cxnId="{0A78BAD0-3D0E-45F1-A389-1375BF4D1E42}">
      <dgm:prSet/>
      <dgm:spPr/>
      <dgm:t>
        <a:bodyPr/>
        <a:lstStyle/>
        <a:p>
          <a:endParaRPr lang="en-US"/>
        </a:p>
      </dgm:t>
    </dgm:pt>
    <dgm:pt modelId="{8EED68C7-5572-4BD4-A783-E007EB5A0E8B}" type="parTrans" cxnId="{0A78BAD0-3D0E-45F1-A389-1375BF4D1E42}">
      <dgm:prSet/>
      <dgm:spPr>
        <a:ln>
          <a:solidFill>
            <a:schemeClr val="bg1"/>
          </a:solidFill>
        </a:ln>
      </dgm:spPr>
      <dgm:t>
        <a:bodyPr/>
        <a:lstStyle/>
        <a:p>
          <a:endParaRPr lang="en-US"/>
        </a:p>
      </dgm:t>
    </dgm:pt>
    <dgm:pt modelId="{DA685288-356E-42D8-B7DB-BC8C4A489268}" type="pres">
      <dgm:prSet presAssocID="{B031F1C7-3F56-48D8-B787-8B5F39DED003}" presName="diagram" presStyleCnt="0">
        <dgm:presLayoutVars>
          <dgm:chPref val="1"/>
          <dgm:dir/>
          <dgm:animOne val="branch"/>
          <dgm:animLvl val="lvl"/>
          <dgm:resizeHandles val="exact"/>
        </dgm:presLayoutVars>
      </dgm:prSet>
      <dgm:spPr/>
      <dgm:t>
        <a:bodyPr/>
        <a:lstStyle/>
        <a:p>
          <a:endParaRPr lang="en-US"/>
        </a:p>
      </dgm:t>
    </dgm:pt>
    <dgm:pt modelId="{791493AD-20BD-4E61-A20F-638BC88812B8}" type="pres">
      <dgm:prSet presAssocID="{DC4E349C-E338-47C7-8867-A90A3DFEE87D}" presName="root1" presStyleCnt="0"/>
      <dgm:spPr/>
    </dgm:pt>
    <dgm:pt modelId="{C5F3170D-BF51-4020-994A-F5DAFDE82F2B}" type="pres">
      <dgm:prSet presAssocID="{DC4E349C-E338-47C7-8867-A90A3DFEE87D}" presName="LevelOneTextNode" presStyleLbl="node0" presStyleIdx="0" presStyleCnt="1">
        <dgm:presLayoutVars>
          <dgm:chPref val="3"/>
        </dgm:presLayoutVars>
      </dgm:prSet>
      <dgm:spPr/>
      <dgm:t>
        <a:bodyPr/>
        <a:lstStyle/>
        <a:p>
          <a:endParaRPr lang="en-US"/>
        </a:p>
      </dgm:t>
    </dgm:pt>
    <dgm:pt modelId="{FB471C9C-57F1-45CE-A56F-1A93C44F02B9}" type="pres">
      <dgm:prSet presAssocID="{DC4E349C-E338-47C7-8867-A90A3DFEE87D}" presName="level2hierChild" presStyleCnt="0"/>
      <dgm:spPr/>
    </dgm:pt>
    <dgm:pt modelId="{0F601AB4-5CBC-4374-BCB2-3B452EDB43F1}" type="pres">
      <dgm:prSet presAssocID="{B15D9A6D-10BB-4548-BF31-D5BCAA93D6A6}" presName="conn2-1" presStyleLbl="parChTrans1D2" presStyleIdx="0" presStyleCnt="5"/>
      <dgm:spPr/>
      <dgm:t>
        <a:bodyPr/>
        <a:lstStyle/>
        <a:p>
          <a:endParaRPr lang="en-US"/>
        </a:p>
      </dgm:t>
    </dgm:pt>
    <dgm:pt modelId="{70B1FB98-4118-4F85-8BEA-215CDEA06794}" type="pres">
      <dgm:prSet presAssocID="{B15D9A6D-10BB-4548-BF31-D5BCAA93D6A6}" presName="connTx" presStyleLbl="parChTrans1D2" presStyleIdx="0" presStyleCnt="5"/>
      <dgm:spPr/>
      <dgm:t>
        <a:bodyPr/>
        <a:lstStyle/>
        <a:p>
          <a:endParaRPr lang="en-US"/>
        </a:p>
      </dgm:t>
    </dgm:pt>
    <dgm:pt modelId="{0B6D6FCB-39F3-4FCA-8F1C-6BD8A304F750}" type="pres">
      <dgm:prSet presAssocID="{8ACE3B03-7A38-4BCA-A322-2C721DE40084}" presName="root2" presStyleCnt="0"/>
      <dgm:spPr/>
    </dgm:pt>
    <dgm:pt modelId="{881B6F21-7B7E-4B87-9B70-9C2A0A2F7928}" type="pres">
      <dgm:prSet presAssocID="{8ACE3B03-7A38-4BCA-A322-2C721DE40084}" presName="LevelTwoTextNode" presStyleLbl="node2" presStyleIdx="0" presStyleCnt="5">
        <dgm:presLayoutVars>
          <dgm:chPref val="3"/>
        </dgm:presLayoutVars>
      </dgm:prSet>
      <dgm:spPr/>
      <dgm:t>
        <a:bodyPr/>
        <a:lstStyle/>
        <a:p>
          <a:endParaRPr lang="en-US"/>
        </a:p>
      </dgm:t>
    </dgm:pt>
    <dgm:pt modelId="{E29E90B6-3F2B-4552-9464-46C1138E5372}" type="pres">
      <dgm:prSet presAssocID="{8ACE3B03-7A38-4BCA-A322-2C721DE40084}" presName="level3hierChild" presStyleCnt="0"/>
      <dgm:spPr/>
    </dgm:pt>
    <dgm:pt modelId="{FF64510B-EB57-44CD-96F8-987E2CF95FF3}" type="pres">
      <dgm:prSet presAssocID="{BA43B090-79FC-4D37-ABF5-99533F03227B}" presName="conn2-1" presStyleLbl="parChTrans1D3" presStyleIdx="0" presStyleCnt="3"/>
      <dgm:spPr/>
      <dgm:t>
        <a:bodyPr/>
        <a:lstStyle/>
        <a:p>
          <a:endParaRPr lang="en-US"/>
        </a:p>
      </dgm:t>
    </dgm:pt>
    <dgm:pt modelId="{29318703-547E-4BD1-A421-8E76B1A84C8B}" type="pres">
      <dgm:prSet presAssocID="{BA43B090-79FC-4D37-ABF5-99533F03227B}" presName="connTx" presStyleLbl="parChTrans1D3" presStyleIdx="0" presStyleCnt="3"/>
      <dgm:spPr/>
      <dgm:t>
        <a:bodyPr/>
        <a:lstStyle/>
        <a:p>
          <a:endParaRPr lang="en-US"/>
        </a:p>
      </dgm:t>
    </dgm:pt>
    <dgm:pt modelId="{FBCB6E10-8525-4BB2-93E7-CD9A18D35FC8}" type="pres">
      <dgm:prSet presAssocID="{70F18CA6-F26D-4390-AF74-0ED08152A84E}" presName="root2" presStyleCnt="0"/>
      <dgm:spPr/>
    </dgm:pt>
    <dgm:pt modelId="{00025F6E-B143-4B95-B6A5-9C6A6AE8730E}" type="pres">
      <dgm:prSet presAssocID="{70F18CA6-F26D-4390-AF74-0ED08152A84E}" presName="LevelTwoTextNode" presStyleLbl="node3" presStyleIdx="0" presStyleCnt="3">
        <dgm:presLayoutVars>
          <dgm:chPref val="3"/>
        </dgm:presLayoutVars>
      </dgm:prSet>
      <dgm:spPr/>
      <dgm:t>
        <a:bodyPr/>
        <a:lstStyle/>
        <a:p>
          <a:endParaRPr lang="en-US"/>
        </a:p>
      </dgm:t>
    </dgm:pt>
    <dgm:pt modelId="{B2CD101D-7A0A-4F44-8F3E-1F5B4E4C916E}" type="pres">
      <dgm:prSet presAssocID="{70F18CA6-F26D-4390-AF74-0ED08152A84E}" presName="level3hierChild" presStyleCnt="0"/>
      <dgm:spPr/>
    </dgm:pt>
    <dgm:pt modelId="{74E9CD35-7D20-4D60-8F0B-92CD0D91F0E0}" type="pres">
      <dgm:prSet presAssocID="{F5EE035E-2FBD-4966-8928-D8601C7BCCA8}" presName="conn2-1" presStyleLbl="parChTrans1D4" presStyleIdx="0" presStyleCnt="6"/>
      <dgm:spPr/>
      <dgm:t>
        <a:bodyPr/>
        <a:lstStyle/>
        <a:p>
          <a:endParaRPr lang="en-US"/>
        </a:p>
      </dgm:t>
    </dgm:pt>
    <dgm:pt modelId="{49101EF8-9B51-4C26-B480-9C58F08611DD}" type="pres">
      <dgm:prSet presAssocID="{F5EE035E-2FBD-4966-8928-D8601C7BCCA8}" presName="connTx" presStyleLbl="parChTrans1D4" presStyleIdx="0" presStyleCnt="6"/>
      <dgm:spPr/>
      <dgm:t>
        <a:bodyPr/>
        <a:lstStyle/>
        <a:p>
          <a:endParaRPr lang="en-US"/>
        </a:p>
      </dgm:t>
    </dgm:pt>
    <dgm:pt modelId="{92A753E1-666A-4539-9F68-98FCF36954A2}" type="pres">
      <dgm:prSet presAssocID="{324FA92A-0BB0-4C0F-B83B-0A2684E11783}" presName="root2" presStyleCnt="0"/>
      <dgm:spPr/>
    </dgm:pt>
    <dgm:pt modelId="{A651E63C-DB69-4B87-B0BD-415E354B4160}" type="pres">
      <dgm:prSet presAssocID="{324FA92A-0BB0-4C0F-B83B-0A2684E11783}" presName="LevelTwoTextNode" presStyleLbl="node4" presStyleIdx="0" presStyleCnt="6">
        <dgm:presLayoutVars>
          <dgm:chPref val="3"/>
        </dgm:presLayoutVars>
      </dgm:prSet>
      <dgm:spPr/>
      <dgm:t>
        <a:bodyPr/>
        <a:lstStyle/>
        <a:p>
          <a:endParaRPr lang="en-US"/>
        </a:p>
      </dgm:t>
    </dgm:pt>
    <dgm:pt modelId="{7821C6E4-FAB9-4406-8A17-C45C0301878E}" type="pres">
      <dgm:prSet presAssocID="{324FA92A-0BB0-4C0F-B83B-0A2684E11783}" presName="level3hierChild" presStyleCnt="0"/>
      <dgm:spPr/>
    </dgm:pt>
    <dgm:pt modelId="{9F2AF336-0E46-4165-A684-1F260DACD5B4}" type="pres">
      <dgm:prSet presAssocID="{B641DF15-A918-4D67-B5E4-71D946A68AB4}" presName="conn2-1" presStyleLbl="parChTrans1D4" presStyleIdx="1" presStyleCnt="6"/>
      <dgm:spPr/>
      <dgm:t>
        <a:bodyPr/>
        <a:lstStyle/>
        <a:p>
          <a:endParaRPr lang="en-US"/>
        </a:p>
      </dgm:t>
    </dgm:pt>
    <dgm:pt modelId="{70DD820B-E18F-4CA7-9D44-3916321AA234}" type="pres">
      <dgm:prSet presAssocID="{B641DF15-A918-4D67-B5E4-71D946A68AB4}" presName="connTx" presStyleLbl="parChTrans1D4" presStyleIdx="1" presStyleCnt="6"/>
      <dgm:spPr/>
      <dgm:t>
        <a:bodyPr/>
        <a:lstStyle/>
        <a:p>
          <a:endParaRPr lang="en-US"/>
        </a:p>
      </dgm:t>
    </dgm:pt>
    <dgm:pt modelId="{3ECEF220-7C4A-4813-BABD-436DCB1DDC37}" type="pres">
      <dgm:prSet presAssocID="{6D433785-36B2-4C0E-8801-7BF3827CF5D7}" presName="root2" presStyleCnt="0"/>
      <dgm:spPr/>
    </dgm:pt>
    <dgm:pt modelId="{1B2C9B63-1071-4592-BD21-2E1C478893F7}" type="pres">
      <dgm:prSet presAssocID="{6D433785-36B2-4C0E-8801-7BF3827CF5D7}" presName="LevelTwoTextNode" presStyleLbl="node4" presStyleIdx="1" presStyleCnt="6">
        <dgm:presLayoutVars>
          <dgm:chPref val="3"/>
        </dgm:presLayoutVars>
      </dgm:prSet>
      <dgm:spPr/>
      <dgm:t>
        <a:bodyPr/>
        <a:lstStyle/>
        <a:p>
          <a:endParaRPr lang="en-US"/>
        </a:p>
      </dgm:t>
    </dgm:pt>
    <dgm:pt modelId="{583D2BA2-CFBD-49F3-AD5D-9FDD23A1FD0D}" type="pres">
      <dgm:prSet presAssocID="{6D433785-36B2-4C0E-8801-7BF3827CF5D7}" presName="level3hierChild" presStyleCnt="0"/>
      <dgm:spPr/>
    </dgm:pt>
    <dgm:pt modelId="{CF270676-B81C-450A-BBF7-FFD0631A197B}" type="pres">
      <dgm:prSet presAssocID="{5A4365D2-FDD8-481B-BBCC-97DFE75CA42A}" presName="conn2-1" presStyleLbl="parChTrans1D4" presStyleIdx="2" presStyleCnt="6"/>
      <dgm:spPr/>
      <dgm:t>
        <a:bodyPr/>
        <a:lstStyle/>
        <a:p>
          <a:endParaRPr lang="en-US"/>
        </a:p>
      </dgm:t>
    </dgm:pt>
    <dgm:pt modelId="{332D7F36-A6F9-4673-98BB-0FF89B4DE2B1}" type="pres">
      <dgm:prSet presAssocID="{5A4365D2-FDD8-481B-BBCC-97DFE75CA42A}" presName="connTx" presStyleLbl="parChTrans1D4" presStyleIdx="2" presStyleCnt="6"/>
      <dgm:spPr/>
      <dgm:t>
        <a:bodyPr/>
        <a:lstStyle/>
        <a:p>
          <a:endParaRPr lang="en-US"/>
        </a:p>
      </dgm:t>
    </dgm:pt>
    <dgm:pt modelId="{538868E2-69B0-43EB-895D-ECC81FFC2F2E}" type="pres">
      <dgm:prSet presAssocID="{59F22A89-BD37-444E-A611-23961AD01F2E}" presName="root2" presStyleCnt="0"/>
      <dgm:spPr/>
    </dgm:pt>
    <dgm:pt modelId="{AAC61983-43C2-4131-BB92-EE9B7FDD9061}" type="pres">
      <dgm:prSet presAssocID="{59F22A89-BD37-444E-A611-23961AD01F2E}" presName="LevelTwoTextNode" presStyleLbl="node4" presStyleIdx="2" presStyleCnt="6">
        <dgm:presLayoutVars>
          <dgm:chPref val="3"/>
        </dgm:presLayoutVars>
      </dgm:prSet>
      <dgm:spPr/>
      <dgm:t>
        <a:bodyPr/>
        <a:lstStyle/>
        <a:p>
          <a:endParaRPr lang="en-US"/>
        </a:p>
      </dgm:t>
    </dgm:pt>
    <dgm:pt modelId="{619D22AA-621B-4712-9589-216F94CC30D9}" type="pres">
      <dgm:prSet presAssocID="{59F22A89-BD37-444E-A611-23961AD01F2E}" presName="level3hierChild" presStyleCnt="0"/>
      <dgm:spPr/>
    </dgm:pt>
    <dgm:pt modelId="{6C844F6E-E326-46EE-BEAF-8102F924345A}" type="pres">
      <dgm:prSet presAssocID="{8EED68C7-5572-4BD4-A783-E007EB5A0E8B}" presName="conn2-1" presStyleLbl="parChTrans1D2" presStyleIdx="1" presStyleCnt="5"/>
      <dgm:spPr/>
      <dgm:t>
        <a:bodyPr/>
        <a:lstStyle/>
        <a:p>
          <a:endParaRPr lang="en-US"/>
        </a:p>
      </dgm:t>
    </dgm:pt>
    <dgm:pt modelId="{5AF4E847-0400-463A-A2A2-BBB11FCE45B2}" type="pres">
      <dgm:prSet presAssocID="{8EED68C7-5572-4BD4-A783-E007EB5A0E8B}" presName="connTx" presStyleLbl="parChTrans1D2" presStyleIdx="1" presStyleCnt="5"/>
      <dgm:spPr/>
      <dgm:t>
        <a:bodyPr/>
        <a:lstStyle/>
        <a:p>
          <a:endParaRPr lang="en-US"/>
        </a:p>
      </dgm:t>
    </dgm:pt>
    <dgm:pt modelId="{87D411FA-46FC-4068-9BFC-E27ADFEB6893}" type="pres">
      <dgm:prSet presAssocID="{4EF48FAA-F4E9-47AE-8B06-648651E8634C}" presName="root2" presStyleCnt="0"/>
      <dgm:spPr/>
    </dgm:pt>
    <dgm:pt modelId="{D4EC1C29-B5C0-4146-948A-7FAC6E08789F}" type="pres">
      <dgm:prSet presAssocID="{4EF48FAA-F4E9-47AE-8B06-648651E8634C}" presName="LevelTwoTextNode" presStyleLbl="node2" presStyleIdx="1" presStyleCnt="5">
        <dgm:presLayoutVars>
          <dgm:chPref val="3"/>
        </dgm:presLayoutVars>
      </dgm:prSet>
      <dgm:spPr/>
      <dgm:t>
        <a:bodyPr/>
        <a:lstStyle/>
        <a:p>
          <a:endParaRPr lang="en-US"/>
        </a:p>
      </dgm:t>
    </dgm:pt>
    <dgm:pt modelId="{E745B2C4-362B-4AD3-9884-2F9DEB78445F}" type="pres">
      <dgm:prSet presAssocID="{4EF48FAA-F4E9-47AE-8B06-648651E8634C}" presName="level3hierChild" presStyleCnt="0"/>
      <dgm:spPr/>
    </dgm:pt>
    <dgm:pt modelId="{65180AD0-D805-40B4-8375-84CD9729FE0F}" type="pres">
      <dgm:prSet presAssocID="{59A18C83-9E27-4C31-9CE7-C7CB1E880A0D}" presName="conn2-1" presStyleLbl="parChTrans1D2" presStyleIdx="2" presStyleCnt="5"/>
      <dgm:spPr/>
      <dgm:t>
        <a:bodyPr/>
        <a:lstStyle/>
        <a:p>
          <a:endParaRPr lang="en-US"/>
        </a:p>
      </dgm:t>
    </dgm:pt>
    <dgm:pt modelId="{8B6D7012-097A-45E4-BED9-73EF9697FB65}" type="pres">
      <dgm:prSet presAssocID="{59A18C83-9E27-4C31-9CE7-C7CB1E880A0D}" presName="connTx" presStyleLbl="parChTrans1D2" presStyleIdx="2" presStyleCnt="5"/>
      <dgm:spPr/>
      <dgm:t>
        <a:bodyPr/>
        <a:lstStyle/>
        <a:p>
          <a:endParaRPr lang="en-US"/>
        </a:p>
      </dgm:t>
    </dgm:pt>
    <dgm:pt modelId="{5B1C6DC5-7CBB-4672-B354-1D58F2A74608}" type="pres">
      <dgm:prSet presAssocID="{D89A9730-B0A0-4AED-AF65-34BF3C46FCAB}" presName="root2" presStyleCnt="0"/>
      <dgm:spPr/>
    </dgm:pt>
    <dgm:pt modelId="{75AB20E2-FE6E-41A9-92E2-EAEC3B19FEBE}" type="pres">
      <dgm:prSet presAssocID="{D89A9730-B0A0-4AED-AF65-34BF3C46FCAB}" presName="LevelTwoTextNode" presStyleLbl="node2" presStyleIdx="2" presStyleCnt="5">
        <dgm:presLayoutVars>
          <dgm:chPref val="3"/>
        </dgm:presLayoutVars>
      </dgm:prSet>
      <dgm:spPr/>
      <dgm:t>
        <a:bodyPr/>
        <a:lstStyle/>
        <a:p>
          <a:endParaRPr lang="en-US"/>
        </a:p>
      </dgm:t>
    </dgm:pt>
    <dgm:pt modelId="{8BABE9F0-28B1-48C1-870B-DF9E2D08D680}" type="pres">
      <dgm:prSet presAssocID="{D89A9730-B0A0-4AED-AF65-34BF3C46FCAB}" presName="level3hierChild" presStyleCnt="0"/>
      <dgm:spPr/>
    </dgm:pt>
    <dgm:pt modelId="{79E2C51E-5DBF-4B1A-BA18-490FFD2E3112}" type="pres">
      <dgm:prSet presAssocID="{EEF64477-36F0-4F90-B8E7-CCD14213B17D}" presName="conn2-1" presStyleLbl="parChTrans1D3" presStyleIdx="1" presStyleCnt="3"/>
      <dgm:spPr/>
      <dgm:t>
        <a:bodyPr/>
        <a:lstStyle/>
        <a:p>
          <a:endParaRPr lang="en-US"/>
        </a:p>
      </dgm:t>
    </dgm:pt>
    <dgm:pt modelId="{5438C205-1D5B-4F3A-9D7F-39E1817D0ADA}" type="pres">
      <dgm:prSet presAssocID="{EEF64477-36F0-4F90-B8E7-CCD14213B17D}" presName="connTx" presStyleLbl="parChTrans1D3" presStyleIdx="1" presStyleCnt="3"/>
      <dgm:spPr/>
      <dgm:t>
        <a:bodyPr/>
        <a:lstStyle/>
        <a:p>
          <a:endParaRPr lang="en-US"/>
        </a:p>
      </dgm:t>
    </dgm:pt>
    <dgm:pt modelId="{57FE5343-ECF9-47FF-9BEF-E3FB0B4003B2}" type="pres">
      <dgm:prSet presAssocID="{0D9EFB28-7240-4F39-A070-F42AB1A0887C}" presName="root2" presStyleCnt="0"/>
      <dgm:spPr/>
    </dgm:pt>
    <dgm:pt modelId="{8D348801-02F7-48DB-A224-8D6894A14B86}" type="pres">
      <dgm:prSet presAssocID="{0D9EFB28-7240-4F39-A070-F42AB1A0887C}" presName="LevelTwoTextNode" presStyleLbl="node3" presStyleIdx="1" presStyleCnt="3">
        <dgm:presLayoutVars>
          <dgm:chPref val="3"/>
        </dgm:presLayoutVars>
      </dgm:prSet>
      <dgm:spPr/>
      <dgm:t>
        <a:bodyPr/>
        <a:lstStyle/>
        <a:p>
          <a:endParaRPr lang="en-US"/>
        </a:p>
      </dgm:t>
    </dgm:pt>
    <dgm:pt modelId="{9303A31C-F5DD-4DD2-BA9E-344952F3996F}" type="pres">
      <dgm:prSet presAssocID="{0D9EFB28-7240-4F39-A070-F42AB1A0887C}" presName="level3hierChild" presStyleCnt="0"/>
      <dgm:spPr/>
    </dgm:pt>
    <dgm:pt modelId="{0056ED8B-E09D-42FB-9499-F2EC9600F730}" type="pres">
      <dgm:prSet presAssocID="{7FFDEFE0-7F7A-4F7C-9078-A0B0496C4B22}" presName="conn2-1" presStyleLbl="parChTrans1D4" presStyleIdx="3" presStyleCnt="6"/>
      <dgm:spPr/>
      <dgm:t>
        <a:bodyPr/>
        <a:lstStyle/>
        <a:p>
          <a:endParaRPr lang="en-US"/>
        </a:p>
      </dgm:t>
    </dgm:pt>
    <dgm:pt modelId="{AD108C9E-CD9D-4E32-AAE4-850B61E0F876}" type="pres">
      <dgm:prSet presAssocID="{7FFDEFE0-7F7A-4F7C-9078-A0B0496C4B22}" presName="connTx" presStyleLbl="parChTrans1D4" presStyleIdx="3" presStyleCnt="6"/>
      <dgm:spPr/>
      <dgm:t>
        <a:bodyPr/>
        <a:lstStyle/>
        <a:p>
          <a:endParaRPr lang="en-US"/>
        </a:p>
      </dgm:t>
    </dgm:pt>
    <dgm:pt modelId="{D868792A-F692-467A-9454-E4B7617DDB63}" type="pres">
      <dgm:prSet presAssocID="{050B8F5D-9044-4AB4-89BE-44B8B4FD1082}" presName="root2" presStyleCnt="0"/>
      <dgm:spPr/>
    </dgm:pt>
    <dgm:pt modelId="{962D2511-4DFE-4CD4-ABA2-9F118349D156}" type="pres">
      <dgm:prSet presAssocID="{050B8F5D-9044-4AB4-89BE-44B8B4FD1082}" presName="LevelTwoTextNode" presStyleLbl="node4" presStyleIdx="3" presStyleCnt="6">
        <dgm:presLayoutVars>
          <dgm:chPref val="3"/>
        </dgm:presLayoutVars>
      </dgm:prSet>
      <dgm:spPr/>
      <dgm:t>
        <a:bodyPr/>
        <a:lstStyle/>
        <a:p>
          <a:endParaRPr lang="en-US"/>
        </a:p>
      </dgm:t>
    </dgm:pt>
    <dgm:pt modelId="{31A30A16-6941-452F-BBEA-CB933AE049FE}" type="pres">
      <dgm:prSet presAssocID="{050B8F5D-9044-4AB4-89BE-44B8B4FD1082}" presName="level3hierChild" presStyleCnt="0"/>
      <dgm:spPr/>
    </dgm:pt>
    <dgm:pt modelId="{5B16E6FC-E359-4632-A369-E9DC8B7ACF9E}" type="pres">
      <dgm:prSet presAssocID="{E64155A7-BE97-4AE4-9A42-ED022266DFD0}" presName="conn2-1" presStyleLbl="parChTrans1D2" presStyleIdx="3" presStyleCnt="5"/>
      <dgm:spPr/>
      <dgm:t>
        <a:bodyPr/>
        <a:lstStyle/>
        <a:p>
          <a:endParaRPr lang="en-US"/>
        </a:p>
      </dgm:t>
    </dgm:pt>
    <dgm:pt modelId="{89E0F968-DB33-47AD-956F-2F1EC8C77991}" type="pres">
      <dgm:prSet presAssocID="{E64155A7-BE97-4AE4-9A42-ED022266DFD0}" presName="connTx" presStyleLbl="parChTrans1D2" presStyleIdx="3" presStyleCnt="5"/>
      <dgm:spPr/>
      <dgm:t>
        <a:bodyPr/>
        <a:lstStyle/>
        <a:p>
          <a:endParaRPr lang="en-US"/>
        </a:p>
      </dgm:t>
    </dgm:pt>
    <dgm:pt modelId="{2AB4412F-AC32-4E8A-ACA6-507166D08D09}" type="pres">
      <dgm:prSet presAssocID="{F63602D0-5C39-4DF9-A6DD-FEC1F4B1F63B}" presName="root2" presStyleCnt="0"/>
      <dgm:spPr/>
    </dgm:pt>
    <dgm:pt modelId="{35EC7F61-435C-4582-BD30-39E9D0BEA19B}" type="pres">
      <dgm:prSet presAssocID="{F63602D0-5C39-4DF9-A6DD-FEC1F4B1F63B}" presName="LevelTwoTextNode" presStyleLbl="node2" presStyleIdx="3" presStyleCnt="5">
        <dgm:presLayoutVars>
          <dgm:chPref val="3"/>
        </dgm:presLayoutVars>
      </dgm:prSet>
      <dgm:spPr/>
      <dgm:t>
        <a:bodyPr/>
        <a:lstStyle/>
        <a:p>
          <a:endParaRPr lang="en-US"/>
        </a:p>
      </dgm:t>
    </dgm:pt>
    <dgm:pt modelId="{706C3771-8D59-4A1D-AB71-F78A66E1EE12}" type="pres">
      <dgm:prSet presAssocID="{F63602D0-5C39-4DF9-A6DD-FEC1F4B1F63B}" presName="level3hierChild" presStyleCnt="0"/>
      <dgm:spPr/>
    </dgm:pt>
    <dgm:pt modelId="{5CBB71DF-2EDA-4B29-9B3A-FF3926ADE231}" type="pres">
      <dgm:prSet presAssocID="{046E51F8-807F-4745-937A-51E1FD764893}" presName="conn2-1" presStyleLbl="parChTrans1D2" presStyleIdx="4" presStyleCnt="5"/>
      <dgm:spPr/>
      <dgm:t>
        <a:bodyPr/>
        <a:lstStyle/>
        <a:p>
          <a:endParaRPr lang="en-US"/>
        </a:p>
      </dgm:t>
    </dgm:pt>
    <dgm:pt modelId="{8C37D18A-F980-4BE9-ACEA-AD38C77C554C}" type="pres">
      <dgm:prSet presAssocID="{046E51F8-807F-4745-937A-51E1FD764893}" presName="connTx" presStyleLbl="parChTrans1D2" presStyleIdx="4" presStyleCnt="5"/>
      <dgm:spPr/>
      <dgm:t>
        <a:bodyPr/>
        <a:lstStyle/>
        <a:p>
          <a:endParaRPr lang="en-US"/>
        </a:p>
      </dgm:t>
    </dgm:pt>
    <dgm:pt modelId="{ED26470B-B8DE-46F0-806B-946660147EF8}" type="pres">
      <dgm:prSet presAssocID="{42F3FE35-05E4-4631-BACF-BCABE64FAB79}" presName="root2" presStyleCnt="0"/>
      <dgm:spPr/>
    </dgm:pt>
    <dgm:pt modelId="{7B9BEC6C-3686-4534-A54F-D4C071273B5E}" type="pres">
      <dgm:prSet presAssocID="{42F3FE35-05E4-4631-BACF-BCABE64FAB79}" presName="LevelTwoTextNode" presStyleLbl="node2" presStyleIdx="4" presStyleCnt="5">
        <dgm:presLayoutVars>
          <dgm:chPref val="3"/>
        </dgm:presLayoutVars>
      </dgm:prSet>
      <dgm:spPr/>
      <dgm:t>
        <a:bodyPr/>
        <a:lstStyle/>
        <a:p>
          <a:endParaRPr lang="en-US"/>
        </a:p>
      </dgm:t>
    </dgm:pt>
    <dgm:pt modelId="{E4635848-2712-4341-AC09-729DF24E028A}" type="pres">
      <dgm:prSet presAssocID="{42F3FE35-05E4-4631-BACF-BCABE64FAB79}" presName="level3hierChild" presStyleCnt="0"/>
      <dgm:spPr/>
    </dgm:pt>
    <dgm:pt modelId="{94A77216-8D46-49CA-8DA3-FDEB88236927}" type="pres">
      <dgm:prSet presAssocID="{092DED7A-2AA8-4E0D-B45C-9FEE670D0C0D}" presName="conn2-1" presStyleLbl="parChTrans1D3" presStyleIdx="2" presStyleCnt="3"/>
      <dgm:spPr/>
      <dgm:t>
        <a:bodyPr/>
        <a:lstStyle/>
        <a:p>
          <a:endParaRPr lang="en-US"/>
        </a:p>
      </dgm:t>
    </dgm:pt>
    <dgm:pt modelId="{43D01EAB-2498-49F8-984C-C9E324A2B63E}" type="pres">
      <dgm:prSet presAssocID="{092DED7A-2AA8-4E0D-B45C-9FEE670D0C0D}" presName="connTx" presStyleLbl="parChTrans1D3" presStyleIdx="2" presStyleCnt="3"/>
      <dgm:spPr/>
      <dgm:t>
        <a:bodyPr/>
        <a:lstStyle/>
        <a:p>
          <a:endParaRPr lang="en-US"/>
        </a:p>
      </dgm:t>
    </dgm:pt>
    <dgm:pt modelId="{4023F859-893A-420E-B928-AC6ABCD70A3A}" type="pres">
      <dgm:prSet presAssocID="{CC464955-65C5-4277-8C19-5D6AD8ACF212}" presName="root2" presStyleCnt="0"/>
      <dgm:spPr/>
    </dgm:pt>
    <dgm:pt modelId="{9038F08D-904E-457D-9AD9-DC931FE57D25}" type="pres">
      <dgm:prSet presAssocID="{CC464955-65C5-4277-8C19-5D6AD8ACF212}" presName="LevelTwoTextNode" presStyleLbl="node3" presStyleIdx="2" presStyleCnt="3">
        <dgm:presLayoutVars>
          <dgm:chPref val="3"/>
        </dgm:presLayoutVars>
      </dgm:prSet>
      <dgm:spPr/>
      <dgm:t>
        <a:bodyPr/>
        <a:lstStyle/>
        <a:p>
          <a:endParaRPr lang="en-US"/>
        </a:p>
      </dgm:t>
    </dgm:pt>
    <dgm:pt modelId="{3D1916D8-D3D1-4B9F-A44C-B533D731688F}" type="pres">
      <dgm:prSet presAssocID="{CC464955-65C5-4277-8C19-5D6AD8ACF212}" presName="level3hierChild" presStyleCnt="0"/>
      <dgm:spPr/>
    </dgm:pt>
    <dgm:pt modelId="{A1B83EC7-7913-4924-90D4-704A9575BC78}" type="pres">
      <dgm:prSet presAssocID="{9A49CA10-A2D8-41D6-B85B-A60EAA22CBE0}" presName="conn2-1" presStyleLbl="parChTrans1D4" presStyleIdx="4" presStyleCnt="6"/>
      <dgm:spPr/>
      <dgm:t>
        <a:bodyPr/>
        <a:lstStyle/>
        <a:p>
          <a:endParaRPr lang="en-US"/>
        </a:p>
      </dgm:t>
    </dgm:pt>
    <dgm:pt modelId="{AACC3956-C6D2-4535-B1FA-DA18FA64F706}" type="pres">
      <dgm:prSet presAssocID="{9A49CA10-A2D8-41D6-B85B-A60EAA22CBE0}" presName="connTx" presStyleLbl="parChTrans1D4" presStyleIdx="4" presStyleCnt="6"/>
      <dgm:spPr/>
      <dgm:t>
        <a:bodyPr/>
        <a:lstStyle/>
        <a:p>
          <a:endParaRPr lang="en-US"/>
        </a:p>
      </dgm:t>
    </dgm:pt>
    <dgm:pt modelId="{CBB6963A-8FB2-405C-9E64-95FD776E4206}" type="pres">
      <dgm:prSet presAssocID="{15EB1D0F-82FA-47E5-84CE-18FB1A0C6E50}" presName="root2" presStyleCnt="0"/>
      <dgm:spPr/>
    </dgm:pt>
    <dgm:pt modelId="{389894D9-5CEC-41DE-98CD-965537241E0F}" type="pres">
      <dgm:prSet presAssocID="{15EB1D0F-82FA-47E5-84CE-18FB1A0C6E50}" presName="LevelTwoTextNode" presStyleLbl="node4" presStyleIdx="4" presStyleCnt="6">
        <dgm:presLayoutVars>
          <dgm:chPref val="3"/>
        </dgm:presLayoutVars>
      </dgm:prSet>
      <dgm:spPr/>
      <dgm:t>
        <a:bodyPr/>
        <a:lstStyle/>
        <a:p>
          <a:endParaRPr lang="en-US"/>
        </a:p>
      </dgm:t>
    </dgm:pt>
    <dgm:pt modelId="{15A0E71B-1D47-4DAC-8DDE-857DDAAE2011}" type="pres">
      <dgm:prSet presAssocID="{15EB1D0F-82FA-47E5-84CE-18FB1A0C6E50}" presName="level3hierChild" presStyleCnt="0"/>
      <dgm:spPr/>
    </dgm:pt>
    <dgm:pt modelId="{4B6276E7-B80D-4D9B-9E1F-2CA29DAA232F}" type="pres">
      <dgm:prSet presAssocID="{EB6B6F41-E578-4B27-9669-551632C7E426}" presName="conn2-1" presStyleLbl="parChTrans1D4" presStyleIdx="5" presStyleCnt="6"/>
      <dgm:spPr/>
      <dgm:t>
        <a:bodyPr/>
        <a:lstStyle/>
        <a:p>
          <a:endParaRPr lang="en-US"/>
        </a:p>
      </dgm:t>
    </dgm:pt>
    <dgm:pt modelId="{CB0B4EFB-B912-4C9C-87F4-A174408A5AB3}" type="pres">
      <dgm:prSet presAssocID="{EB6B6F41-E578-4B27-9669-551632C7E426}" presName="connTx" presStyleLbl="parChTrans1D4" presStyleIdx="5" presStyleCnt="6"/>
      <dgm:spPr/>
      <dgm:t>
        <a:bodyPr/>
        <a:lstStyle/>
        <a:p>
          <a:endParaRPr lang="en-US"/>
        </a:p>
      </dgm:t>
    </dgm:pt>
    <dgm:pt modelId="{CD47BC33-B591-4FF2-98D4-4BD8BF2302A9}" type="pres">
      <dgm:prSet presAssocID="{5CCE8B38-2E13-4BF2-BAC2-E44E91B9B8D6}" presName="root2" presStyleCnt="0"/>
      <dgm:spPr/>
    </dgm:pt>
    <dgm:pt modelId="{9A5F92EC-5194-422D-B4D5-070BDD695BE9}" type="pres">
      <dgm:prSet presAssocID="{5CCE8B38-2E13-4BF2-BAC2-E44E91B9B8D6}" presName="LevelTwoTextNode" presStyleLbl="node4" presStyleIdx="5" presStyleCnt="6">
        <dgm:presLayoutVars>
          <dgm:chPref val="3"/>
        </dgm:presLayoutVars>
      </dgm:prSet>
      <dgm:spPr/>
      <dgm:t>
        <a:bodyPr/>
        <a:lstStyle/>
        <a:p>
          <a:endParaRPr lang="en-US"/>
        </a:p>
      </dgm:t>
    </dgm:pt>
    <dgm:pt modelId="{FC38B945-294E-4C09-8C76-0997265AD69C}" type="pres">
      <dgm:prSet presAssocID="{5CCE8B38-2E13-4BF2-BAC2-E44E91B9B8D6}" presName="level3hierChild" presStyleCnt="0"/>
      <dgm:spPr/>
    </dgm:pt>
  </dgm:ptLst>
  <dgm:cxnLst>
    <dgm:cxn modelId="{2B927FCC-B8AF-4CD3-8363-79E479BEFB61}" type="presOf" srcId="{EEF64477-36F0-4F90-B8E7-CCD14213B17D}" destId="{79E2C51E-5DBF-4B1A-BA18-490FFD2E3112}" srcOrd="0" destOrd="0" presId="urn:microsoft.com/office/officeart/2005/8/layout/hierarchy2"/>
    <dgm:cxn modelId="{56CB0DF4-CC7C-43E7-9215-D085F8D9FBFB}" type="presOf" srcId="{092DED7A-2AA8-4E0D-B45C-9FEE670D0C0D}" destId="{94A77216-8D46-49CA-8DA3-FDEB88236927}" srcOrd="0" destOrd="0" presId="urn:microsoft.com/office/officeart/2005/8/layout/hierarchy2"/>
    <dgm:cxn modelId="{526072CD-7824-492C-851C-813631672FF0}" type="presOf" srcId="{046E51F8-807F-4745-937A-51E1FD764893}" destId="{8C37D18A-F980-4BE9-ACEA-AD38C77C554C}" srcOrd="1" destOrd="0" presId="urn:microsoft.com/office/officeart/2005/8/layout/hierarchy2"/>
    <dgm:cxn modelId="{411521B0-600A-4B80-AC49-6644F9519794}" type="presOf" srcId="{7FFDEFE0-7F7A-4F7C-9078-A0B0496C4B22}" destId="{0056ED8B-E09D-42FB-9499-F2EC9600F730}" srcOrd="0" destOrd="0" presId="urn:microsoft.com/office/officeart/2005/8/layout/hierarchy2"/>
    <dgm:cxn modelId="{A1E951A1-53D5-4D33-9E33-9804F83574D2}" type="presOf" srcId="{8EED68C7-5572-4BD4-A783-E007EB5A0E8B}" destId="{5AF4E847-0400-463A-A2A2-BBB11FCE45B2}" srcOrd="1" destOrd="0" presId="urn:microsoft.com/office/officeart/2005/8/layout/hierarchy2"/>
    <dgm:cxn modelId="{912F568B-B2BA-49FF-A9B8-657FA7736414}" srcId="{8ACE3B03-7A38-4BCA-A322-2C721DE40084}" destId="{70F18CA6-F26D-4390-AF74-0ED08152A84E}" srcOrd="0" destOrd="0" parTransId="{BA43B090-79FC-4D37-ABF5-99533F03227B}" sibTransId="{09899E46-0BC3-455B-BE96-625D326E26F4}"/>
    <dgm:cxn modelId="{2155A0D8-0871-427E-8BA6-F6206A06F9F1}" type="presOf" srcId="{42F3FE35-05E4-4631-BACF-BCABE64FAB79}" destId="{7B9BEC6C-3686-4534-A54F-D4C071273B5E}" srcOrd="0" destOrd="0" presId="urn:microsoft.com/office/officeart/2005/8/layout/hierarchy2"/>
    <dgm:cxn modelId="{DBCDE687-5ED1-437B-ACC3-FD0B5A0B5110}" type="presOf" srcId="{E64155A7-BE97-4AE4-9A42-ED022266DFD0}" destId="{5B16E6FC-E359-4632-A369-E9DC8B7ACF9E}" srcOrd="0" destOrd="0" presId="urn:microsoft.com/office/officeart/2005/8/layout/hierarchy2"/>
    <dgm:cxn modelId="{B239FE19-94B4-4747-B68F-A5A9352809A4}" type="presOf" srcId="{B641DF15-A918-4D67-B5E4-71D946A68AB4}" destId="{9F2AF336-0E46-4165-A684-1F260DACD5B4}" srcOrd="0" destOrd="0" presId="urn:microsoft.com/office/officeart/2005/8/layout/hierarchy2"/>
    <dgm:cxn modelId="{F00D1094-6667-404F-9F6E-8E3FB5132764}" type="presOf" srcId="{DC4E349C-E338-47C7-8867-A90A3DFEE87D}" destId="{C5F3170D-BF51-4020-994A-F5DAFDE82F2B}" srcOrd="0" destOrd="0" presId="urn:microsoft.com/office/officeart/2005/8/layout/hierarchy2"/>
    <dgm:cxn modelId="{DF986303-DEA7-4889-8A2C-A5460CE59863}" type="presOf" srcId="{0D9EFB28-7240-4F39-A070-F42AB1A0887C}" destId="{8D348801-02F7-48DB-A224-8D6894A14B86}" srcOrd="0" destOrd="0" presId="urn:microsoft.com/office/officeart/2005/8/layout/hierarchy2"/>
    <dgm:cxn modelId="{F87730FA-0ABA-4253-82A6-2BDCF28A8052}" srcId="{70F18CA6-F26D-4390-AF74-0ED08152A84E}" destId="{324FA92A-0BB0-4C0F-B83B-0A2684E11783}" srcOrd="0" destOrd="0" parTransId="{F5EE035E-2FBD-4966-8928-D8601C7BCCA8}" sibTransId="{7B68E1E2-4F51-4D2E-B2E0-25255E490FEB}"/>
    <dgm:cxn modelId="{88860296-D746-4295-9DB5-39AA99E26408}" type="presOf" srcId="{59F22A89-BD37-444E-A611-23961AD01F2E}" destId="{AAC61983-43C2-4131-BB92-EE9B7FDD9061}" srcOrd="0" destOrd="0" presId="urn:microsoft.com/office/officeart/2005/8/layout/hierarchy2"/>
    <dgm:cxn modelId="{CB1D6936-BAB0-4D71-8162-368F2F2AF940}" type="presOf" srcId="{9A49CA10-A2D8-41D6-B85B-A60EAA22CBE0}" destId="{AACC3956-C6D2-4535-B1FA-DA18FA64F706}" srcOrd="1" destOrd="0" presId="urn:microsoft.com/office/officeart/2005/8/layout/hierarchy2"/>
    <dgm:cxn modelId="{B7F55BC9-CB73-481D-B91F-0B7722809248}" srcId="{B031F1C7-3F56-48D8-B787-8B5F39DED003}" destId="{DC4E349C-E338-47C7-8867-A90A3DFEE87D}" srcOrd="0" destOrd="0" parTransId="{D90B9A70-CCE7-40C4-872E-808B8858059A}" sibTransId="{D9337E5E-6B78-42F3-BD83-86B61A68A4C0}"/>
    <dgm:cxn modelId="{F638F601-BAF1-4C32-9CF1-E6909DE3992F}" type="presOf" srcId="{15EB1D0F-82FA-47E5-84CE-18FB1A0C6E50}" destId="{389894D9-5CEC-41DE-98CD-965537241E0F}" srcOrd="0" destOrd="0" presId="urn:microsoft.com/office/officeart/2005/8/layout/hierarchy2"/>
    <dgm:cxn modelId="{0C112250-E33D-4EE6-A8BF-7AF57F5838B5}" type="presOf" srcId="{CC464955-65C5-4277-8C19-5D6AD8ACF212}" destId="{9038F08D-904E-457D-9AD9-DC931FE57D25}" srcOrd="0" destOrd="0" presId="urn:microsoft.com/office/officeart/2005/8/layout/hierarchy2"/>
    <dgm:cxn modelId="{A76B4899-1791-4419-BDAE-A18E55BA4BC9}" type="presOf" srcId="{D89A9730-B0A0-4AED-AF65-34BF3C46FCAB}" destId="{75AB20E2-FE6E-41A9-92E2-EAEC3B19FEBE}" srcOrd="0" destOrd="0" presId="urn:microsoft.com/office/officeart/2005/8/layout/hierarchy2"/>
    <dgm:cxn modelId="{F6536846-1A21-4D86-BF09-671A24EC4A36}" srcId="{DC4E349C-E338-47C7-8867-A90A3DFEE87D}" destId="{F63602D0-5C39-4DF9-A6DD-FEC1F4B1F63B}" srcOrd="3" destOrd="0" parTransId="{E64155A7-BE97-4AE4-9A42-ED022266DFD0}" sibTransId="{C56A0721-1D3E-44ED-B747-2BE7987305E5}"/>
    <dgm:cxn modelId="{FED70D67-D753-482E-AEE7-8E1C161E3AB1}" type="presOf" srcId="{F63602D0-5C39-4DF9-A6DD-FEC1F4B1F63B}" destId="{35EC7F61-435C-4582-BD30-39E9D0BEA19B}" srcOrd="0" destOrd="0" presId="urn:microsoft.com/office/officeart/2005/8/layout/hierarchy2"/>
    <dgm:cxn modelId="{DB4BDDD1-8DD0-4313-A6E8-5CCC7DA52FEF}" type="presOf" srcId="{8EED68C7-5572-4BD4-A783-E007EB5A0E8B}" destId="{6C844F6E-E326-46EE-BEAF-8102F924345A}" srcOrd="0" destOrd="0" presId="urn:microsoft.com/office/officeart/2005/8/layout/hierarchy2"/>
    <dgm:cxn modelId="{F861E1C3-E190-45D7-B301-D6F49EFAC9BD}" type="presOf" srcId="{EEF64477-36F0-4F90-B8E7-CCD14213B17D}" destId="{5438C205-1D5B-4F3A-9D7F-39E1817D0ADA}" srcOrd="1" destOrd="0" presId="urn:microsoft.com/office/officeart/2005/8/layout/hierarchy2"/>
    <dgm:cxn modelId="{CEE9A9EB-47A8-45CA-93CA-1DE199BE420E}" type="presOf" srcId="{59A18C83-9E27-4C31-9CE7-C7CB1E880A0D}" destId="{8B6D7012-097A-45E4-BED9-73EF9697FB65}" srcOrd="1" destOrd="0" presId="urn:microsoft.com/office/officeart/2005/8/layout/hierarchy2"/>
    <dgm:cxn modelId="{81D19F9C-7FF3-4DB1-8937-CD33A0582B47}" type="presOf" srcId="{EB6B6F41-E578-4B27-9669-551632C7E426}" destId="{CB0B4EFB-B912-4C9C-87F4-A174408A5AB3}" srcOrd="1" destOrd="0" presId="urn:microsoft.com/office/officeart/2005/8/layout/hierarchy2"/>
    <dgm:cxn modelId="{03CA59C8-85FE-4BF9-80C5-B19597659296}" type="presOf" srcId="{B15D9A6D-10BB-4548-BF31-D5BCAA93D6A6}" destId="{70B1FB98-4118-4F85-8BEA-215CDEA06794}" srcOrd="1" destOrd="0" presId="urn:microsoft.com/office/officeart/2005/8/layout/hierarchy2"/>
    <dgm:cxn modelId="{87AD78C3-0C11-4989-8CF7-A2AE5C332174}" type="presOf" srcId="{7FFDEFE0-7F7A-4F7C-9078-A0B0496C4B22}" destId="{AD108C9E-CD9D-4E32-AAE4-850B61E0F876}" srcOrd="1" destOrd="0" presId="urn:microsoft.com/office/officeart/2005/8/layout/hierarchy2"/>
    <dgm:cxn modelId="{EC3956EE-DBCA-47B9-AE5D-588ECBBADB36}" type="presOf" srcId="{BA43B090-79FC-4D37-ABF5-99533F03227B}" destId="{29318703-547E-4BD1-A421-8E76B1A84C8B}" srcOrd="1" destOrd="0" presId="urn:microsoft.com/office/officeart/2005/8/layout/hierarchy2"/>
    <dgm:cxn modelId="{95C5B465-BADF-469E-8EB8-4D650151CBE9}" type="presOf" srcId="{E64155A7-BE97-4AE4-9A42-ED022266DFD0}" destId="{89E0F968-DB33-47AD-956F-2F1EC8C77991}" srcOrd="1" destOrd="0" presId="urn:microsoft.com/office/officeart/2005/8/layout/hierarchy2"/>
    <dgm:cxn modelId="{808AB183-CDEF-4CAD-8CB6-C1D2A318F97A}" type="presOf" srcId="{4EF48FAA-F4E9-47AE-8B06-648651E8634C}" destId="{D4EC1C29-B5C0-4146-948A-7FAC6E08789F}" srcOrd="0" destOrd="0" presId="urn:microsoft.com/office/officeart/2005/8/layout/hierarchy2"/>
    <dgm:cxn modelId="{3236065E-5176-45E3-8BC7-AA31C499D63C}" type="presOf" srcId="{092DED7A-2AA8-4E0D-B45C-9FEE670D0C0D}" destId="{43D01EAB-2498-49F8-984C-C9E324A2B63E}" srcOrd="1" destOrd="0" presId="urn:microsoft.com/office/officeart/2005/8/layout/hierarchy2"/>
    <dgm:cxn modelId="{B3FE317F-CAA9-4937-945A-ABCF8E418E6D}" type="presOf" srcId="{EB6B6F41-E578-4B27-9669-551632C7E426}" destId="{4B6276E7-B80D-4D9B-9E1F-2CA29DAA232F}" srcOrd="0" destOrd="0" presId="urn:microsoft.com/office/officeart/2005/8/layout/hierarchy2"/>
    <dgm:cxn modelId="{3C23C6BD-3E74-4875-8A97-9012606A4C02}" srcId="{DC4E349C-E338-47C7-8867-A90A3DFEE87D}" destId="{D89A9730-B0A0-4AED-AF65-34BF3C46FCAB}" srcOrd="2" destOrd="0" parTransId="{59A18C83-9E27-4C31-9CE7-C7CB1E880A0D}" sibTransId="{D2FB96AD-D8DB-4211-B813-E383DCCF26F1}"/>
    <dgm:cxn modelId="{348385A9-DEB1-4F75-A2B3-E5C32CF5CCB5}" type="presOf" srcId="{B641DF15-A918-4D67-B5E4-71D946A68AB4}" destId="{70DD820B-E18F-4CA7-9D44-3916321AA234}" srcOrd="1" destOrd="0" presId="urn:microsoft.com/office/officeart/2005/8/layout/hierarchy2"/>
    <dgm:cxn modelId="{CE9D34A9-00EA-43F0-A02D-7997258E0B8B}" type="presOf" srcId="{050B8F5D-9044-4AB4-89BE-44B8B4FD1082}" destId="{962D2511-4DFE-4CD4-ABA2-9F118349D156}" srcOrd="0" destOrd="0" presId="urn:microsoft.com/office/officeart/2005/8/layout/hierarchy2"/>
    <dgm:cxn modelId="{20463375-87B4-4665-87EB-09B715BE61D7}" type="presOf" srcId="{BA43B090-79FC-4D37-ABF5-99533F03227B}" destId="{FF64510B-EB57-44CD-96F8-987E2CF95FF3}" srcOrd="0" destOrd="0" presId="urn:microsoft.com/office/officeart/2005/8/layout/hierarchy2"/>
    <dgm:cxn modelId="{5F09457A-D7FE-4E2B-A720-3283A8E14B09}" srcId="{324FA92A-0BB0-4C0F-B83B-0A2684E11783}" destId="{59F22A89-BD37-444E-A611-23961AD01F2E}" srcOrd="1" destOrd="0" parTransId="{5A4365D2-FDD8-481B-BBCC-97DFE75CA42A}" sibTransId="{9CAF8C48-39E7-4DB4-AC5B-321F20EA6F60}"/>
    <dgm:cxn modelId="{A74DFD86-9C7E-4F91-9433-D70D2C307D45}" srcId="{0D9EFB28-7240-4F39-A070-F42AB1A0887C}" destId="{050B8F5D-9044-4AB4-89BE-44B8B4FD1082}" srcOrd="0" destOrd="0" parTransId="{7FFDEFE0-7F7A-4F7C-9078-A0B0496C4B22}" sibTransId="{D650E37D-FA6A-4CA6-8212-D32BA426D6A0}"/>
    <dgm:cxn modelId="{0368A50E-3B4A-4AAC-9707-8A1C0881BA52}" srcId="{DC4E349C-E338-47C7-8867-A90A3DFEE87D}" destId="{8ACE3B03-7A38-4BCA-A322-2C721DE40084}" srcOrd="0" destOrd="0" parTransId="{B15D9A6D-10BB-4548-BF31-D5BCAA93D6A6}" sibTransId="{C9586778-05C4-4D49-BAF9-3A40D31DCA5B}"/>
    <dgm:cxn modelId="{F683B81A-F95E-442D-A12D-FE2905CF55F7}" type="presOf" srcId="{5A4365D2-FDD8-481B-BBCC-97DFE75CA42A}" destId="{CF270676-B81C-450A-BBF7-FFD0631A197B}" srcOrd="0" destOrd="0" presId="urn:microsoft.com/office/officeart/2005/8/layout/hierarchy2"/>
    <dgm:cxn modelId="{838421E3-A1E5-4562-932A-9786AFB4FFA9}" type="presOf" srcId="{9A49CA10-A2D8-41D6-B85B-A60EAA22CBE0}" destId="{A1B83EC7-7913-4924-90D4-704A9575BC78}" srcOrd="0" destOrd="0" presId="urn:microsoft.com/office/officeart/2005/8/layout/hierarchy2"/>
    <dgm:cxn modelId="{3E3CCE81-CD27-47AB-A623-82F7CF4341A2}" srcId="{D89A9730-B0A0-4AED-AF65-34BF3C46FCAB}" destId="{0D9EFB28-7240-4F39-A070-F42AB1A0887C}" srcOrd="0" destOrd="0" parTransId="{EEF64477-36F0-4F90-B8E7-CCD14213B17D}" sibTransId="{3154F60E-E213-4D94-8C9B-4D0BCB60A91C}"/>
    <dgm:cxn modelId="{21ED8AC3-1A4F-4C52-990C-D6B325C63C15}" srcId="{CC464955-65C5-4277-8C19-5D6AD8ACF212}" destId="{15EB1D0F-82FA-47E5-84CE-18FB1A0C6E50}" srcOrd="0" destOrd="0" parTransId="{9A49CA10-A2D8-41D6-B85B-A60EAA22CBE0}" sibTransId="{D5E9FC0A-D94A-4A3B-A0F3-F6A1EAD37AA8}"/>
    <dgm:cxn modelId="{4E220C83-5154-4D97-8FAC-0147A472024E}" srcId="{324FA92A-0BB0-4C0F-B83B-0A2684E11783}" destId="{6D433785-36B2-4C0E-8801-7BF3827CF5D7}" srcOrd="0" destOrd="0" parTransId="{B641DF15-A918-4D67-B5E4-71D946A68AB4}" sibTransId="{89818A6B-9EC0-46FB-9DA1-4A96C8DA582B}"/>
    <dgm:cxn modelId="{A56894FE-96C0-4A3B-992A-44B7D3F9D5E3}" type="presOf" srcId="{5A4365D2-FDD8-481B-BBCC-97DFE75CA42A}" destId="{332D7F36-A6F9-4673-98BB-0FF89B4DE2B1}" srcOrd="1" destOrd="0" presId="urn:microsoft.com/office/officeart/2005/8/layout/hierarchy2"/>
    <dgm:cxn modelId="{EC137357-D66A-434A-9338-1CEC52ED0AE2}" type="presOf" srcId="{59A18C83-9E27-4C31-9CE7-C7CB1E880A0D}" destId="{65180AD0-D805-40B4-8375-84CD9729FE0F}" srcOrd="0" destOrd="0" presId="urn:microsoft.com/office/officeart/2005/8/layout/hierarchy2"/>
    <dgm:cxn modelId="{0A78BAD0-3D0E-45F1-A389-1375BF4D1E42}" srcId="{DC4E349C-E338-47C7-8867-A90A3DFEE87D}" destId="{4EF48FAA-F4E9-47AE-8B06-648651E8634C}" srcOrd="1" destOrd="0" parTransId="{8EED68C7-5572-4BD4-A783-E007EB5A0E8B}" sibTransId="{1A0E0A40-7107-416C-A0EE-6D5AB12F0034}"/>
    <dgm:cxn modelId="{EAEB2B7F-34A2-4B35-8E8A-5EF76C186D24}" type="presOf" srcId="{B031F1C7-3F56-48D8-B787-8B5F39DED003}" destId="{DA685288-356E-42D8-B7DB-BC8C4A489268}" srcOrd="0" destOrd="0" presId="urn:microsoft.com/office/officeart/2005/8/layout/hierarchy2"/>
    <dgm:cxn modelId="{B0DA948A-FD89-49A6-AF61-FBE8AFDFCACE}" type="presOf" srcId="{B15D9A6D-10BB-4548-BF31-D5BCAA93D6A6}" destId="{0F601AB4-5CBC-4374-BCB2-3B452EDB43F1}" srcOrd="0" destOrd="0" presId="urn:microsoft.com/office/officeart/2005/8/layout/hierarchy2"/>
    <dgm:cxn modelId="{4E9FB76C-0417-4695-AB9E-FADAC48CEA8D}" type="presOf" srcId="{F5EE035E-2FBD-4966-8928-D8601C7BCCA8}" destId="{74E9CD35-7D20-4D60-8F0B-92CD0D91F0E0}" srcOrd="0" destOrd="0" presId="urn:microsoft.com/office/officeart/2005/8/layout/hierarchy2"/>
    <dgm:cxn modelId="{B777DDDF-AD6D-4577-9145-690787397375}" type="presOf" srcId="{F5EE035E-2FBD-4966-8928-D8601C7BCCA8}" destId="{49101EF8-9B51-4C26-B480-9C58F08611DD}" srcOrd="1" destOrd="0" presId="urn:microsoft.com/office/officeart/2005/8/layout/hierarchy2"/>
    <dgm:cxn modelId="{A2D8EEFB-0EDE-493E-BBD9-FE55328AD490}" srcId="{15EB1D0F-82FA-47E5-84CE-18FB1A0C6E50}" destId="{5CCE8B38-2E13-4BF2-BAC2-E44E91B9B8D6}" srcOrd="0" destOrd="0" parTransId="{EB6B6F41-E578-4B27-9669-551632C7E426}" sibTransId="{516BA928-D407-43DD-A629-7C151F86761C}"/>
    <dgm:cxn modelId="{08B6245B-72BE-4487-87E2-489CEAD3A293}" type="presOf" srcId="{046E51F8-807F-4745-937A-51E1FD764893}" destId="{5CBB71DF-2EDA-4B29-9B3A-FF3926ADE231}" srcOrd="0" destOrd="0" presId="urn:microsoft.com/office/officeart/2005/8/layout/hierarchy2"/>
    <dgm:cxn modelId="{6DEF1725-B39A-4ADA-85B8-3E509B8FFE09}" type="presOf" srcId="{6D433785-36B2-4C0E-8801-7BF3827CF5D7}" destId="{1B2C9B63-1071-4592-BD21-2E1C478893F7}" srcOrd="0" destOrd="0" presId="urn:microsoft.com/office/officeart/2005/8/layout/hierarchy2"/>
    <dgm:cxn modelId="{DFFB6C5D-ED63-4050-B072-B8BA3DFDB878}" type="presOf" srcId="{70F18CA6-F26D-4390-AF74-0ED08152A84E}" destId="{00025F6E-B143-4B95-B6A5-9C6A6AE8730E}" srcOrd="0" destOrd="0" presId="urn:microsoft.com/office/officeart/2005/8/layout/hierarchy2"/>
    <dgm:cxn modelId="{558F9B7B-1300-429F-AD55-667DDEE4682C}" type="presOf" srcId="{324FA92A-0BB0-4C0F-B83B-0A2684E11783}" destId="{A651E63C-DB69-4B87-B0BD-415E354B4160}" srcOrd="0" destOrd="0" presId="urn:microsoft.com/office/officeart/2005/8/layout/hierarchy2"/>
    <dgm:cxn modelId="{EC8548C2-44C8-421A-8C9F-74A64FE15355}" srcId="{DC4E349C-E338-47C7-8867-A90A3DFEE87D}" destId="{42F3FE35-05E4-4631-BACF-BCABE64FAB79}" srcOrd="4" destOrd="0" parTransId="{046E51F8-807F-4745-937A-51E1FD764893}" sibTransId="{9BD0CCD8-A82F-4E5A-9495-A6D923BA6B58}"/>
    <dgm:cxn modelId="{4527473A-702B-4B5E-A680-8DB8B8201F41}" type="presOf" srcId="{8ACE3B03-7A38-4BCA-A322-2C721DE40084}" destId="{881B6F21-7B7E-4B87-9B70-9C2A0A2F7928}" srcOrd="0" destOrd="0" presId="urn:microsoft.com/office/officeart/2005/8/layout/hierarchy2"/>
    <dgm:cxn modelId="{2949A72C-4650-4756-9DD9-1A5F61DC497B}" type="presOf" srcId="{5CCE8B38-2E13-4BF2-BAC2-E44E91B9B8D6}" destId="{9A5F92EC-5194-422D-B4D5-070BDD695BE9}" srcOrd="0" destOrd="0" presId="urn:microsoft.com/office/officeart/2005/8/layout/hierarchy2"/>
    <dgm:cxn modelId="{24BA593E-3863-431E-BAEE-5480E3707CF2}" srcId="{42F3FE35-05E4-4631-BACF-BCABE64FAB79}" destId="{CC464955-65C5-4277-8C19-5D6AD8ACF212}" srcOrd="0" destOrd="0" parTransId="{092DED7A-2AA8-4E0D-B45C-9FEE670D0C0D}" sibTransId="{69450BC4-30A5-45D1-87B3-466124A1F272}"/>
    <dgm:cxn modelId="{5552B87D-61DE-4B93-9CC3-FD9BD001092E}" type="presParOf" srcId="{DA685288-356E-42D8-B7DB-BC8C4A489268}" destId="{791493AD-20BD-4E61-A20F-638BC88812B8}" srcOrd="0" destOrd="0" presId="urn:microsoft.com/office/officeart/2005/8/layout/hierarchy2"/>
    <dgm:cxn modelId="{91EA01BE-FD4F-4973-89D8-E6275806A376}" type="presParOf" srcId="{791493AD-20BD-4E61-A20F-638BC88812B8}" destId="{C5F3170D-BF51-4020-994A-F5DAFDE82F2B}" srcOrd="0" destOrd="0" presId="urn:microsoft.com/office/officeart/2005/8/layout/hierarchy2"/>
    <dgm:cxn modelId="{06EF0CDF-701E-469D-9681-FA32364AD08B}" type="presParOf" srcId="{791493AD-20BD-4E61-A20F-638BC88812B8}" destId="{FB471C9C-57F1-45CE-A56F-1A93C44F02B9}" srcOrd="1" destOrd="0" presId="urn:microsoft.com/office/officeart/2005/8/layout/hierarchy2"/>
    <dgm:cxn modelId="{D8871DE9-DA14-4F02-8FF7-320605219513}" type="presParOf" srcId="{FB471C9C-57F1-45CE-A56F-1A93C44F02B9}" destId="{0F601AB4-5CBC-4374-BCB2-3B452EDB43F1}" srcOrd="0" destOrd="0" presId="urn:microsoft.com/office/officeart/2005/8/layout/hierarchy2"/>
    <dgm:cxn modelId="{3C44E402-40EB-4667-A1BF-3B9C8E632B21}" type="presParOf" srcId="{0F601AB4-5CBC-4374-BCB2-3B452EDB43F1}" destId="{70B1FB98-4118-4F85-8BEA-215CDEA06794}" srcOrd="0" destOrd="0" presId="urn:microsoft.com/office/officeart/2005/8/layout/hierarchy2"/>
    <dgm:cxn modelId="{1943433F-4B44-47F0-BFC1-53ABE9CFA837}" type="presParOf" srcId="{FB471C9C-57F1-45CE-A56F-1A93C44F02B9}" destId="{0B6D6FCB-39F3-4FCA-8F1C-6BD8A304F750}" srcOrd="1" destOrd="0" presId="urn:microsoft.com/office/officeart/2005/8/layout/hierarchy2"/>
    <dgm:cxn modelId="{1BE5A751-C076-419D-B9B1-368D9128116A}" type="presParOf" srcId="{0B6D6FCB-39F3-4FCA-8F1C-6BD8A304F750}" destId="{881B6F21-7B7E-4B87-9B70-9C2A0A2F7928}" srcOrd="0" destOrd="0" presId="urn:microsoft.com/office/officeart/2005/8/layout/hierarchy2"/>
    <dgm:cxn modelId="{ADC3D1CC-A48E-41F8-BB17-7CAAF618106B}" type="presParOf" srcId="{0B6D6FCB-39F3-4FCA-8F1C-6BD8A304F750}" destId="{E29E90B6-3F2B-4552-9464-46C1138E5372}" srcOrd="1" destOrd="0" presId="urn:microsoft.com/office/officeart/2005/8/layout/hierarchy2"/>
    <dgm:cxn modelId="{3000F70C-8DA8-4EAC-9E8F-B99996CDD54C}" type="presParOf" srcId="{E29E90B6-3F2B-4552-9464-46C1138E5372}" destId="{FF64510B-EB57-44CD-96F8-987E2CF95FF3}" srcOrd="0" destOrd="0" presId="urn:microsoft.com/office/officeart/2005/8/layout/hierarchy2"/>
    <dgm:cxn modelId="{41D9599A-57DD-42EE-80EA-F4B3F664AD30}" type="presParOf" srcId="{FF64510B-EB57-44CD-96F8-987E2CF95FF3}" destId="{29318703-547E-4BD1-A421-8E76B1A84C8B}" srcOrd="0" destOrd="0" presId="urn:microsoft.com/office/officeart/2005/8/layout/hierarchy2"/>
    <dgm:cxn modelId="{16FF2930-BF60-4A5D-BE1C-5EAB7D1D9A66}" type="presParOf" srcId="{E29E90B6-3F2B-4552-9464-46C1138E5372}" destId="{FBCB6E10-8525-4BB2-93E7-CD9A18D35FC8}" srcOrd="1" destOrd="0" presId="urn:microsoft.com/office/officeart/2005/8/layout/hierarchy2"/>
    <dgm:cxn modelId="{272F1DA1-AE82-4D51-82E8-22E58F3716C6}" type="presParOf" srcId="{FBCB6E10-8525-4BB2-93E7-CD9A18D35FC8}" destId="{00025F6E-B143-4B95-B6A5-9C6A6AE8730E}" srcOrd="0" destOrd="0" presId="urn:microsoft.com/office/officeart/2005/8/layout/hierarchy2"/>
    <dgm:cxn modelId="{4D1CC376-484B-48AD-B3A5-DF437756B904}" type="presParOf" srcId="{FBCB6E10-8525-4BB2-93E7-CD9A18D35FC8}" destId="{B2CD101D-7A0A-4F44-8F3E-1F5B4E4C916E}" srcOrd="1" destOrd="0" presId="urn:microsoft.com/office/officeart/2005/8/layout/hierarchy2"/>
    <dgm:cxn modelId="{571E8F46-9E21-42A0-81F7-6174C1F950F5}" type="presParOf" srcId="{B2CD101D-7A0A-4F44-8F3E-1F5B4E4C916E}" destId="{74E9CD35-7D20-4D60-8F0B-92CD0D91F0E0}" srcOrd="0" destOrd="0" presId="urn:microsoft.com/office/officeart/2005/8/layout/hierarchy2"/>
    <dgm:cxn modelId="{F711525B-A425-4BB3-A1BE-F22BFBCB9381}" type="presParOf" srcId="{74E9CD35-7D20-4D60-8F0B-92CD0D91F0E0}" destId="{49101EF8-9B51-4C26-B480-9C58F08611DD}" srcOrd="0" destOrd="0" presId="urn:microsoft.com/office/officeart/2005/8/layout/hierarchy2"/>
    <dgm:cxn modelId="{248F07CA-AD17-44DA-80A1-1B2D5FE6A45F}" type="presParOf" srcId="{B2CD101D-7A0A-4F44-8F3E-1F5B4E4C916E}" destId="{92A753E1-666A-4539-9F68-98FCF36954A2}" srcOrd="1" destOrd="0" presId="urn:microsoft.com/office/officeart/2005/8/layout/hierarchy2"/>
    <dgm:cxn modelId="{4927E9F5-D7C6-44A1-BA4A-D96F64981730}" type="presParOf" srcId="{92A753E1-666A-4539-9F68-98FCF36954A2}" destId="{A651E63C-DB69-4B87-B0BD-415E354B4160}" srcOrd="0" destOrd="0" presId="urn:microsoft.com/office/officeart/2005/8/layout/hierarchy2"/>
    <dgm:cxn modelId="{C930D742-F825-4B04-9630-A7F9C0D61886}" type="presParOf" srcId="{92A753E1-666A-4539-9F68-98FCF36954A2}" destId="{7821C6E4-FAB9-4406-8A17-C45C0301878E}" srcOrd="1" destOrd="0" presId="urn:microsoft.com/office/officeart/2005/8/layout/hierarchy2"/>
    <dgm:cxn modelId="{B1920FB5-D69A-4433-AC19-710135392F3A}" type="presParOf" srcId="{7821C6E4-FAB9-4406-8A17-C45C0301878E}" destId="{9F2AF336-0E46-4165-A684-1F260DACD5B4}" srcOrd="0" destOrd="0" presId="urn:microsoft.com/office/officeart/2005/8/layout/hierarchy2"/>
    <dgm:cxn modelId="{FFF17423-7071-4DE7-855A-15CB5F0346D0}" type="presParOf" srcId="{9F2AF336-0E46-4165-A684-1F260DACD5B4}" destId="{70DD820B-E18F-4CA7-9D44-3916321AA234}" srcOrd="0" destOrd="0" presId="urn:microsoft.com/office/officeart/2005/8/layout/hierarchy2"/>
    <dgm:cxn modelId="{B7D2E0A4-B28C-45A2-9F67-CC86AD5DEA53}" type="presParOf" srcId="{7821C6E4-FAB9-4406-8A17-C45C0301878E}" destId="{3ECEF220-7C4A-4813-BABD-436DCB1DDC37}" srcOrd="1" destOrd="0" presId="urn:microsoft.com/office/officeart/2005/8/layout/hierarchy2"/>
    <dgm:cxn modelId="{4C1C49D0-BF10-423B-AC99-C163E849E7D8}" type="presParOf" srcId="{3ECEF220-7C4A-4813-BABD-436DCB1DDC37}" destId="{1B2C9B63-1071-4592-BD21-2E1C478893F7}" srcOrd="0" destOrd="0" presId="urn:microsoft.com/office/officeart/2005/8/layout/hierarchy2"/>
    <dgm:cxn modelId="{F4156ACB-B043-4A5E-9449-B914AA754EE2}" type="presParOf" srcId="{3ECEF220-7C4A-4813-BABD-436DCB1DDC37}" destId="{583D2BA2-CFBD-49F3-AD5D-9FDD23A1FD0D}" srcOrd="1" destOrd="0" presId="urn:microsoft.com/office/officeart/2005/8/layout/hierarchy2"/>
    <dgm:cxn modelId="{8B2E426E-9F2A-41F3-85F3-B07A9BACBFF0}" type="presParOf" srcId="{7821C6E4-FAB9-4406-8A17-C45C0301878E}" destId="{CF270676-B81C-450A-BBF7-FFD0631A197B}" srcOrd="2" destOrd="0" presId="urn:microsoft.com/office/officeart/2005/8/layout/hierarchy2"/>
    <dgm:cxn modelId="{08C541A5-0D04-4E57-ABD1-07EB7A850593}" type="presParOf" srcId="{CF270676-B81C-450A-BBF7-FFD0631A197B}" destId="{332D7F36-A6F9-4673-98BB-0FF89B4DE2B1}" srcOrd="0" destOrd="0" presId="urn:microsoft.com/office/officeart/2005/8/layout/hierarchy2"/>
    <dgm:cxn modelId="{CFCAABD4-CD75-4BAE-AC0B-CCA2A1E3A814}" type="presParOf" srcId="{7821C6E4-FAB9-4406-8A17-C45C0301878E}" destId="{538868E2-69B0-43EB-895D-ECC81FFC2F2E}" srcOrd="3" destOrd="0" presId="urn:microsoft.com/office/officeart/2005/8/layout/hierarchy2"/>
    <dgm:cxn modelId="{DF97E800-AC45-42AE-B14A-26E36B1FF351}" type="presParOf" srcId="{538868E2-69B0-43EB-895D-ECC81FFC2F2E}" destId="{AAC61983-43C2-4131-BB92-EE9B7FDD9061}" srcOrd="0" destOrd="0" presId="urn:microsoft.com/office/officeart/2005/8/layout/hierarchy2"/>
    <dgm:cxn modelId="{FEFC77E1-5D3D-46AA-88EF-F3FE3FA9B2DC}" type="presParOf" srcId="{538868E2-69B0-43EB-895D-ECC81FFC2F2E}" destId="{619D22AA-621B-4712-9589-216F94CC30D9}" srcOrd="1" destOrd="0" presId="urn:microsoft.com/office/officeart/2005/8/layout/hierarchy2"/>
    <dgm:cxn modelId="{1D437C70-6298-4E47-AAE3-ED45139F60EA}" type="presParOf" srcId="{FB471C9C-57F1-45CE-A56F-1A93C44F02B9}" destId="{6C844F6E-E326-46EE-BEAF-8102F924345A}" srcOrd="2" destOrd="0" presId="urn:microsoft.com/office/officeart/2005/8/layout/hierarchy2"/>
    <dgm:cxn modelId="{0A961182-F0BC-4D1E-996A-0C5BB9217396}" type="presParOf" srcId="{6C844F6E-E326-46EE-BEAF-8102F924345A}" destId="{5AF4E847-0400-463A-A2A2-BBB11FCE45B2}" srcOrd="0" destOrd="0" presId="urn:microsoft.com/office/officeart/2005/8/layout/hierarchy2"/>
    <dgm:cxn modelId="{E0CDE83B-9986-470B-A34B-733E6C610BD1}" type="presParOf" srcId="{FB471C9C-57F1-45CE-A56F-1A93C44F02B9}" destId="{87D411FA-46FC-4068-9BFC-E27ADFEB6893}" srcOrd="3" destOrd="0" presId="urn:microsoft.com/office/officeart/2005/8/layout/hierarchy2"/>
    <dgm:cxn modelId="{C974B90B-8615-4FE6-A4EA-96802AF50672}" type="presParOf" srcId="{87D411FA-46FC-4068-9BFC-E27ADFEB6893}" destId="{D4EC1C29-B5C0-4146-948A-7FAC6E08789F}" srcOrd="0" destOrd="0" presId="urn:microsoft.com/office/officeart/2005/8/layout/hierarchy2"/>
    <dgm:cxn modelId="{AF4F8B9E-48FB-44E3-9CAC-90329C554E5E}" type="presParOf" srcId="{87D411FA-46FC-4068-9BFC-E27ADFEB6893}" destId="{E745B2C4-362B-4AD3-9884-2F9DEB78445F}" srcOrd="1" destOrd="0" presId="urn:microsoft.com/office/officeart/2005/8/layout/hierarchy2"/>
    <dgm:cxn modelId="{749B6991-877F-455D-90B1-FF374B699FB4}" type="presParOf" srcId="{FB471C9C-57F1-45CE-A56F-1A93C44F02B9}" destId="{65180AD0-D805-40B4-8375-84CD9729FE0F}" srcOrd="4" destOrd="0" presId="urn:microsoft.com/office/officeart/2005/8/layout/hierarchy2"/>
    <dgm:cxn modelId="{0F201171-928E-4EFE-B341-CE46CFC60700}" type="presParOf" srcId="{65180AD0-D805-40B4-8375-84CD9729FE0F}" destId="{8B6D7012-097A-45E4-BED9-73EF9697FB65}" srcOrd="0" destOrd="0" presId="urn:microsoft.com/office/officeart/2005/8/layout/hierarchy2"/>
    <dgm:cxn modelId="{4DD8B05F-11E8-4E91-B037-3156EDEB8E12}" type="presParOf" srcId="{FB471C9C-57F1-45CE-A56F-1A93C44F02B9}" destId="{5B1C6DC5-7CBB-4672-B354-1D58F2A74608}" srcOrd="5" destOrd="0" presId="urn:microsoft.com/office/officeart/2005/8/layout/hierarchy2"/>
    <dgm:cxn modelId="{6A17C7E1-23AB-4C35-97F3-B027E9048950}" type="presParOf" srcId="{5B1C6DC5-7CBB-4672-B354-1D58F2A74608}" destId="{75AB20E2-FE6E-41A9-92E2-EAEC3B19FEBE}" srcOrd="0" destOrd="0" presId="urn:microsoft.com/office/officeart/2005/8/layout/hierarchy2"/>
    <dgm:cxn modelId="{719BC766-2AEC-4901-9A24-58B03DD64072}" type="presParOf" srcId="{5B1C6DC5-7CBB-4672-B354-1D58F2A74608}" destId="{8BABE9F0-28B1-48C1-870B-DF9E2D08D680}" srcOrd="1" destOrd="0" presId="urn:microsoft.com/office/officeart/2005/8/layout/hierarchy2"/>
    <dgm:cxn modelId="{C847290E-A9BC-493F-AB9A-B6FDFCFF38E5}" type="presParOf" srcId="{8BABE9F0-28B1-48C1-870B-DF9E2D08D680}" destId="{79E2C51E-5DBF-4B1A-BA18-490FFD2E3112}" srcOrd="0" destOrd="0" presId="urn:microsoft.com/office/officeart/2005/8/layout/hierarchy2"/>
    <dgm:cxn modelId="{08C53030-5993-44FE-9C17-495F11C1E962}" type="presParOf" srcId="{79E2C51E-5DBF-4B1A-BA18-490FFD2E3112}" destId="{5438C205-1D5B-4F3A-9D7F-39E1817D0ADA}" srcOrd="0" destOrd="0" presId="urn:microsoft.com/office/officeart/2005/8/layout/hierarchy2"/>
    <dgm:cxn modelId="{980B80E2-8640-4C91-81AB-7673F4ABBC3C}" type="presParOf" srcId="{8BABE9F0-28B1-48C1-870B-DF9E2D08D680}" destId="{57FE5343-ECF9-47FF-9BEF-E3FB0B4003B2}" srcOrd="1" destOrd="0" presId="urn:microsoft.com/office/officeart/2005/8/layout/hierarchy2"/>
    <dgm:cxn modelId="{C95294B6-5FD0-47FE-BCB1-4EF3DBCBE390}" type="presParOf" srcId="{57FE5343-ECF9-47FF-9BEF-E3FB0B4003B2}" destId="{8D348801-02F7-48DB-A224-8D6894A14B86}" srcOrd="0" destOrd="0" presId="urn:microsoft.com/office/officeart/2005/8/layout/hierarchy2"/>
    <dgm:cxn modelId="{FAE529AA-C29B-4616-A804-E29DA824F610}" type="presParOf" srcId="{57FE5343-ECF9-47FF-9BEF-E3FB0B4003B2}" destId="{9303A31C-F5DD-4DD2-BA9E-344952F3996F}" srcOrd="1" destOrd="0" presId="urn:microsoft.com/office/officeart/2005/8/layout/hierarchy2"/>
    <dgm:cxn modelId="{5575B7C6-F166-49FB-9C84-5458CA6F5A51}" type="presParOf" srcId="{9303A31C-F5DD-4DD2-BA9E-344952F3996F}" destId="{0056ED8B-E09D-42FB-9499-F2EC9600F730}" srcOrd="0" destOrd="0" presId="urn:microsoft.com/office/officeart/2005/8/layout/hierarchy2"/>
    <dgm:cxn modelId="{C5A0C615-5D70-416C-8CD2-150E8BB00177}" type="presParOf" srcId="{0056ED8B-E09D-42FB-9499-F2EC9600F730}" destId="{AD108C9E-CD9D-4E32-AAE4-850B61E0F876}" srcOrd="0" destOrd="0" presId="urn:microsoft.com/office/officeart/2005/8/layout/hierarchy2"/>
    <dgm:cxn modelId="{06443A8B-108B-4B69-A13C-8B94B221B09D}" type="presParOf" srcId="{9303A31C-F5DD-4DD2-BA9E-344952F3996F}" destId="{D868792A-F692-467A-9454-E4B7617DDB63}" srcOrd="1" destOrd="0" presId="urn:microsoft.com/office/officeart/2005/8/layout/hierarchy2"/>
    <dgm:cxn modelId="{AED0C027-861B-4617-800D-BF05F8DEA19E}" type="presParOf" srcId="{D868792A-F692-467A-9454-E4B7617DDB63}" destId="{962D2511-4DFE-4CD4-ABA2-9F118349D156}" srcOrd="0" destOrd="0" presId="urn:microsoft.com/office/officeart/2005/8/layout/hierarchy2"/>
    <dgm:cxn modelId="{010DD2BC-CFBE-4CEC-A37D-B0AA39A8BC80}" type="presParOf" srcId="{D868792A-F692-467A-9454-E4B7617DDB63}" destId="{31A30A16-6941-452F-BBEA-CB933AE049FE}" srcOrd="1" destOrd="0" presId="urn:microsoft.com/office/officeart/2005/8/layout/hierarchy2"/>
    <dgm:cxn modelId="{B761EE4E-4396-4497-87B5-54BF78A379A3}" type="presParOf" srcId="{FB471C9C-57F1-45CE-A56F-1A93C44F02B9}" destId="{5B16E6FC-E359-4632-A369-E9DC8B7ACF9E}" srcOrd="6" destOrd="0" presId="urn:microsoft.com/office/officeart/2005/8/layout/hierarchy2"/>
    <dgm:cxn modelId="{7296AB76-2498-46C1-9F05-0260B4D3699E}" type="presParOf" srcId="{5B16E6FC-E359-4632-A369-E9DC8B7ACF9E}" destId="{89E0F968-DB33-47AD-956F-2F1EC8C77991}" srcOrd="0" destOrd="0" presId="urn:microsoft.com/office/officeart/2005/8/layout/hierarchy2"/>
    <dgm:cxn modelId="{459537FC-E051-4074-B006-A95FA2FA6251}" type="presParOf" srcId="{FB471C9C-57F1-45CE-A56F-1A93C44F02B9}" destId="{2AB4412F-AC32-4E8A-ACA6-507166D08D09}" srcOrd="7" destOrd="0" presId="urn:microsoft.com/office/officeart/2005/8/layout/hierarchy2"/>
    <dgm:cxn modelId="{56FD719D-C884-4C14-9F92-A76C5669C87F}" type="presParOf" srcId="{2AB4412F-AC32-4E8A-ACA6-507166D08D09}" destId="{35EC7F61-435C-4582-BD30-39E9D0BEA19B}" srcOrd="0" destOrd="0" presId="urn:microsoft.com/office/officeart/2005/8/layout/hierarchy2"/>
    <dgm:cxn modelId="{58C05C07-2EBF-4FE9-B736-E291BFEA8B3D}" type="presParOf" srcId="{2AB4412F-AC32-4E8A-ACA6-507166D08D09}" destId="{706C3771-8D59-4A1D-AB71-F78A66E1EE12}" srcOrd="1" destOrd="0" presId="urn:microsoft.com/office/officeart/2005/8/layout/hierarchy2"/>
    <dgm:cxn modelId="{6A7294E8-5EE2-4197-9090-AB4276AB5CE2}" type="presParOf" srcId="{FB471C9C-57F1-45CE-A56F-1A93C44F02B9}" destId="{5CBB71DF-2EDA-4B29-9B3A-FF3926ADE231}" srcOrd="8" destOrd="0" presId="urn:microsoft.com/office/officeart/2005/8/layout/hierarchy2"/>
    <dgm:cxn modelId="{FE82246A-456E-4E98-9B3B-E5F7358839A6}" type="presParOf" srcId="{5CBB71DF-2EDA-4B29-9B3A-FF3926ADE231}" destId="{8C37D18A-F980-4BE9-ACEA-AD38C77C554C}" srcOrd="0" destOrd="0" presId="urn:microsoft.com/office/officeart/2005/8/layout/hierarchy2"/>
    <dgm:cxn modelId="{08B45821-33F1-4496-87C7-802DD491E8B8}" type="presParOf" srcId="{FB471C9C-57F1-45CE-A56F-1A93C44F02B9}" destId="{ED26470B-B8DE-46F0-806B-946660147EF8}" srcOrd="9" destOrd="0" presId="urn:microsoft.com/office/officeart/2005/8/layout/hierarchy2"/>
    <dgm:cxn modelId="{6A265FD4-DB29-437B-B932-99B1B796DC8B}" type="presParOf" srcId="{ED26470B-B8DE-46F0-806B-946660147EF8}" destId="{7B9BEC6C-3686-4534-A54F-D4C071273B5E}" srcOrd="0" destOrd="0" presId="urn:microsoft.com/office/officeart/2005/8/layout/hierarchy2"/>
    <dgm:cxn modelId="{5B6B8AF2-FE27-41C4-BA0A-AD5A136AAE15}" type="presParOf" srcId="{ED26470B-B8DE-46F0-806B-946660147EF8}" destId="{E4635848-2712-4341-AC09-729DF24E028A}" srcOrd="1" destOrd="0" presId="urn:microsoft.com/office/officeart/2005/8/layout/hierarchy2"/>
    <dgm:cxn modelId="{9DC4AF10-B9FA-47FB-9C44-EB6D0FC731AA}" type="presParOf" srcId="{E4635848-2712-4341-AC09-729DF24E028A}" destId="{94A77216-8D46-49CA-8DA3-FDEB88236927}" srcOrd="0" destOrd="0" presId="urn:microsoft.com/office/officeart/2005/8/layout/hierarchy2"/>
    <dgm:cxn modelId="{59FB4700-1FF9-4BB0-9148-C91C1687A6E2}" type="presParOf" srcId="{94A77216-8D46-49CA-8DA3-FDEB88236927}" destId="{43D01EAB-2498-49F8-984C-C9E324A2B63E}" srcOrd="0" destOrd="0" presId="urn:microsoft.com/office/officeart/2005/8/layout/hierarchy2"/>
    <dgm:cxn modelId="{B729BF6A-B5D4-49DF-9567-F2B0A3518EAC}" type="presParOf" srcId="{E4635848-2712-4341-AC09-729DF24E028A}" destId="{4023F859-893A-420E-B928-AC6ABCD70A3A}" srcOrd="1" destOrd="0" presId="urn:microsoft.com/office/officeart/2005/8/layout/hierarchy2"/>
    <dgm:cxn modelId="{38F32611-8373-4B64-B037-012030C138A1}" type="presParOf" srcId="{4023F859-893A-420E-B928-AC6ABCD70A3A}" destId="{9038F08D-904E-457D-9AD9-DC931FE57D25}" srcOrd="0" destOrd="0" presId="urn:microsoft.com/office/officeart/2005/8/layout/hierarchy2"/>
    <dgm:cxn modelId="{9101B3BA-A7A1-4CB7-8B57-CC485DF8C55A}" type="presParOf" srcId="{4023F859-893A-420E-B928-AC6ABCD70A3A}" destId="{3D1916D8-D3D1-4B9F-A44C-B533D731688F}" srcOrd="1" destOrd="0" presId="urn:microsoft.com/office/officeart/2005/8/layout/hierarchy2"/>
    <dgm:cxn modelId="{9250C5AF-5025-4133-8805-7F69A93AB4CA}" type="presParOf" srcId="{3D1916D8-D3D1-4B9F-A44C-B533D731688F}" destId="{A1B83EC7-7913-4924-90D4-704A9575BC78}" srcOrd="0" destOrd="0" presId="urn:microsoft.com/office/officeart/2005/8/layout/hierarchy2"/>
    <dgm:cxn modelId="{06166B89-2457-4486-9B18-F57AB8590FD5}" type="presParOf" srcId="{A1B83EC7-7913-4924-90D4-704A9575BC78}" destId="{AACC3956-C6D2-4535-B1FA-DA18FA64F706}" srcOrd="0" destOrd="0" presId="urn:microsoft.com/office/officeart/2005/8/layout/hierarchy2"/>
    <dgm:cxn modelId="{E5854273-E3B3-4278-ABF4-D9554C786691}" type="presParOf" srcId="{3D1916D8-D3D1-4B9F-A44C-B533D731688F}" destId="{CBB6963A-8FB2-405C-9E64-95FD776E4206}" srcOrd="1" destOrd="0" presId="urn:microsoft.com/office/officeart/2005/8/layout/hierarchy2"/>
    <dgm:cxn modelId="{40344281-50AA-44F8-92D4-E3B0FE9ED2CB}" type="presParOf" srcId="{CBB6963A-8FB2-405C-9E64-95FD776E4206}" destId="{389894D9-5CEC-41DE-98CD-965537241E0F}" srcOrd="0" destOrd="0" presId="urn:microsoft.com/office/officeart/2005/8/layout/hierarchy2"/>
    <dgm:cxn modelId="{DF6A2B73-2827-4B3B-B9D5-C9D4C3B18939}" type="presParOf" srcId="{CBB6963A-8FB2-405C-9E64-95FD776E4206}" destId="{15A0E71B-1D47-4DAC-8DDE-857DDAAE2011}" srcOrd="1" destOrd="0" presId="urn:microsoft.com/office/officeart/2005/8/layout/hierarchy2"/>
    <dgm:cxn modelId="{837695A4-6C4A-48D1-8B0A-7ACFB04F31F5}" type="presParOf" srcId="{15A0E71B-1D47-4DAC-8DDE-857DDAAE2011}" destId="{4B6276E7-B80D-4D9B-9E1F-2CA29DAA232F}" srcOrd="0" destOrd="0" presId="urn:microsoft.com/office/officeart/2005/8/layout/hierarchy2"/>
    <dgm:cxn modelId="{B44D99C9-1383-4F1E-9DC1-A5801B27E049}" type="presParOf" srcId="{4B6276E7-B80D-4D9B-9E1F-2CA29DAA232F}" destId="{CB0B4EFB-B912-4C9C-87F4-A174408A5AB3}" srcOrd="0" destOrd="0" presId="urn:microsoft.com/office/officeart/2005/8/layout/hierarchy2"/>
    <dgm:cxn modelId="{5C694CEE-D4DF-47BA-92F4-C30BE1433C91}" type="presParOf" srcId="{15A0E71B-1D47-4DAC-8DDE-857DDAAE2011}" destId="{CD47BC33-B591-4FF2-98D4-4BD8BF2302A9}" srcOrd="1" destOrd="0" presId="urn:microsoft.com/office/officeart/2005/8/layout/hierarchy2"/>
    <dgm:cxn modelId="{91CD7D66-8310-495E-BAE9-C98BF6DC0BED}" type="presParOf" srcId="{CD47BC33-B591-4FF2-98D4-4BD8BF2302A9}" destId="{9A5F92EC-5194-422D-B4D5-070BDD695BE9}" srcOrd="0" destOrd="0" presId="urn:microsoft.com/office/officeart/2005/8/layout/hierarchy2"/>
    <dgm:cxn modelId="{7B182496-4BF4-4949-8C26-1F830F644258}" type="presParOf" srcId="{CD47BC33-B591-4FF2-98D4-4BD8BF2302A9}" destId="{FC38B945-294E-4C09-8C76-0997265AD69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F3170D-BF51-4020-994A-F5DAFDE82F2B}">
      <dsp:nvSpPr>
        <dsp:cNvPr id="0" name=""/>
        <dsp:cNvSpPr/>
      </dsp:nvSpPr>
      <dsp:spPr>
        <a:xfrm>
          <a:off x="520810" y="2148977"/>
          <a:ext cx="1492599" cy="7462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a:t>Import tariff imposed</a:t>
          </a:r>
        </a:p>
      </dsp:txBody>
      <dsp:txXfrm>
        <a:off x="542668" y="2170835"/>
        <a:ext cx="1448883" cy="702583"/>
      </dsp:txXfrm>
    </dsp:sp>
    <dsp:sp modelId="{0F601AB4-5CBC-4374-BCB2-3B452EDB43F1}">
      <dsp:nvSpPr>
        <dsp:cNvPr id="0" name=""/>
        <dsp:cNvSpPr/>
      </dsp:nvSpPr>
      <dsp:spPr>
        <a:xfrm rot="17350740">
          <a:off x="1403250" y="1649328"/>
          <a:ext cx="1817359" cy="29107"/>
        </a:xfrm>
        <a:custGeom>
          <a:avLst/>
          <a:gdLst/>
          <a:ahLst/>
          <a:cxnLst/>
          <a:rect l="0" t="0" r="0" b="0"/>
          <a:pathLst>
            <a:path>
              <a:moveTo>
                <a:pt x="0" y="14553"/>
              </a:moveTo>
              <a:lnTo>
                <a:pt x="1817359" y="1455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lang="en-US" sz="1800" kern="1200"/>
        </a:p>
      </dsp:txBody>
      <dsp:txXfrm>
        <a:off x="2266496" y="1618448"/>
        <a:ext cx="90867" cy="90867"/>
      </dsp:txXfrm>
    </dsp:sp>
    <dsp:sp modelId="{881B6F21-7B7E-4B87-9B70-9C2A0A2F7928}">
      <dsp:nvSpPr>
        <dsp:cNvPr id="0" name=""/>
        <dsp:cNvSpPr/>
      </dsp:nvSpPr>
      <dsp:spPr>
        <a:xfrm>
          <a:off x="2610450" y="432487"/>
          <a:ext cx="1492599" cy="7462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a:t>Protected industry</a:t>
          </a:r>
        </a:p>
      </dsp:txBody>
      <dsp:txXfrm>
        <a:off x="2632308" y="454345"/>
        <a:ext cx="1448883" cy="702583"/>
      </dsp:txXfrm>
    </dsp:sp>
    <dsp:sp modelId="{FF64510B-EB57-44CD-96F8-987E2CF95FF3}">
      <dsp:nvSpPr>
        <dsp:cNvPr id="0" name=""/>
        <dsp:cNvSpPr/>
      </dsp:nvSpPr>
      <dsp:spPr>
        <a:xfrm>
          <a:off x="4103050" y="791083"/>
          <a:ext cx="597039" cy="29107"/>
        </a:xfrm>
        <a:custGeom>
          <a:avLst/>
          <a:gdLst/>
          <a:ahLst/>
          <a:cxnLst/>
          <a:rect l="0" t="0" r="0" b="0"/>
          <a:pathLst>
            <a:path>
              <a:moveTo>
                <a:pt x="0" y="14553"/>
              </a:moveTo>
              <a:lnTo>
                <a:pt x="597039" y="14553"/>
              </a:lnTo>
            </a:path>
          </a:pathLst>
        </a:custGeom>
        <a:noFill/>
        <a:ln w="12700" cap="flat" cmpd="sng" algn="ctr">
          <a:solidFill>
            <a:scrgbClr r="0" g="0" b="0"/>
          </a:solidFill>
          <a:prstDash val="solid"/>
          <a:miter lim="800000"/>
          <a:headEnd type="none" w="med" len="med"/>
          <a:tailEnd type="arrow" w="med" len="me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lang="en-US" sz="1800" kern="1200"/>
        </a:p>
      </dsp:txBody>
      <dsp:txXfrm>
        <a:off x="4386644" y="790711"/>
        <a:ext cx="29851" cy="29851"/>
      </dsp:txXfrm>
    </dsp:sp>
    <dsp:sp modelId="{00025F6E-B143-4B95-B6A5-9C6A6AE8730E}">
      <dsp:nvSpPr>
        <dsp:cNvPr id="0" name=""/>
        <dsp:cNvSpPr/>
      </dsp:nvSpPr>
      <dsp:spPr>
        <a:xfrm>
          <a:off x="4700090" y="432487"/>
          <a:ext cx="1492599" cy="7462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a:t>Input costs rise</a:t>
          </a:r>
        </a:p>
      </dsp:txBody>
      <dsp:txXfrm>
        <a:off x="4721948" y="454345"/>
        <a:ext cx="1448883" cy="702583"/>
      </dsp:txXfrm>
    </dsp:sp>
    <dsp:sp modelId="{74E9CD35-7D20-4D60-8F0B-92CD0D91F0E0}">
      <dsp:nvSpPr>
        <dsp:cNvPr id="0" name=""/>
        <dsp:cNvSpPr/>
      </dsp:nvSpPr>
      <dsp:spPr>
        <a:xfrm>
          <a:off x="6192689" y="791083"/>
          <a:ext cx="597039" cy="29107"/>
        </a:xfrm>
        <a:custGeom>
          <a:avLst/>
          <a:gdLst/>
          <a:ahLst/>
          <a:cxnLst/>
          <a:rect l="0" t="0" r="0" b="0"/>
          <a:pathLst>
            <a:path>
              <a:moveTo>
                <a:pt x="0" y="14553"/>
              </a:moveTo>
              <a:lnTo>
                <a:pt x="597039" y="14553"/>
              </a:lnTo>
            </a:path>
          </a:pathLst>
        </a:custGeom>
        <a:noFill/>
        <a:ln w="12700" cap="flat" cmpd="sng" algn="ctr">
          <a:solidFill>
            <a:scrgbClr r="0" g="0" b="0"/>
          </a:solidFill>
          <a:prstDash val="solid"/>
          <a:miter lim="800000"/>
          <a:headEnd type="none" w="med" len="med"/>
          <a:tailEnd type="arrow" w="med" len="me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lang="en-US" sz="1800" kern="1200"/>
        </a:p>
      </dsp:txBody>
      <dsp:txXfrm>
        <a:off x="6476283" y="790711"/>
        <a:ext cx="29851" cy="29851"/>
      </dsp:txXfrm>
    </dsp:sp>
    <dsp:sp modelId="{A651E63C-DB69-4B87-B0BD-415E354B4160}">
      <dsp:nvSpPr>
        <dsp:cNvPr id="0" name=""/>
        <dsp:cNvSpPr/>
      </dsp:nvSpPr>
      <dsp:spPr>
        <a:xfrm>
          <a:off x="6789729" y="432487"/>
          <a:ext cx="1492599" cy="7462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a:t>Final product prices rise</a:t>
          </a:r>
        </a:p>
      </dsp:txBody>
      <dsp:txXfrm>
        <a:off x="6811587" y="454345"/>
        <a:ext cx="1448883" cy="702583"/>
      </dsp:txXfrm>
    </dsp:sp>
    <dsp:sp modelId="{9F2AF336-0E46-4165-A684-1F260DACD5B4}">
      <dsp:nvSpPr>
        <dsp:cNvPr id="0" name=""/>
        <dsp:cNvSpPr/>
      </dsp:nvSpPr>
      <dsp:spPr>
        <a:xfrm rot="19457599">
          <a:off x="8213221" y="576522"/>
          <a:ext cx="735256" cy="29107"/>
        </a:xfrm>
        <a:custGeom>
          <a:avLst/>
          <a:gdLst/>
          <a:ahLst/>
          <a:cxnLst/>
          <a:rect l="0" t="0" r="0" b="0"/>
          <a:pathLst>
            <a:path>
              <a:moveTo>
                <a:pt x="0" y="14553"/>
              </a:moveTo>
              <a:lnTo>
                <a:pt x="735256" y="14553"/>
              </a:lnTo>
            </a:path>
          </a:pathLst>
        </a:custGeom>
        <a:noFill/>
        <a:ln w="12700" cap="flat" cmpd="sng" algn="ctr">
          <a:solidFill>
            <a:scrgbClr r="0" g="0" b="0"/>
          </a:solidFill>
          <a:prstDash val="solid"/>
          <a:miter lim="800000"/>
          <a:headEnd type="none" w="med" len="med"/>
          <a:tailEnd type="arrow" w="med" len="me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8562468" y="572694"/>
        <a:ext cx="36762" cy="36762"/>
      </dsp:txXfrm>
    </dsp:sp>
    <dsp:sp modelId="{1B2C9B63-1071-4592-BD21-2E1C478893F7}">
      <dsp:nvSpPr>
        <dsp:cNvPr id="0" name=""/>
        <dsp:cNvSpPr/>
      </dsp:nvSpPr>
      <dsp:spPr>
        <a:xfrm>
          <a:off x="8879369" y="3365"/>
          <a:ext cx="1492599" cy="746299"/>
        </a:xfrm>
        <a:prstGeom prst="roundRect">
          <a:avLst>
            <a:gd name="adj" fmla="val 10000"/>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a:t>Consumers spend more for same product</a:t>
          </a:r>
        </a:p>
      </dsp:txBody>
      <dsp:txXfrm>
        <a:off x="8901227" y="25223"/>
        <a:ext cx="1448883" cy="702583"/>
      </dsp:txXfrm>
    </dsp:sp>
    <dsp:sp modelId="{CF270676-B81C-450A-BBF7-FFD0631A197B}">
      <dsp:nvSpPr>
        <dsp:cNvPr id="0" name=""/>
        <dsp:cNvSpPr/>
      </dsp:nvSpPr>
      <dsp:spPr>
        <a:xfrm rot="2142401">
          <a:off x="8213221" y="1005645"/>
          <a:ext cx="735256" cy="29107"/>
        </a:xfrm>
        <a:custGeom>
          <a:avLst/>
          <a:gdLst/>
          <a:ahLst/>
          <a:cxnLst/>
          <a:rect l="0" t="0" r="0" b="0"/>
          <a:pathLst>
            <a:path>
              <a:moveTo>
                <a:pt x="0" y="14553"/>
              </a:moveTo>
              <a:lnTo>
                <a:pt x="735256" y="14553"/>
              </a:lnTo>
            </a:path>
          </a:pathLst>
        </a:custGeom>
        <a:noFill/>
        <a:ln w="12700" cap="flat" cmpd="sng" algn="ctr">
          <a:solidFill>
            <a:scrgbClr r="0" g="0" b="0"/>
          </a:solidFill>
          <a:prstDash val="solid"/>
          <a:miter lim="800000"/>
          <a:headEnd type="none" w="med" len="med"/>
          <a:tailEnd type="arrow" w="med" len="me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lang="en-US" sz="1800" kern="1200"/>
        </a:p>
      </dsp:txBody>
      <dsp:txXfrm>
        <a:off x="8562468" y="1001817"/>
        <a:ext cx="36762" cy="36762"/>
      </dsp:txXfrm>
    </dsp:sp>
    <dsp:sp modelId="{AAC61983-43C2-4131-BB92-EE9B7FDD9061}">
      <dsp:nvSpPr>
        <dsp:cNvPr id="0" name=""/>
        <dsp:cNvSpPr/>
      </dsp:nvSpPr>
      <dsp:spPr>
        <a:xfrm>
          <a:off x="8879369" y="861609"/>
          <a:ext cx="1492599" cy="7462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a:t>Jobs and incomes increase</a:t>
          </a:r>
        </a:p>
      </dsp:txBody>
      <dsp:txXfrm>
        <a:off x="8901227" y="883467"/>
        <a:ext cx="1448883" cy="702583"/>
      </dsp:txXfrm>
    </dsp:sp>
    <dsp:sp modelId="{6C844F6E-E326-46EE-BEAF-8102F924345A}">
      <dsp:nvSpPr>
        <dsp:cNvPr id="0" name=""/>
        <dsp:cNvSpPr/>
      </dsp:nvSpPr>
      <dsp:spPr>
        <a:xfrm rot="18289469">
          <a:off x="1789187" y="2078451"/>
          <a:ext cx="1045485" cy="29107"/>
        </a:xfrm>
        <a:custGeom>
          <a:avLst/>
          <a:gdLst/>
          <a:ahLst/>
          <a:cxnLst/>
          <a:rect l="0" t="0" r="0" b="0"/>
          <a:pathLst>
            <a:path>
              <a:moveTo>
                <a:pt x="0" y="14553"/>
              </a:moveTo>
              <a:lnTo>
                <a:pt x="1045485" y="14553"/>
              </a:lnTo>
            </a:path>
          </a:pathLst>
        </a:custGeom>
        <a:noFill/>
        <a:ln w="12700" cap="flat" cmpd="sng" algn="ctr">
          <a:solidFill>
            <a:schemeClr val="bg1"/>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285793" y="2066867"/>
        <a:ext cx="52274" cy="52274"/>
      </dsp:txXfrm>
    </dsp:sp>
    <dsp:sp modelId="{D4EC1C29-B5C0-4146-948A-7FAC6E08789F}">
      <dsp:nvSpPr>
        <dsp:cNvPr id="0" name=""/>
        <dsp:cNvSpPr/>
      </dsp:nvSpPr>
      <dsp:spPr>
        <a:xfrm>
          <a:off x="2610450" y="1290732"/>
          <a:ext cx="1492599" cy="746299"/>
        </a:xfrm>
        <a:prstGeom prst="roundRect">
          <a:avLst>
            <a:gd name="adj" fmla="val 10000"/>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en-US" sz="1800" kern="1200" dirty="0"/>
        </a:p>
      </dsp:txBody>
      <dsp:txXfrm>
        <a:off x="2632308" y="1312590"/>
        <a:ext cx="1448883" cy="702583"/>
      </dsp:txXfrm>
    </dsp:sp>
    <dsp:sp modelId="{65180AD0-D805-40B4-8375-84CD9729FE0F}">
      <dsp:nvSpPr>
        <dsp:cNvPr id="0" name=""/>
        <dsp:cNvSpPr/>
      </dsp:nvSpPr>
      <dsp:spPr>
        <a:xfrm>
          <a:off x="2013410" y="2507573"/>
          <a:ext cx="597039" cy="29107"/>
        </a:xfrm>
        <a:custGeom>
          <a:avLst/>
          <a:gdLst/>
          <a:ahLst/>
          <a:cxnLst/>
          <a:rect l="0" t="0" r="0" b="0"/>
          <a:pathLst>
            <a:path>
              <a:moveTo>
                <a:pt x="0" y="14553"/>
              </a:moveTo>
              <a:lnTo>
                <a:pt x="597039" y="1455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lang="en-US" sz="1800" kern="1200"/>
        </a:p>
      </dsp:txBody>
      <dsp:txXfrm>
        <a:off x="2297004" y="2507201"/>
        <a:ext cx="29851" cy="29851"/>
      </dsp:txXfrm>
    </dsp:sp>
    <dsp:sp modelId="{75AB20E2-FE6E-41A9-92E2-EAEC3B19FEBE}">
      <dsp:nvSpPr>
        <dsp:cNvPr id="0" name=""/>
        <dsp:cNvSpPr/>
      </dsp:nvSpPr>
      <dsp:spPr>
        <a:xfrm>
          <a:off x="2610450" y="2148977"/>
          <a:ext cx="1492599" cy="7462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a:t>Unprotected industries</a:t>
          </a:r>
        </a:p>
      </dsp:txBody>
      <dsp:txXfrm>
        <a:off x="2632308" y="2170835"/>
        <a:ext cx="1448883" cy="702583"/>
      </dsp:txXfrm>
    </dsp:sp>
    <dsp:sp modelId="{79E2C51E-5DBF-4B1A-BA18-490FFD2E3112}">
      <dsp:nvSpPr>
        <dsp:cNvPr id="0" name=""/>
        <dsp:cNvSpPr/>
      </dsp:nvSpPr>
      <dsp:spPr>
        <a:xfrm>
          <a:off x="4103050" y="2507573"/>
          <a:ext cx="597039" cy="29107"/>
        </a:xfrm>
        <a:custGeom>
          <a:avLst/>
          <a:gdLst/>
          <a:ahLst/>
          <a:cxnLst/>
          <a:rect l="0" t="0" r="0" b="0"/>
          <a:pathLst>
            <a:path>
              <a:moveTo>
                <a:pt x="0" y="14553"/>
              </a:moveTo>
              <a:lnTo>
                <a:pt x="597039" y="14553"/>
              </a:lnTo>
            </a:path>
          </a:pathLst>
        </a:custGeom>
        <a:noFill/>
        <a:ln w="12700" cap="flat" cmpd="sng" algn="ctr">
          <a:solidFill>
            <a:scrgbClr r="0" g="0" b="0"/>
          </a:solidFill>
          <a:prstDash val="solid"/>
          <a:miter lim="800000"/>
          <a:headEnd type="none" w="med" len="med"/>
          <a:tailEnd type="arrow" w="med" len="me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lang="en-US" sz="1800" kern="1200"/>
        </a:p>
      </dsp:txBody>
      <dsp:txXfrm>
        <a:off x="4386644" y="2507201"/>
        <a:ext cx="29851" cy="29851"/>
      </dsp:txXfrm>
    </dsp:sp>
    <dsp:sp modelId="{8D348801-02F7-48DB-A224-8D6894A14B86}">
      <dsp:nvSpPr>
        <dsp:cNvPr id="0" name=""/>
        <dsp:cNvSpPr/>
      </dsp:nvSpPr>
      <dsp:spPr>
        <a:xfrm>
          <a:off x="4700090" y="2148977"/>
          <a:ext cx="1492599" cy="746299"/>
        </a:xfrm>
        <a:prstGeom prst="roundRect">
          <a:avLst>
            <a:gd name="adj" fmla="val 10000"/>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a:t>Consumers have less to spend</a:t>
          </a:r>
        </a:p>
      </dsp:txBody>
      <dsp:txXfrm>
        <a:off x="4721948" y="2170835"/>
        <a:ext cx="1448883" cy="702583"/>
      </dsp:txXfrm>
    </dsp:sp>
    <dsp:sp modelId="{0056ED8B-E09D-42FB-9499-F2EC9600F730}">
      <dsp:nvSpPr>
        <dsp:cNvPr id="0" name=""/>
        <dsp:cNvSpPr/>
      </dsp:nvSpPr>
      <dsp:spPr>
        <a:xfrm>
          <a:off x="6192689" y="2507573"/>
          <a:ext cx="597039" cy="29107"/>
        </a:xfrm>
        <a:custGeom>
          <a:avLst/>
          <a:gdLst/>
          <a:ahLst/>
          <a:cxnLst/>
          <a:rect l="0" t="0" r="0" b="0"/>
          <a:pathLst>
            <a:path>
              <a:moveTo>
                <a:pt x="0" y="14553"/>
              </a:moveTo>
              <a:lnTo>
                <a:pt x="597039" y="14553"/>
              </a:lnTo>
            </a:path>
          </a:pathLst>
        </a:custGeom>
        <a:noFill/>
        <a:ln w="12700" cap="flat" cmpd="sng" algn="ctr">
          <a:solidFill>
            <a:scrgbClr r="0" g="0" b="0"/>
          </a:solidFill>
          <a:prstDash val="solid"/>
          <a:miter lim="800000"/>
          <a:headEnd type="none" w="med" len="med"/>
          <a:tailEnd type="arrow" w="med" len="me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lang="en-US" sz="1800" kern="1200"/>
        </a:p>
      </dsp:txBody>
      <dsp:txXfrm>
        <a:off x="6476283" y="2507201"/>
        <a:ext cx="29851" cy="29851"/>
      </dsp:txXfrm>
    </dsp:sp>
    <dsp:sp modelId="{962D2511-4DFE-4CD4-ABA2-9F118349D156}">
      <dsp:nvSpPr>
        <dsp:cNvPr id="0" name=""/>
        <dsp:cNvSpPr/>
      </dsp:nvSpPr>
      <dsp:spPr>
        <a:xfrm>
          <a:off x="6789729" y="2148977"/>
          <a:ext cx="1492599" cy="7462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a:t>Jobs and incomes reduced</a:t>
          </a:r>
        </a:p>
      </dsp:txBody>
      <dsp:txXfrm>
        <a:off x="6811587" y="2170835"/>
        <a:ext cx="1448883" cy="702583"/>
      </dsp:txXfrm>
    </dsp:sp>
    <dsp:sp modelId="{5B16E6FC-E359-4632-A369-E9DC8B7ACF9E}">
      <dsp:nvSpPr>
        <dsp:cNvPr id="0" name=""/>
        <dsp:cNvSpPr/>
      </dsp:nvSpPr>
      <dsp:spPr>
        <a:xfrm rot="3310531">
          <a:off x="1789187" y="2936696"/>
          <a:ext cx="1045485" cy="29107"/>
        </a:xfrm>
        <a:custGeom>
          <a:avLst/>
          <a:gdLst/>
          <a:ahLst/>
          <a:cxnLst/>
          <a:rect l="0" t="0" r="0" b="0"/>
          <a:pathLst>
            <a:path>
              <a:moveTo>
                <a:pt x="0" y="14553"/>
              </a:moveTo>
              <a:lnTo>
                <a:pt x="1045485" y="14553"/>
              </a:lnTo>
            </a:path>
          </a:pathLst>
        </a:custGeom>
        <a:noFill/>
        <a:ln w="12700" cap="flat" cmpd="sng" algn="ctr">
          <a:solidFill>
            <a:schemeClr val="bg1"/>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285793" y="2925112"/>
        <a:ext cx="52274" cy="52274"/>
      </dsp:txXfrm>
    </dsp:sp>
    <dsp:sp modelId="{35EC7F61-435C-4582-BD30-39E9D0BEA19B}">
      <dsp:nvSpPr>
        <dsp:cNvPr id="0" name=""/>
        <dsp:cNvSpPr/>
      </dsp:nvSpPr>
      <dsp:spPr>
        <a:xfrm>
          <a:off x="2610450" y="3007222"/>
          <a:ext cx="1492599" cy="746299"/>
        </a:xfrm>
        <a:prstGeom prst="roundRect">
          <a:avLst>
            <a:gd name="adj" fmla="val 10000"/>
          </a:avLst>
        </a:prstGeom>
        <a:solidFill>
          <a:schemeClr val="bg1"/>
        </a:solid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en-US" sz="1800" kern="1200" dirty="0"/>
        </a:p>
      </dsp:txBody>
      <dsp:txXfrm>
        <a:off x="2632308" y="3029080"/>
        <a:ext cx="1448883" cy="702583"/>
      </dsp:txXfrm>
    </dsp:sp>
    <dsp:sp modelId="{5CBB71DF-2EDA-4B29-9B3A-FF3926ADE231}">
      <dsp:nvSpPr>
        <dsp:cNvPr id="0" name=""/>
        <dsp:cNvSpPr/>
      </dsp:nvSpPr>
      <dsp:spPr>
        <a:xfrm rot="4249260">
          <a:off x="1403250" y="3365818"/>
          <a:ext cx="1817359" cy="29107"/>
        </a:xfrm>
        <a:custGeom>
          <a:avLst/>
          <a:gdLst/>
          <a:ahLst/>
          <a:cxnLst/>
          <a:rect l="0" t="0" r="0" b="0"/>
          <a:pathLst>
            <a:path>
              <a:moveTo>
                <a:pt x="0" y="14553"/>
              </a:moveTo>
              <a:lnTo>
                <a:pt x="1817359" y="1455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lang="en-US" sz="1800" kern="1200"/>
        </a:p>
      </dsp:txBody>
      <dsp:txXfrm>
        <a:off x="2266496" y="3334938"/>
        <a:ext cx="90867" cy="90867"/>
      </dsp:txXfrm>
    </dsp:sp>
    <dsp:sp modelId="{7B9BEC6C-3686-4534-A54F-D4C071273B5E}">
      <dsp:nvSpPr>
        <dsp:cNvPr id="0" name=""/>
        <dsp:cNvSpPr/>
      </dsp:nvSpPr>
      <dsp:spPr>
        <a:xfrm>
          <a:off x="2610450" y="3865467"/>
          <a:ext cx="1492599" cy="7462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a:t>Overall productivity</a:t>
          </a:r>
        </a:p>
      </dsp:txBody>
      <dsp:txXfrm>
        <a:off x="2632308" y="3887325"/>
        <a:ext cx="1448883" cy="702583"/>
      </dsp:txXfrm>
    </dsp:sp>
    <dsp:sp modelId="{94A77216-8D46-49CA-8DA3-FDEB88236927}">
      <dsp:nvSpPr>
        <dsp:cNvPr id="0" name=""/>
        <dsp:cNvSpPr/>
      </dsp:nvSpPr>
      <dsp:spPr>
        <a:xfrm>
          <a:off x="4103050" y="4224063"/>
          <a:ext cx="597039" cy="29107"/>
        </a:xfrm>
        <a:custGeom>
          <a:avLst/>
          <a:gdLst/>
          <a:ahLst/>
          <a:cxnLst/>
          <a:rect l="0" t="0" r="0" b="0"/>
          <a:pathLst>
            <a:path>
              <a:moveTo>
                <a:pt x="0" y="14553"/>
              </a:moveTo>
              <a:lnTo>
                <a:pt x="597039" y="14553"/>
              </a:lnTo>
            </a:path>
          </a:pathLst>
        </a:custGeom>
        <a:noFill/>
        <a:ln w="12700" cap="flat" cmpd="sng" algn="ctr">
          <a:solidFill>
            <a:scrgbClr r="0" g="0" b="0"/>
          </a:solidFill>
          <a:prstDash val="solid"/>
          <a:miter lim="800000"/>
          <a:headEnd type="none" w="med" len="med"/>
          <a:tailEnd type="arrow" w="med" len="me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lang="en-US" sz="1800" kern="1200"/>
        </a:p>
      </dsp:txBody>
      <dsp:txXfrm>
        <a:off x="4386644" y="4223690"/>
        <a:ext cx="29851" cy="29851"/>
      </dsp:txXfrm>
    </dsp:sp>
    <dsp:sp modelId="{9038F08D-904E-457D-9AD9-DC931FE57D25}">
      <dsp:nvSpPr>
        <dsp:cNvPr id="0" name=""/>
        <dsp:cNvSpPr/>
      </dsp:nvSpPr>
      <dsp:spPr>
        <a:xfrm>
          <a:off x="4700090" y="3865467"/>
          <a:ext cx="1492599" cy="7462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a:t>More labor in less efficient industries </a:t>
          </a:r>
        </a:p>
      </dsp:txBody>
      <dsp:txXfrm>
        <a:off x="4721948" y="3887325"/>
        <a:ext cx="1448883" cy="702583"/>
      </dsp:txXfrm>
    </dsp:sp>
    <dsp:sp modelId="{A1B83EC7-7913-4924-90D4-704A9575BC78}">
      <dsp:nvSpPr>
        <dsp:cNvPr id="0" name=""/>
        <dsp:cNvSpPr/>
      </dsp:nvSpPr>
      <dsp:spPr>
        <a:xfrm>
          <a:off x="6192689" y="4224063"/>
          <a:ext cx="597039" cy="29107"/>
        </a:xfrm>
        <a:custGeom>
          <a:avLst/>
          <a:gdLst/>
          <a:ahLst/>
          <a:cxnLst/>
          <a:rect l="0" t="0" r="0" b="0"/>
          <a:pathLst>
            <a:path>
              <a:moveTo>
                <a:pt x="0" y="14553"/>
              </a:moveTo>
              <a:lnTo>
                <a:pt x="597039" y="14553"/>
              </a:lnTo>
            </a:path>
          </a:pathLst>
        </a:custGeom>
        <a:noFill/>
        <a:ln w="12700" cap="flat" cmpd="sng" algn="ctr">
          <a:solidFill>
            <a:scrgbClr r="0" g="0" b="0"/>
          </a:solidFill>
          <a:prstDash val="solid"/>
          <a:miter lim="800000"/>
          <a:headEnd type="none" w="med" len="med"/>
          <a:tailEnd type="arrow" w="med" len="me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476283" y="4223690"/>
        <a:ext cx="29851" cy="29851"/>
      </dsp:txXfrm>
    </dsp:sp>
    <dsp:sp modelId="{389894D9-5CEC-41DE-98CD-965537241E0F}">
      <dsp:nvSpPr>
        <dsp:cNvPr id="0" name=""/>
        <dsp:cNvSpPr/>
      </dsp:nvSpPr>
      <dsp:spPr>
        <a:xfrm>
          <a:off x="6789729" y="3865467"/>
          <a:ext cx="1492599" cy="7462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a:t>Reduced output per hour</a:t>
          </a:r>
        </a:p>
      </dsp:txBody>
      <dsp:txXfrm>
        <a:off x="6811587" y="3887325"/>
        <a:ext cx="1448883" cy="702583"/>
      </dsp:txXfrm>
    </dsp:sp>
    <dsp:sp modelId="{4B6276E7-B80D-4D9B-9E1F-2CA29DAA232F}">
      <dsp:nvSpPr>
        <dsp:cNvPr id="0" name=""/>
        <dsp:cNvSpPr/>
      </dsp:nvSpPr>
      <dsp:spPr>
        <a:xfrm>
          <a:off x="8282329" y="4224063"/>
          <a:ext cx="597039" cy="29107"/>
        </a:xfrm>
        <a:custGeom>
          <a:avLst/>
          <a:gdLst/>
          <a:ahLst/>
          <a:cxnLst/>
          <a:rect l="0" t="0" r="0" b="0"/>
          <a:pathLst>
            <a:path>
              <a:moveTo>
                <a:pt x="0" y="14553"/>
              </a:moveTo>
              <a:lnTo>
                <a:pt x="597039" y="14553"/>
              </a:lnTo>
            </a:path>
          </a:pathLst>
        </a:custGeom>
        <a:noFill/>
        <a:ln w="12700" cap="flat" cmpd="sng" algn="ctr">
          <a:solidFill>
            <a:scrgbClr r="0" g="0" b="0"/>
          </a:solidFill>
          <a:prstDash val="solid"/>
          <a:miter lim="800000"/>
          <a:headEnd type="none" w="med" len="med"/>
          <a:tailEnd type="arrow" w="med" len="me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lang="en-US" sz="1800" kern="1200"/>
        </a:p>
      </dsp:txBody>
      <dsp:txXfrm>
        <a:off x="8565923" y="4223690"/>
        <a:ext cx="29851" cy="29851"/>
      </dsp:txXfrm>
    </dsp:sp>
    <dsp:sp modelId="{9A5F92EC-5194-422D-B4D5-070BDD695BE9}">
      <dsp:nvSpPr>
        <dsp:cNvPr id="0" name=""/>
        <dsp:cNvSpPr/>
      </dsp:nvSpPr>
      <dsp:spPr>
        <a:xfrm>
          <a:off x="8879369" y="3865467"/>
          <a:ext cx="1492599" cy="7462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a:t>Reduced overall output &amp; income</a:t>
          </a:r>
        </a:p>
      </dsp:txBody>
      <dsp:txXfrm>
        <a:off x="8901227" y="3887325"/>
        <a:ext cx="1448883" cy="70258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0FB362-16FE-412A-897A-443BB56A3C26}" type="datetimeFigureOut">
              <a:rPr lang="en-US" smtClean="0"/>
              <a:t>7/9/18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E4C009-7679-469D-B834-C5C97BB20BC2}" type="slidenum">
              <a:rPr lang="en-US" smtClean="0"/>
              <a:t>‹#›</a:t>
            </a:fld>
            <a:endParaRPr lang="en-US"/>
          </a:p>
        </p:txBody>
      </p:sp>
    </p:spTree>
    <p:extLst>
      <p:ext uri="{BB962C8B-B14F-4D97-AF65-F5344CB8AC3E}">
        <p14:creationId xmlns:p14="http://schemas.microsoft.com/office/powerpoint/2010/main" val="11510025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5E5F63-AFF0-497C-9D3D-CCEA113413F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6B5AB592-AF10-45C1-8772-40D07BDC3A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57829307-7D24-4A48-A343-105A5ADBFCBB}"/>
              </a:ext>
            </a:extLst>
          </p:cNvPr>
          <p:cNvSpPr>
            <a:spLocks noGrp="1"/>
          </p:cNvSpPr>
          <p:nvPr>
            <p:ph type="dt" sz="half" idx="10"/>
          </p:nvPr>
        </p:nvSpPr>
        <p:spPr/>
        <p:txBody>
          <a:bodyPr/>
          <a:lstStyle/>
          <a:p>
            <a:fld id="{55DBB51C-B29B-4354-83A7-F940D2597E50}" type="datetime1">
              <a:rPr lang="en-US" smtClean="0"/>
              <a:t>7/9/18</a:t>
            </a:fld>
            <a:endParaRPr lang="en-US"/>
          </a:p>
        </p:txBody>
      </p:sp>
      <p:sp>
        <p:nvSpPr>
          <p:cNvPr id="5" name="Footer Placeholder 4">
            <a:extLst>
              <a:ext uri="{FF2B5EF4-FFF2-40B4-BE49-F238E27FC236}">
                <a16:creationId xmlns:a16="http://schemas.microsoft.com/office/drawing/2014/main" xmlns="" id="{2DFA6253-8D38-4B98-A2F0-A91F07A0C3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917DEDA-6001-4DB6-B30E-8198EE89FC8C}"/>
              </a:ext>
            </a:extLst>
          </p:cNvPr>
          <p:cNvSpPr>
            <a:spLocks noGrp="1"/>
          </p:cNvSpPr>
          <p:nvPr>
            <p:ph type="sldNum" sz="quarter" idx="12"/>
          </p:nvPr>
        </p:nvSpPr>
        <p:spPr/>
        <p:txBody>
          <a:bodyPr/>
          <a:lstStyle/>
          <a:p>
            <a:fld id="{C3B18FCC-70D3-493E-AEDB-9EFB7E526D8B}" type="slidenum">
              <a:rPr lang="en-US" smtClean="0"/>
              <a:t>‹#›</a:t>
            </a:fld>
            <a:endParaRPr lang="en-US"/>
          </a:p>
        </p:txBody>
      </p:sp>
    </p:spTree>
    <p:extLst>
      <p:ext uri="{BB962C8B-B14F-4D97-AF65-F5344CB8AC3E}">
        <p14:creationId xmlns:p14="http://schemas.microsoft.com/office/powerpoint/2010/main" val="498287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ECD6D9-D0A9-4D92-BD48-764CEAC244D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33D4735E-3A30-42FD-AE19-D17E8702C7D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DA4FC58-17A3-4DE1-AFA4-853CCC69C0FE}"/>
              </a:ext>
            </a:extLst>
          </p:cNvPr>
          <p:cNvSpPr>
            <a:spLocks noGrp="1"/>
          </p:cNvSpPr>
          <p:nvPr>
            <p:ph type="dt" sz="half" idx="10"/>
          </p:nvPr>
        </p:nvSpPr>
        <p:spPr/>
        <p:txBody>
          <a:bodyPr/>
          <a:lstStyle/>
          <a:p>
            <a:fld id="{DDD2C564-36FC-4683-B66D-16C5BC0AD452}" type="datetime1">
              <a:rPr lang="en-US" smtClean="0"/>
              <a:t>7/9/18</a:t>
            </a:fld>
            <a:endParaRPr lang="en-US"/>
          </a:p>
        </p:txBody>
      </p:sp>
      <p:sp>
        <p:nvSpPr>
          <p:cNvPr id="5" name="Footer Placeholder 4">
            <a:extLst>
              <a:ext uri="{FF2B5EF4-FFF2-40B4-BE49-F238E27FC236}">
                <a16:creationId xmlns:a16="http://schemas.microsoft.com/office/drawing/2014/main" xmlns="" id="{95C8AF26-29D0-49AD-ABA3-85879B25A8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C7D54D0F-4D1E-40BC-9DA3-D965F9AC6D43}"/>
              </a:ext>
            </a:extLst>
          </p:cNvPr>
          <p:cNvSpPr>
            <a:spLocks noGrp="1"/>
          </p:cNvSpPr>
          <p:nvPr>
            <p:ph type="sldNum" sz="quarter" idx="12"/>
          </p:nvPr>
        </p:nvSpPr>
        <p:spPr/>
        <p:txBody>
          <a:bodyPr/>
          <a:lstStyle/>
          <a:p>
            <a:fld id="{C3B18FCC-70D3-493E-AEDB-9EFB7E526D8B}" type="slidenum">
              <a:rPr lang="en-US" smtClean="0"/>
              <a:t>‹#›</a:t>
            </a:fld>
            <a:endParaRPr lang="en-US"/>
          </a:p>
        </p:txBody>
      </p:sp>
    </p:spTree>
    <p:extLst>
      <p:ext uri="{BB962C8B-B14F-4D97-AF65-F5344CB8AC3E}">
        <p14:creationId xmlns:p14="http://schemas.microsoft.com/office/powerpoint/2010/main" val="600154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BC46C7C3-EDAC-48FD-AFF1-1BB3D0E96FF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1F0E19A9-09FD-44FB-A91F-E15577D2000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48DB055-7CA9-4175-96C2-3E0071E68F97}"/>
              </a:ext>
            </a:extLst>
          </p:cNvPr>
          <p:cNvSpPr>
            <a:spLocks noGrp="1"/>
          </p:cNvSpPr>
          <p:nvPr>
            <p:ph type="dt" sz="half" idx="10"/>
          </p:nvPr>
        </p:nvSpPr>
        <p:spPr/>
        <p:txBody>
          <a:bodyPr/>
          <a:lstStyle/>
          <a:p>
            <a:fld id="{65A459AB-37C7-47D3-B5EF-D00CAB2D46C1}" type="datetime1">
              <a:rPr lang="en-US" smtClean="0"/>
              <a:t>7/9/18</a:t>
            </a:fld>
            <a:endParaRPr lang="en-US"/>
          </a:p>
        </p:txBody>
      </p:sp>
      <p:sp>
        <p:nvSpPr>
          <p:cNvPr id="5" name="Footer Placeholder 4">
            <a:extLst>
              <a:ext uri="{FF2B5EF4-FFF2-40B4-BE49-F238E27FC236}">
                <a16:creationId xmlns:a16="http://schemas.microsoft.com/office/drawing/2014/main" xmlns="" id="{B5B1DA40-0812-4797-8335-F24F18B279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82AE570-499C-4521-8CF2-674DFA377CE6}"/>
              </a:ext>
            </a:extLst>
          </p:cNvPr>
          <p:cNvSpPr>
            <a:spLocks noGrp="1"/>
          </p:cNvSpPr>
          <p:nvPr>
            <p:ph type="sldNum" sz="quarter" idx="12"/>
          </p:nvPr>
        </p:nvSpPr>
        <p:spPr/>
        <p:txBody>
          <a:bodyPr/>
          <a:lstStyle/>
          <a:p>
            <a:fld id="{C3B18FCC-70D3-493E-AEDB-9EFB7E526D8B}" type="slidenum">
              <a:rPr lang="en-US" smtClean="0"/>
              <a:t>‹#›</a:t>
            </a:fld>
            <a:endParaRPr lang="en-US"/>
          </a:p>
        </p:txBody>
      </p:sp>
    </p:spTree>
    <p:extLst>
      <p:ext uri="{BB962C8B-B14F-4D97-AF65-F5344CB8AC3E}">
        <p14:creationId xmlns:p14="http://schemas.microsoft.com/office/powerpoint/2010/main" val="2153407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6B00D5-7736-4863-8C1A-BB9CCF46E3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6BE1F774-09DE-4553-BE1D-4E6DEAB120F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DE2A044-5DFD-4EDB-AA47-6FF668E05ADD}"/>
              </a:ext>
            </a:extLst>
          </p:cNvPr>
          <p:cNvSpPr>
            <a:spLocks noGrp="1"/>
          </p:cNvSpPr>
          <p:nvPr>
            <p:ph type="dt" sz="half" idx="10"/>
          </p:nvPr>
        </p:nvSpPr>
        <p:spPr/>
        <p:txBody>
          <a:bodyPr/>
          <a:lstStyle/>
          <a:p>
            <a:fld id="{DB8B96DF-57D0-4C40-A985-1305B59302A2}" type="datetime1">
              <a:rPr lang="en-US" smtClean="0"/>
              <a:t>7/9/18</a:t>
            </a:fld>
            <a:endParaRPr lang="en-US"/>
          </a:p>
        </p:txBody>
      </p:sp>
      <p:sp>
        <p:nvSpPr>
          <p:cNvPr id="5" name="Footer Placeholder 4">
            <a:extLst>
              <a:ext uri="{FF2B5EF4-FFF2-40B4-BE49-F238E27FC236}">
                <a16:creationId xmlns:a16="http://schemas.microsoft.com/office/drawing/2014/main" xmlns="" id="{0371679C-46A0-471A-8872-8346654383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E3C0670-8FC9-4DA5-BA4A-1D6A98DF4021}"/>
              </a:ext>
            </a:extLst>
          </p:cNvPr>
          <p:cNvSpPr>
            <a:spLocks noGrp="1"/>
          </p:cNvSpPr>
          <p:nvPr>
            <p:ph type="sldNum" sz="quarter" idx="12"/>
          </p:nvPr>
        </p:nvSpPr>
        <p:spPr/>
        <p:txBody>
          <a:bodyPr/>
          <a:lstStyle/>
          <a:p>
            <a:fld id="{C3B18FCC-70D3-493E-AEDB-9EFB7E526D8B}" type="slidenum">
              <a:rPr lang="en-US" smtClean="0"/>
              <a:t>‹#›</a:t>
            </a:fld>
            <a:endParaRPr lang="en-US"/>
          </a:p>
        </p:txBody>
      </p:sp>
    </p:spTree>
    <p:extLst>
      <p:ext uri="{BB962C8B-B14F-4D97-AF65-F5344CB8AC3E}">
        <p14:creationId xmlns:p14="http://schemas.microsoft.com/office/powerpoint/2010/main" val="1138355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E57CC6-999A-4A8F-B44B-F76B527317A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C5EE0C1C-1E4F-46B9-BF4E-0A20AEEDAA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C87C5F87-35A0-4201-A44D-7CBEC2C539C7}"/>
              </a:ext>
            </a:extLst>
          </p:cNvPr>
          <p:cNvSpPr>
            <a:spLocks noGrp="1"/>
          </p:cNvSpPr>
          <p:nvPr>
            <p:ph type="dt" sz="half" idx="10"/>
          </p:nvPr>
        </p:nvSpPr>
        <p:spPr/>
        <p:txBody>
          <a:bodyPr/>
          <a:lstStyle/>
          <a:p>
            <a:fld id="{B643E3E4-F419-46FB-807D-D17D60775432}" type="datetime1">
              <a:rPr lang="en-US" smtClean="0"/>
              <a:t>7/9/18</a:t>
            </a:fld>
            <a:endParaRPr lang="en-US"/>
          </a:p>
        </p:txBody>
      </p:sp>
      <p:sp>
        <p:nvSpPr>
          <p:cNvPr id="5" name="Footer Placeholder 4">
            <a:extLst>
              <a:ext uri="{FF2B5EF4-FFF2-40B4-BE49-F238E27FC236}">
                <a16:creationId xmlns:a16="http://schemas.microsoft.com/office/drawing/2014/main" xmlns="" id="{7303B650-99A6-47F4-BF8A-33A924C634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E285CE6-19EC-4ACA-A8DB-4954A306864D}"/>
              </a:ext>
            </a:extLst>
          </p:cNvPr>
          <p:cNvSpPr>
            <a:spLocks noGrp="1"/>
          </p:cNvSpPr>
          <p:nvPr>
            <p:ph type="sldNum" sz="quarter" idx="12"/>
          </p:nvPr>
        </p:nvSpPr>
        <p:spPr/>
        <p:txBody>
          <a:bodyPr/>
          <a:lstStyle/>
          <a:p>
            <a:fld id="{C3B18FCC-70D3-493E-AEDB-9EFB7E526D8B}" type="slidenum">
              <a:rPr lang="en-US" smtClean="0"/>
              <a:t>‹#›</a:t>
            </a:fld>
            <a:endParaRPr lang="en-US"/>
          </a:p>
        </p:txBody>
      </p:sp>
    </p:spTree>
    <p:extLst>
      <p:ext uri="{BB962C8B-B14F-4D97-AF65-F5344CB8AC3E}">
        <p14:creationId xmlns:p14="http://schemas.microsoft.com/office/powerpoint/2010/main" val="585252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6868A0-6599-4A70-A834-FD6C2947D9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AD7BA445-6E32-4025-A499-7D2BAAF9C09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65DFB690-EF08-4378-8A68-9B8B7A95A6E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1835FAAD-8063-4644-A554-FAC2817FC19C}"/>
              </a:ext>
            </a:extLst>
          </p:cNvPr>
          <p:cNvSpPr>
            <a:spLocks noGrp="1"/>
          </p:cNvSpPr>
          <p:nvPr>
            <p:ph type="dt" sz="half" idx="10"/>
          </p:nvPr>
        </p:nvSpPr>
        <p:spPr/>
        <p:txBody>
          <a:bodyPr/>
          <a:lstStyle/>
          <a:p>
            <a:fld id="{3F00A7E0-FE78-4B02-B1BA-BD65ECEE8672}" type="datetime1">
              <a:rPr lang="en-US" smtClean="0"/>
              <a:t>7/9/18</a:t>
            </a:fld>
            <a:endParaRPr lang="en-US"/>
          </a:p>
        </p:txBody>
      </p:sp>
      <p:sp>
        <p:nvSpPr>
          <p:cNvPr id="6" name="Footer Placeholder 5">
            <a:extLst>
              <a:ext uri="{FF2B5EF4-FFF2-40B4-BE49-F238E27FC236}">
                <a16:creationId xmlns:a16="http://schemas.microsoft.com/office/drawing/2014/main" xmlns="" id="{071B84E6-8B4F-45B9-A0DE-E50ED0DB73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EBA3214F-DF9A-4E09-B8C3-24031386F512}"/>
              </a:ext>
            </a:extLst>
          </p:cNvPr>
          <p:cNvSpPr>
            <a:spLocks noGrp="1"/>
          </p:cNvSpPr>
          <p:nvPr>
            <p:ph type="sldNum" sz="quarter" idx="12"/>
          </p:nvPr>
        </p:nvSpPr>
        <p:spPr/>
        <p:txBody>
          <a:bodyPr/>
          <a:lstStyle/>
          <a:p>
            <a:fld id="{C3B18FCC-70D3-493E-AEDB-9EFB7E526D8B}" type="slidenum">
              <a:rPr lang="en-US" smtClean="0"/>
              <a:t>‹#›</a:t>
            </a:fld>
            <a:endParaRPr lang="en-US"/>
          </a:p>
        </p:txBody>
      </p:sp>
    </p:spTree>
    <p:extLst>
      <p:ext uri="{BB962C8B-B14F-4D97-AF65-F5344CB8AC3E}">
        <p14:creationId xmlns:p14="http://schemas.microsoft.com/office/powerpoint/2010/main" val="4093959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F59F23-3E3F-4624-88E7-9EF8DEDCCEE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4B71167B-B7FA-4F10-8FB8-E345258787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559C5A36-1735-4EF8-BFA2-E8BC0886731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FF985D5E-D6FC-408B-A5F5-52BCCF72B8B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B145B256-9375-43EA-BFBA-B4C475BAF3A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4A300AF5-E16A-4B1F-BA6B-D0E3C607EFA7}"/>
              </a:ext>
            </a:extLst>
          </p:cNvPr>
          <p:cNvSpPr>
            <a:spLocks noGrp="1"/>
          </p:cNvSpPr>
          <p:nvPr>
            <p:ph type="dt" sz="half" idx="10"/>
          </p:nvPr>
        </p:nvSpPr>
        <p:spPr/>
        <p:txBody>
          <a:bodyPr/>
          <a:lstStyle/>
          <a:p>
            <a:fld id="{203DAE97-F311-4178-83CC-2FDB9E524C63}" type="datetime1">
              <a:rPr lang="en-US" smtClean="0"/>
              <a:t>7/9/18</a:t>
            </a:fld>
            <a:endParaRPr lang="en-US"/>
          </a:p>
        </p:txBody>
      </p:sp>
      <p:sp>
        <p:nvSpPr>
          <p:cNvPr id="8" name="Footer Placeholder 7">
            <a:extLst>
              <a:ext uri="{FF2B5EF4-FFF2-40B4-BE49-F238E27FC236}">
                <a16:creationId xmlns:a16="http://schemas.microsoft.com/office/drawing/2014/main" xmlns="" id="{51FCFBD9-A910-4E02-9B9C-D87F72E4F02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10B5F003-EA87-46FA-8004-F09F07AD2430}"/>
              </a:ext>
            </a:extLst>
          </p:cNvPr>
          <p:cNvSpPr>
            <a:spLocks noGrp="1"/>
          </p:cNvSpPr>
          <p:nvPr>
            <p:ph type="sldNum" sz="quarter" idx="12"/>
          </p:nvPr>
        </p:nvSpPr>
        <p:spPr/>
        <p:txBody>
          <a:bodyPr/>
          <a:lstStyle/>
          <a:p>
            <a:fld id="{C3B18FCC-70D3-493E-AEDB-9EFB7E526D8B}" type="slidenum">
              <a:rPr lang="en-US" smtClean="0"/>
              <a:t>‹#›</a:t>
            </a:fld>
            <a:endParaRPr lang="en-US"/>
          </a:p>
        </p:txBody>
      </p:sp>
    </p:spTree>
    <p:extLst>
      <p:ext uri="{BB962C8B-B14F-4D97-AF65-F5344CB8AC3E}">
        <p14:creationId xmlns:p14="http://schemas.microsoft.com/office/powerpoint/2010/main" val="3926840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FC8893-8328-4754-B3FC-B319AA4B8B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BDD467CC-94F1-403C-8130-E335F12D5A85}"/>
              </a:ext>
            </a:extLst>
          </p:cNvPr>
          <p:cNvSpPr>
            <a:spLocks noGrp="1"/>
          </p:cNvSpPr>
          <p:nvPr>
            <p:ph type="dt" sz="half" idx="10"/>
          </p:nvPr>
        </p:nvSpPr>
        <p:spPr/>
        <p:txBody>
          <a:bodyPr/>
          <a:lstStyle/>
          <a:p>
            <a:fld id="{79500C73-457D-476C-9C88-4649E9AD3D17}" type="datetime1">
              <a:rPr lang="en-US" smtClean="0"/>
              <a:t>7/9/18</a:t>
            </a:fld>
            <a:endParaRPr lang="en-US"/>
          </a:p>
        </p:txBody>
      </p:sp>
      <p:sp>
        <p:nvSpPr>
          <p:cNvPr id="4" name="Footer Placeholder 3">
            <a:extLst>
              <a:ext uri="{FF2B5EF4-FFF2-40B4-BE49-F238E27FC236}">
                <a16:creationId xmlns:a16="http://schemas.microsoft.com/office/drawing/2014/main" xmlns="" id="{61F23E8D-1D03-4CA5-8DDE-385786A34D6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7BBBAA54-88D6-41DB-AAB0-FCD1CA2E686B}"/>
              </a:ext>
            </a:extLst>
          </p:cNvPr>
          <p:cNvSpPr>
            <a:spLocks noGrp="1"/>
          </p:cNvSpPr>
          <p:nvPr>
            <p:ph type="sldNum" sz="quarter" idx="12"/>
          </p:nvPr>
        </p:nvSpPr>
        <p:spPr/>
        <p:txBody>
          <a:bodyPr/>
          <a:lstStyle/>
          <a:p>
            <a:fld id="{C3B18FCC-70D3-493E-AEDB-9EFB7E526D8B}" type="slidenum">
              <a:rPr lang="en-US" smtClean="0"/>
              <a:t>‹#›</a:t>
            </a:fld>
            <a:endParaRPr lang="en-US"/>
          </a:p>
        </p:txBody>
      </p:sp>
    </p:spTree>
    <p:extLst>
      <p:ext uri="{BB962C8B-B14F-4D97-AF65-F5344CB8AC3E}">
        <p14:creationId xmlns:p14="http://schemas.microsoft.com/office/powerpoint/2010/main" val="2026225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2B42038F-BD12-4973-871E-E3B7EC46A008}"/>
              </a:ext>
            </a:extLst>
          </p:cNvPr>
          <p:cNvSpPr>
            <a:spLocks noGrp="1"/>
          </p:cNvSpPr>
          <p:nvPr>
            <p:ph type="dt" sz="half" idx="10"/>
          </p:nvPr>
        </p:nvSpPr>
        <p:spPr/>
        <p:txBody>
          <a:bodyPr/>
          <a:lstStyle/>
          <a:p>
            <a:fld id="{2DEAAC26-59CC-43EF-A1B5-A9FBFABE2A86}" type="datetime1">
              <a:rPr lang="en-US" smtClean="0"/>
              <a:t>7/9/18</a:t>
            </a:fld>
            <a:endParaRPr lang="en-US"/>
          </a:p>
        </p:txBody>
      </p:sp>
      <p:sp>
        <p:nvSpPr>
          <p:cNvPr id="3" name="Footer Placeholder 2">
            <a:extLst>
              <a:ext uri="{FF2B5EF4-FFF2-40B4-BE49-F238E27FC236}">
                <a16:creationId xmlns:a16="http://schemas.microsoft.com/office/drawing/2014/main" xmlns="" id="{B923AE91-D649-4BA9-85B8-3CB1E811E56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BE6112A7-6AE7-4904-AB85-A3EB0DDCC2FC}"/>
              </a:ext>
            </a:extLst>
          </p:cNvPr>
          <p:cNvSpPr>
            <a:spLocks noGrp="1"/>
          </p:cNvSpPr>
          <p:nvPr>
            <p:ph type="sldNum" sz="quarter" idx="12"/>
          </p:nvPr>
        </p:nvSpPr>
        <p:spPr/>
        <p:txBody>
          <a:bodyPr/>
          <a:lstStyle/>
          <a:p>
            <a:fld id="{C3B18FCC-70D3-493E-AEDB-9EFB7E526D8B}" type="slidenum">
              <a:rPr lang="en-US" smtClean="0"/>
              <a:t>‹#›</a:t>
            </a:fld>
            <a:endParaRPr lang="en-US"/>
          </a:p>
        </p:txBody>
      </p:sp>
    </p:spTree>
    <p:extLst>
      <p:ext uri="{BB962C8B-B14F-4D97-AF65-F5344CB8AC3E}">
        <p14:creationId xmlns:p14="http://schemas.microsoft.com/office/powerpoint/2010/main" val="2341197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0775AC-03D9-46EF-88EB-2076A3D5D0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6464E3EC-7AEC-4E69-85C9-5549A41AB7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DE9BEA66-D1F3-41AA-A5CC-67F18C1F89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42F5C4A3-82D8-40B5-9ADB-3C3FCB94E904}"/>
              </a:ext>
            </a:extLst>
          </p:cNvPr>
          <p:cNvSpPr>
            <a:spLocks noGrp="1"/>
          </p:cNvSpPr>
          <p:nvPr>
            <p:ph type="dt" sz="half" idx="10"/>
          </p:nvPr>
        </p:nvSpPr>
        <p:spPr/>
        <p:txBody>
          <a:bodyPr/>
          <a:lstStyle/>
          <a:p>
            <a:fld id="{FD8E8F9F-649F-402B-8C83-3F4AF27208F1}" type="datetime1">
              <a:rPr lang="en-US" smtClean="0"/>
              <a:t>7/9/18</a:t>
            </a:fld>
            <a:endParaRPr lang="en-US"/>
          </a:p>
        </p:txBody>
      </p:sp>
      <p:sp>
        <p:nvSpPr>
          <p:cNvPr id="6" name="Footer Placeholder 5">
            <a:extLst>
              <a:ext uri="{FF2B5EF4-FFF2-40B4-BE49-F238E27FC236}">
                <a16:creationId xmlns:a16="http://schemas.microsoft.com/office/drawing/2014/main" xmlns="" id="{68F39137-8E0B-4F4D-B8CA-ED511F7239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EEBB6A80-130C-4999-BDF2-223A06052F4D}"/>
              </a:ext>
            </a:extLst>
          </p:cNvPr>
          <p:cNvSpPr>
            <a:spLocks noGrp="1"/>
          </p:cNvSpPr>
          <p:nvPr>
            <p:ph type="sldNum" sz="quarter" idx="12"/>
          </p:nvPr>
        </p:nvSpPr>
        <p:spPr/>
        <p:txBody>
          <a:bodyPr/>
          <a:lstStyle/>
          <a:p>
            <a:fld id="{C3B18FCC-70D3-493E-AEDB-9EFB7E526D8B}" type="slidenum">
              <a:rPr lang="en-US" smtClean="0"/>
              <a:t>‹#›</a:t>
            </a:fld>
            <a:endParaRPr lang="en-US"/>
          </a:p>
        </p:txBody>
      </p:sp>
    </p:spTree>
    <p:extLst>
      <p:ext uri="{BB962C8B-B14F-4D97-AF65-F5344CB8AC3E}">
        <p14:creationId xmlns:p14="http://schemas.microsoft.com/office/powerpoint/2010/main" val="3886685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B5A359-5DAD-41C9-BD83-04F70BB20B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13F14F6D-92D6-4C34-8C66-314CB0629A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5389031C-2F38-4553-A933-08FF8D9C91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D9F86F2C-5AE7-4409-91E7-158B6D07E481}"/>
              </a:ext>
            </a:extLst>
          </p:cNvPr>
          <p:cNvSpPr>
            <a:spLocks noGrp="1"/>
          </p:cNvSpPr>
          <p:nvPr>
            <p:ph type="dt" sz="half" idx="10"/>
          </p:nvPr>
        </p:nvSpPr>
        <p:spPr/>
        <p:txBody>
          <a:bodyPr/>
          <a:lstStyle/>
          <a:p>
            <a:fld id="{2D2A9F7A-AE13-4931-8C7C-F49BD460E423}" type="datetime1">
              <a:rPr lang="en-US" smtClean="0"/>
              <a:t>7/9/18</a:t>
            </a:fld>
            <a:endParaRPr lang="en-US"/>
          </a:p>
        </p:txBody>
      </p:sp>
      <p:sp>
        <p:nvSpPr>
          <p:cNvPr id="6" name="Footer Placeholder 5">
            <a:extLst>
              <a:ext uri="{FF2B5EF4-FFF2-40B4-BE49-F238E27FC236}">
                <a16:creationId xmlns:a16="http://schemas.microsoft.com/office/drawing/2014/main" xmlns="" id="{292225CB-55F5-44BF-9431-52D48ED94D9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7D92DC60-C85E-4AEF-8230-9AB11E5B248F}"/>
              </a:ext>
            </a:extLst>
          </p:cNvPr>
          <p:cNvSpPr>
            <a:spLocks noGrp="1"/>
          </p:cNvSpPr>
          <p:nvPr>
            <p:ph type="sldNum" sz="quarter" idx="12"/>
          </p:nvPr>
        </p:nvSpPr>
        <p:spPr/>
        <p:txBody>
          <a:bodyPr/>
          <a:lstStyle/>
          <a:p>
            <a:fld id="{C3B18FCC-70D3-493E-AEDB-9EFB7E526D8B}" type="slidenum">
              <a:rPr lang="en-US" smtClean="0"/>
              <a:t>‹#›</a:t>
            </a:fld>
            <a:endParaRPr lang="en-US"/>
          </a:p>
        </p:txBody>
      </p:sp>
    </p:spTree>
    <p:extLst>
      <p:ext uri="{BB962C8B-B14F-4D97-AF65-F5344CB8AC3E}">
        <p14:creationId xmlns:p14="http://schemas.microsoft.com/office/powerpoint/2010/main" val="206373763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4D4544FB-6F06-41FA-B319-68C872BEB0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33A75516-D275-4EBC-83FD-E96FDFF3A3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ADE987C-B7EF-405B-9BC5-5EE9A03CD3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8CED20-348B-4465-BCE4-B08BAB2D406B}" type="datetime1">
              <a:rPr lang="en-US" smtClean="0"/>
              <a:t>7/9/18</a:t>
            </a:fld>
            <a:endParaRPr lang="en-US"/>
          </a:p>
        </p:txBody>
      </p:sp>
      <p:sp>
        <p:nvSpPr>
          <p:cNvPr id="5" name="Footer Placeholder 4">
            <a:extLst>
              <a:ext uri="{FF2B5EF4-FFF2-40B4-BE49-F238E27FC236}">
                <a16:creationId xmlns:a16="http://schemas.microsoft.com/office/drawing/2014/main" xmlns="" id="{A8E41646-43D1-456F-A17C-94471495C6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B0344E6F-3CC3-4B6E-852D-84EEABC003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B18FCC-70D3-493E-AEDB-9EFB7E526D8B}" type="slidenum">
              <a:rPr lang="en-US" smtClean="0"/>
              <a:t>‹#›</a:t>
            </a:fld>
            <a:endParaRPr lang="en-US"/>
          </a:p>
        </p:txBody>
      </p:sp>
    </p:spTree>
    <p:extLst>
      <p:ext uri="{BB962C8B-B14F-4D97-AF65-F5344CB8AC3E}">
        <p14:creationId xmlns:p14="http://schemas.microsoft.com/office/powerpoint/2010/main" val="16034119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9.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0.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1.xml"/><Relationship Id="rId2" Type="http://schemas.openxmlformats.org/officeDocument/2006/relationships/diagramData" Target="../diagrams/data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xmlns="" id="{33E39C57-CA29-4D9B-8714-DA11019B787B}"/>
              </a:ext>
            </a:extLst>
          </p:cNvPr>
          <p:cNvSpPr/>
          <p:nvPr/>
        </p:nvSpPr>
        <p:spPr>
          <a:xfrm>
            <a:off x="0" y="0"/>
            <a:ext cx="12192000" cy="69924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a:p>
            <a:pPr algn="ctr"/>
            <a:endParaRPr lang="en-US" sz="2400" dirty="0"/>
          </a:p>
        </p:txBody>
      </p:sp>
      <p:sp>
        <p:nvSpPr>
          <p:cNvPr id="5" name="Slide Number Placeholder 4">
            <a:extLst>
              <a:ext uri="{FF2B5EF4-FFF2-40B4-BE49-F238E27FC236}">
                <a16:creationId xmlns:a16="http://schemas.microsoft.com/office/drawing/2014/main" xmlns="" id="{EEAF2193-B2AC-4D86-A3EF-7F0E1A0AA0EE}"/>
              </a:ext>
            </a:extLst>
          </p:cNvPr>
          <p:cNvSpPr>
            <a:spLocks noGrp="1"/>
          </p:cNvSpPr>
          <p:nvPr>
            <p:ph type="sldNum" sz="quarter" idx="12"/>
          </p:nvPr>
        </p:nvSpPr>
        <p:spPr>
          <a:xfrm>
            <a:off x="9448800" y="6492875"/>
            <a:ext cx="2743200" cy="365125"/>
          </a:xfrm>
        </p:spPr>
        <p:txBody>
          <a:bodyPr/>
          <a:lstStyle/>
          <a:p>
            <a:fld id="{1589B5B0-1B0E-4517-9DC6-EE7082C57472}" type="slidenum">
              <a:rPr lang="en-US" smtClean="0"/>
              <a:t>1</a:t>
            </a:fld>
            <a:endParaRPr lang="en-US" dirty="0"/>
          </a:p>
        </p:txBody>
      </p:sp>
      <p:sp>
        <p:nvSpPr>
          <p:cNvPr id="6" name="TextBox 5">
            <a:extLst>
              <a:ext uri="{FF2B5EF4-FFF2-40B4-BE49-F238E27FC236}">
                <a16:creationId xmlns:a16="http://schemas.microsoft.com/office/drawing/2014/main" xmlns="" id="{6728B1AC-D7F9-4B8C-AFB3-0BEBAB8B5210}"/>
              </a:ext>
            </a:extLst>
          </p:cNvPr>
          <p:cNvSpPr txBox="1"/>
          <p:nvPr/>
        </p:nvSpPr>
        <p:spPr>
          <a:xfrm>
            <a:off x="5338450" y="3776795"/>
            <a:ext cx="1544012" cy="523220"/>
          </a:xfrm>
          <a:prstGeom prst="rect">
            <a:avLst/>
          </a:prstGeom>
          <a:noFill/>
        </p:spPr>
        <p:txBody>
          <a:bodyPr wrap="none" rtlCol="0">
            <a:spAutoFit/>
          </a:bodyPr>
          <a:lstStyle/>
          <a:p>
            <a:pPr algn="ctr"/>
            <a:r>
              <a:rPr lang="en-US" sz="2800" dirty="0"/>
              <a:t>July 2018</a:t>
            </a:r>
          </a:p>
        </p:txBody>
      </p:sp>
      <p:pic>
        <p:nvPicPr>
          <p:cNvPr id="7" name="Picture 6">
            <a:extLst>
              <a:ext uri="{FF2B5EF4-FFF2-40B4-BE49-F238E27FC236}">
                <a16:creationId xmlns:a16="http://schemas.microsoft.com/office/drawing/2014/main" xmlns="" id="{DB962624-BE27-490B-960C-E07BBC34E3F7}"/>
              </a:ext>
            </a:extLst>
          </p:cNvPr>
          <p:cNvPicPr>
            <a:picLocks noChangeAspect="1"/>
          </p:cNvPicPr>
          <p:nvPr/>
        </p:nvPicPr>
        <p:blipFill>
          <a:blip r:embed="rId2"/>
          <a:stretch>
            <a:fillRect/>
          </a:stretch>
        </p:blipFill>
        <p:spPr>
          <a:xfrm>
            <a:off x="4322572" y="5205128"/>
            <a:ext cx="3575771" cy="890933"/>
          </a:xfrm>
          <a:prstGeom prst="rect">
            <a:avLst/>
          </a:prstGeom>
        </p:spPr>
      </p:pic>
      <p:sp>
        <p:nvSpPr>
          <p:cNvPr id="3" name="Rectangle 2">
            <a:extLst>
              <a:ext uri="{FF2B5EF4-FFF2-40B4-BE49-F238E27FC236}">
                <a16:creationId xmlns:a16="http://schemas.microsoft.com/office/drawing/2014/main" xmlns="" id="{E03BC9DC-744A-454E-BDCB-DEF75E02A33E}"/>
              </a:ext>
            </a:extLst>
          </p:cNvPr>
          <p:cNvSpPr/>
          <p:nvPr/>
        </p:nvSpPr>
        <p:spPr>
          <a:xfrm>
            <a:off x="3198955" y="1724754"/>
            <a:ext cx="5823004" cy="1938992"/>
          </a:xfrm>
          <a:prstGeom prst="rect">
            <a:avLst/>
          </a:prstGeom>
        </p:spPr>
        <p:txBody>
          <a:bodyPr wrap="none">
            <a:spAutoFit/>
          </a:bodyPr>
          <a:lstStyle/>
          <a:p>
            <a:pPr algn="ctr"/>
            <a:r>
              <a:rPr lang="en-US" altLang="en-US" sz="4000" dirty="0"/>
              <a:t>Fiscal and Economic Issues </a:t>
            </a:r>
          </a:p>
          <a:p>
            <a:pPr algn="ctr"/>
            <a:r>
              <a:rPr lang="en-US" altLang="en-US" sz="4000" dirty="0"/>
              <a:t>Discussion Group</a:t>
            </a:r>
          </a:p>
          <a:p>
            <a:endParaRPr lang="en-US" sz="4000" dirty="0"/>
          </a:p>
        </p:txBody>
      </p:sp>
    </p:spTree>
    <p:extLst>
      <p:ext uri="{BB962C8B-B14F-4D97-AF65-F5344CB8AC3E}">
        <p14:creationId xmlns:p14="http://schemas.microsoft.com/office/powerpoint/2010/main" val="16892338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B922FB5D-AA18-4F02-B76B-BCEB268F8C8D}"/>
              </a:ext>
            </a:extLst>
          </p:cNvPr>
          <p:cNvSpPr/>
          <p:nvPr/>
        </p:nvSpPr>
        <p:spPr>
          <a:xfrm>
            <a:off x="0" y="0"/>
            <a:ext cx="12192000" cy="50033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Krugman:  Applying Tariffs to Intermediate and Capital Goods a Bad Idea</a:t>
            </a:r>
          </a:p>
        </p:txBody>
      </p:sp>
      <p:sp>
        <p:nvSpPr>
          <p:cNvPr id="3" name="Slide Number Placeholder 2">
            <a:extLst>
              <a:ext uri="{FF2B5EF4-FFF2-40B4-BE49-F238E27FC236}">
                <a16:creationId xmlns:a16="http://schemas.microsoft.com/office/drawing/2014/main" xmlns="" id="{051514EF-31C4-4276-B20A-30F0E3F308D1}"/>
              </a:ext>
            </a:extLst>
          </p:cNvPr>
          <p:cNvSpPr>
            <a:spLocks noGrp="1"/>
          </p:cNvSpPr>
          <p:nvPr>
            <p:ph type="sldNum" sz="quarter" idx="12"/>
          </p:nvPr>
        </p:nvSpPr>
        <p:spPr>
          <a:xfrm>
            <a:off x="9448800" y="6462998"/>
            <a:ext cx="2743200" cy="365125"/>
          </a:xfrm>
        </p:spPr>
        <p:txBody>
          <a:bodyPr/>
          <a:lstStyle/>
          <a:p>
            <a:fld id="{C3B18FCC-70D3-493E-AEDB-9EFB7E526D8B}" type="slidenum">
              <a:rPr lang="en-US" smtClean="0"/>
              <a:t>10</a:t>
            </a:fld>
            <a:endParaRPr lang="en-US" dirty="0"/>
          </a:p>
        </p:txBody>
      </p:sp>
      <p:sp>
        <p:nvSpPr>
          <p:cNvPr id="7" name="Rectangle 6">
            <a:extLst>
              <a:ext uri="{FF2B5EF4-FFF2-40B4-BE49-F238E27FC236}">
                <a16:creationId xmlns:a16="http://schemas.microsoft.com/office/drawing/2014/main" xmlns="" id="{96E02F78-CD20-4277-8C38-C26CE0F56EC3}"/>
              </a:ext>
            </a:extLst>
          </p:cNvPr>
          <p:cNvSpPr/>
          <p:nvPr/>
        </p:nvSpPr>
        <p:spPr>
          <a:xfrm>
            <a:off x="6096000" y="926283"/>
            <a:ext cx="5638800" cy="4893647"/>
          </a:xfrm>
          <a:prstGeom prst="rect">
            <a:avLst/>
          </a:prstGeom>
        </p:spPr>
        <p:txBody>
          <a:bodyPr wrap="square">
            <a:spAutoFit/>
          </a:bodyPr>
          <a:lstStyle/>
          <a:p>
            <a:pPr fontAlgn="base"/>
            <a:r>
              <a:rPr lang="en-US" sz="2400" dirty="0">
                <a:solidFill>
                  <a:srgbClr val="333333"/>
                </a:solidFill>
                <a:latin typeface="nyt-imperial"/>
              </a:rPr>
              <a:t>Krugman NYT:  “Put a tariff on car parts, and even the first-round effect on jobs is uncertain: maybe domestic parts producers will add workers, but you’ve raised costs and reduced competitiveness for downstream producers, who will shrink their operations.</a:t>
            </a:r>
          </a:p>
          <a:p>
            <a:pPr fontAlgn="base"/>
            <a:endParaRPr lang="en-US" sz="2400" dirty="0">
              <a:solidFill>
                <a:srgbClr val="333333"/>
              </a:solidFill>
              <a:latin typeface="nyt-imperial"/>
            </a:endParaRPr>
          </a:p>
          <a:p>
            <a:pPr fontAlgn="base"/>
            <a:r>
              <a:rPr lang="en-US" sz="2400" dirty="0">
                <a:solidFill>
                  <a:srgbClr val="333333"/>
                </a:solidFill>
                <a:latin typeface="nyt-imperial"/>
              </a:rPr>
              <a:t>So in today’s world, smart trade warriors – if such people exist – would focus their tariffs on final goods, so as to avoid raising costs for downstream producers of domestic goods.”</a:t>
            </a:r>
            <a:endParaRPr lang="en-US" sz="2400" b="0" i="0" dirty="0">
              <a:solidFill>
                <a:srgbClr val="333333"/>
              </a:solidFill>
              <a:effectLst/>
              <a:latin typeface="nyt-imperial"/>
            </a:endParaRPr>
          </a:p>
        </p:txBody>
      </p:sp>
      <p:pic>
        <p:nvPicPr>
          <p:cNvPr id="9" name="Picture 8">
            <a:extLst>
              <a:ext uri="{FF2B5EF4-FFF2-40B4-BE49-F238E27FC236}">
                <a16:creationId xmlns:a16="http://schemas.microsoft.com/office/drawing/2014/main" xmlns="" id="{BA3604B1-6884-460C-88AE-89C1C9BCB099}"/>
              </a:ext>
            </a:extLst>
          </p:cNvPr>
          <p:cNvPicPr>
            <a:picLocks noChangeAspect="1"/>
          </p:cNvPicPr>
          <p:nvPr/>
        </p:nvPicPr>
        <p:blipFill>
          <a:blip r:embed="rId2"/>
          <a:stretch>
            <a:fillRect/>
          </a:stretch>
        </p:blipFill>
        <p:spPr>
          <a:xfrm>
            <a:off x="133931" y="718133"/>
            <a:ext cx="5786582" cy="5698685"/>
          </a:xfrm>
          <a:prstGeom prst="rect">
            <a:avLst/>
          </a:prstGeom>
        </p:spPr>
      </p:pic>
      <p:sp>
        <p:nvSpPr>
          <p:cNvPr id="11" name="TextBox 10">
            <a:extLst>
              <a:ext uri="{FF2B5EF4-FFF2-40B4-BE49-F238E27FC236}">
                <a16:creationId xmlns:a16="http://schemas.microsoft.com/office/drawing/2014/main" xmlns="" id="{B69D0366-BCCD-4FAB-A95C-4D9F2C8CB026}"/>
              </a:ext>
            </a:extLst>
          </p:cNvPr>
          <p:cNvSpPr txBox="1"/>
          <p:nvPr/>
        </p:nvSpPr>
        <p:spPr>
          <a:xfrm>
            <a:off x="7162800" y="6507060"/>
            <a:ext cx="3837717" cy="276999"/>
          </a:xfrm>
          <a:prstGeom prst="rect">
            <a:avLst/>
          </a:prstGeom>
          <a:noFill/>
        </p:spPr>
        <p:txBody>
          <a:bodyPr wrap="none" rtlCol="0">
            <a:spAutoFit/>
          </a:bodyPr>
          <a:lstStyle/>
          <a:p>
            <a:r>
              <a:rPr lang="en-US" sz="1200" dirty="0"/>
              <a:t>NYT:  Paul Krugman “How to Lose a Trade War” (July 2018)</a:t>
            </a:r>
          </a:p>
        </p:txBody>
      </p:sp>
    </p:spTree>
    <p:extLst>
      <p:ext uri="{BB962C8B-B14F-4D97-AF65-F5344CB8AC3E}">
        <p14:creationId xmlns:p14="http://schemas.microsoft.com/office/powerpoint/2010/main" val="3989884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B922FB5D-AA18-4F02-B76B-BCEB268F8C8D}"/>
              </a:ext>
            </a:extLst>
          </p:cNvPr>
          <p:cNvSpPr/>
          <p:nvPr/>
        </p:nvSpPr>
        <p:spPr>
          <a:xfrm>
            <a:off x="0" y="0"/>
            <a:ext cx="12192000" cy="50033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Fed Minutes:  June 12-13, 2018</a:t>
            </a:r>
          </a:p>
        </p:txBody>
      </p:sp>
      <p:sp>
        <p:nvSpPr>
          <p:cNvPr id="3" name="Slide Number Placeholder 2">
            <a:extLst>
              <a:ext uri="{FF2B5EF4-FFF2-40B4-BE49-F238E27FC236}">
                <a16:creationId xmlns:a16="http://schemas.microsoft.com/office/drawing/2014/main" xmlns="" id="{051514EF-31C4-4276-B20A-30F0E3F308D1}"/>
              </a:ext>
            </a:extLst>
          </p:cNvPr>
          <p:cNvSpPr>
            <a:spLocks noGrp="1"/>
          </p:cNvSpPr>
          <p:nvPr>
            <p:ph type="sldNum" sz="quarter" idx="12"/>
          </p:nvPr>
        </p:nvSpPr>
        <p:spPr>
          <a:xfrm>
            <a:off x="9448800" y="6462998"/>
            <a:ext cx="2743200" cy="365125"/>
          </a:xfrm>
        </p:spPr>
        <p:txBody>
          <a:bodyPr/>
          <a:lstStyle/>
          <a:p>
            <a:fld id="{C3B18FCC-70D3-493E-AEDB-9EFB7E526D8B}" type="slidenum">
              <a:rPr lang="en-US" smtClean="0"/>
              <a:t>11</a:t>
            </a:fld>
            <a:endParaRPr lang="en-US" dirty="0"/>
          </a:p>
        </p:txBody>
      </p:sp>
      <p:sp>
        <p:nvSpPr>
          <p:cNvPr id="11" name="TextBox 10">
            <a:extLst>
              <a:ext uri="{FF2B5EF4-FFF2-40B4-BE49-F238E27FC236}">
                <a16:creationId xmlns:a16="http://schemas.microsoft.com/office/drawing/2014/main" xmlns="" id="{B69D0366-BCCD-4FAB-A95C-4D9F2C8CB026}"/>
              </a:ext>
            </a:extLst>
          </p:cNvPr>
          <p:cNvSpPr txBox="1"/>
          <p:nvPr/>
        </p:nvSpPr>
        <p:spPr>
          <a:xfrm>
            <a:off x="7162800" y="6507060"/>
            <a:ext cx="3837717" cy="276999"/>
          </a:xfrm>
          <a:prstGeom prst="rect">
            <a:avLst/>
          </a:prstGeom>
          <a:noFill/>
        </p:spPr>
        <p:txBody>
          <a:bodyPr wrap="none" rtlCol="0">
            <a:spAutoFit/>
          </a:bodyPr>
          <a:lstStyle/>
          <a:p>
            <a:r>
              <a:rPr lang="en-US" sz="1200" dirty="0"/>
              <a:t>NYT:  Paul Krugman “How to Lose a Trade War” (July 2018)</a:t>
            </a:r>
          </a:p>
        </p:txBody>
      </p:sp>
      <p:sp>
        <p:nvSpPr>
          <p:cNvPr id="2" name="Rectangle 1">
            <a:extLst>
              <a:ext uri="{FF2B5EF4-FFF2-40B4-BE49-F238E27FC236}">
                <a16:creationId xmlns:a16="http://schemas.microsoft.com/office/drawing/2014/main" xmlns="" id="{4966B0BD-FE56-4F82-96A2-38ECAA77C046}"/>
              </a:ext>
            </a:extLst>
          </p:cNvPr>
          <p:cNvSpPr/>
          <p:nvPr/>
        </p:nvSpPr>
        <p:spPr>
          <a:xfrm>
            <a:off x="443346" y="941558"/>
            <a:ext cx="10991272" cy="3046988"/>
          </a:xfrm>
          <a:prstGeom prst="rect">
            <a:avLst/>
          </a:prstGeom>
        </p:spPr>
        <p:txBody>
          <a:bodyPr wrap="square">
            <a:spAutoFit/>
          </a:bodyPr>
          <a:lstStyle/>
          <a:p>
            <a:r>
              <a:rPr lang="en-US" sz="2400" dirty="0">
                <a:solidFill>
                  <a:srgbClr val="555555"/>
                </a:solidFill>
                <a:latin typeface="nyt-imperial"/>
              </a:rPr>
              <a:t>“[M]any District contacts expressed concern about the possible adverse effects of tariffs and other proposed trade restrictions, both domestically and abroad, on future investment activity; contacts in some Districts indicated that plans for capital spending had been scaled back or postponed as a result of uncertainty over trade policy. </a:t>
            </a:r>
          </a:p>
          <a:p>
            <a:endParaRPr lang="en-US" sz="2400" dirty="0">
              <a:solidFill>
                <a:srgbClr val="555555"/>
              </a:solidFill>
              <a:latin typeface="nyt-imperial"/>
            </a:endParaRPr>
          </a:p>
          <a:p>
            <a:r>
              <a:rPr lang="en-US" sz="2400" dirty="0">
                <a:solidFill>
                  <a:srgbClr val="555555"/>
                </a:solidFill>
                <a:latin typeface="nyt-imperial"/>
              </a:rPr>
              <a:t>Contacts in the steel and aluminum industries expected higher prices as a result of the tariffs on these products but had not planned any new investments to increase capacity.”</a:t>
            </a:r>
            <a:endParaRPr lang="en-US" sz="2400" dirty="0"/>
          </a:p>
        </p:txBody>
      </p:sp>
    </p:spTree>
    <p:extLst>
      <p:ext uri="{BB962C8B-B14F-4D97-AF65-F5344CB8AC3E}">
        <p14:creationId xmlns:p14="http://schemas.microsoft.com/office/powerpoint/2010/main" val="25092254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BF19D02A-CD08-463F-8EEB-987A9D4D1480}"/>
              </a:ext>
            </a:extLst>
          </p:cNvPr>
          <p:cNvSpPr/>
          <p:nvPr/>
        </p:nvSpPr>
        <p:spPr>
          <a:xfrm>
            <a:off x="0" y="0"/>
            <a:ext cx="12192000" cy="50033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Views on Tariff Effects</a:t>
            </a:r>
          </a:p>
        </p:txBody>
      </p:sp>
      <p:sp>
        <p:nvSpPr>
          <p:cNvPr id="3" name="Slide Number Placeholder 2">
            <a:extLst>
              <a:ext uri="{FF2B5EF4-FFF2-40B4-BE49-F238E27FC236}">
                <a16:creationId xmlns:a16="http://schemas.microsoft.com/office/drawing/2014/main" xmlns="" id="{9B3E982D-ECF4-4210-9A8C-62CA958F5015}"/>
              </a:ext>
            </a:extLst>
          </p:cNvPr>
          <p:cNvSpPr>
            <a:spLocks noGrp="1"/>
          </p:cNvSpPr>
          <p:nvPr>
            <p:ph type="sldNum" sz="quarter" idx="12"/>
          </p:nvPr>
        </p:nvSpPr>
        <p:spPr>
          <a:xfrm>
            <a:off x="9448800" y="6492875"/>
            <a:ext cx="2743200" cy="365125"/>
          </a:xfrm>
        </p:spPr>
        <p:txBody>
          <a:bodyPr/>
          <a:lstStyle/>
          <a:p>
            <a:fld id="{C3B18FCC-70D3-493E-AEDB-9EFB7E526D8B}" type="slidenum">
              <a:rPr lang="en-US" smtClean="0"/>
              <a:t>12</a:t>
            </a:fld>
            <a:endParaRPr lang="en-US"/>
          </a:p>
        </p:txBody>
      </p:sp>
      <p:sp>
        <p:nvSpPr>
          <p:cNvPr id="8" name="TextBox 7">
            <a:extLst>
              <a:ext uri="{FF2B5EF4-FFF2-40B4-BE49-F238E27FC236}">
                <a16:creationId xmlns:a16="http://schemas.microsoft.com/office/drawing/2014/main" xmlns="" id="{E99C9FDA-3B5D-42B9-9A08-F4A2707F17A0}"/>
              </a:ext>
            </a:extLst>
          </p:cNvPr>
          <p:cNvSpPr txBox="1"/>
          <p:nvPr/>
        </p:nvSpPr>
        <p:spPr>
          <a:xfrm>
            <a:off x="712333" y="6326667"/>
            <a:ext cx="6240555" cy="461665"/>
          </a:xfrm>
          <a:prstGeom prst="rect">
            <a:avLst/>
          </a:prstGeom>
          <a:noFill/>
        </p:spPr>
        <p:txBody>
          <a:bodyPr wrap="none" rtlCol="0">
            <a:spAutoFit/>
          </a:bodyPr>
          <a:lstStyle/>
          <a:p>
            <a:r>
              <a:rPr lang="en-US" sz="1200" dirty="0"/>
              <a:t>NYT: “How Trump’s Policy Decisions Undermine the Industries He Pledged to Help”  (July 4, 2018)</a:t>
            </a:r>
          </a:p>
          <a:p>
            <a:r>
              <a:rPr lang="en-US" sz="1200" dirty="0"/>
              <a:t>NYT:  “G.M. Says New Wave of Trump Tariffs Could Force U.S. Job Cuts” (June 29, 2018)</a:t>
            </a:r>
          </a:p>
        </p:txBody>
      </p:sp>
      <p:sp>
        <p:nvSpPr>
          <p:cNvPr id="2" name="Rectangle 1">
            <a:extLst>
              <a:ext uri="{FF2B5EF4-FFF2-40B4-BE49-F238E27FC236}">
                <a16:creationId xmlns:a16="http://schemas.microsoft.com/office/drawing/2014/main" xmlns="" id="{ACBACAA2-3E08-41BA-B2B4-FD4FC2444EBE}"/>
              </a:ext>
            </a:extLst>
          </p:cNvPr>
          <p:cNvSpPr/>
          <p:nvPr/>
        </p:nvSpPr>
        <p:spPr>
          <a:xfrm>
            <a:off x="193965" y="750838"/>
            <a:ext cx="11794836" cy="5324535"/>
          </a:xfrm>
          <a:prstGeom prst="rect">
            <a:avLst/>
          </a:prstGeom>
        </p:spPr>
        <p:txBody>
          <a:bodyPr wrap="square">
            <a:spAutoFit/>
          </a:bodyPr>
          <a:lstStyle/>
          <a:p>
            <a:pPr fontAlgn="base"/>
            <a:r>
              <a:rPr lang="en-US" sz="2000" dirty="0">
                <a:solidFill>
                  <a:srgbClr val="333333"/>
                </a:solidFill>
              </a:rPr>
              <a:t>“The Aluminum Association, which represents the bulk of the American industry, says that 97 percent of American jobs in aluminum are at what are called “downstream” businesses that shape the metal into things like auto parts or other goods. Those companies are hurt by Mr. Trump’s tariffs, because they must now pay higher prices for their raw materials.”</a:t>
            </a:r>
          </a:p>
          <a:p>
            <a:pPr fontAlgn="base"/>
            <a:endParaRPr lang="en-US" sz="2000" dirty="0">
              <a:solidFill>
                <a:srgbClr val="333333"/>
              </a:solidFill>
            </a:endParaRPr>
          </a:p>
          <a:p>
            <a:pPr fontAlgn="base"/>
            <a:r>
              <a:rPr lang="en-US" sz="2000" dirty="0">
                <a:solidFill>
                  <a:srgbClr val="333333"/>
                </a:solidFill>
              </a:rPr>
              <a:t>“</a:t>
            </a:r>
            <a:r>
              <a:rPr lang="en-US" sz="2000" dirty="0"/>
              <a:t>I would like to tell the president, ‘Man, you are messing up our market,’” said Kevin Scott, a soybean farmer in South Dakota and the secretary of the American Soybean Association. The idea of changing NAFTA, he said, “gives us a lot of heartburn in farm country.”</a:t>
            </a:r>
          </a:p>
          <a:p>
            <a:pPr fontAlgn="base"/>
            <a:endParaRPr lang="en-US" sz="2000" dirty="0">
              <a:solidFill>
                <a:srgbClr val="333333"/>
              </a:solidFill>
            </a:endParaRPr>
          </a:p>
          <a:p>
            <a:pPr fontAlgn="base"/>
            <a:r>
              <a:rPr lang="en-US" sz="2000" dirty="0">
                <a:solidFill>
                  <a:srgbClr val="333333"/>
                </a:solidFill>
              </a:rPr>
              <a:t>GM:  “</a:t>
            </a:r>
            <a:r>
              <a:rPr lang="en-US" sz="2000" dirty="0"/>
              <a:t>If import tariffs on automobiles are not tailored to specifically advance the objectives of the economic and national security goals of the United States, increased import tariffs could lead to a smaller GM, a reduced presence at home and abroad for this iconic American company, and risk less—not more—U.S. jobs… In a highly intertwined, global car industry, a trade war can play out in unexpected and costly ways.” </a:t>
            </a:r>
          </a:p>
          <a:p>
            <a:pPr fontAlgn="base"/>
            <a:endParaRPr lang="en-US" sz="2000" dirty="0"/>
          </a:p>
          <a:p>
            <a:pPr fontAlgn="base"/>
            <a:r>
              <a:rPr lang="en-US" sz="2000" dirty="0"/>
              <a:t>“Harley-Davidson said it would move some of its production outside of the United States to avoid retaliatory measures by the European Union. The company said it was the only “sustainable option” to “maintain a viable business in Europe.”</a:t>
            </a:r>
          </a:p>
        </p:txBody>
      </p:sp>
    </p:spTree>
    <p:extLst>
      <p:ext uri="{BB962C8B-B14F-4D97-AF65-F5344CB8AC3E}">
        <p14:creationId xmlns:p14="http://schemas.microsoft.com/office/powerpoint/2010/main" val="18650844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xmlns="" id="{C7B9793D-15F2-4555-96FC-D606C307BC73}"/>
              </a:ext>
            </a:extLst>
          </p:cNvPr>
          <p:cNvPicPr>
            <a:picLocks noChangeAspect="1"/>
          </p:cNvPicPr>
          <p:nvPr/>
        </p:nvPicPr>
        <p:blipFill>
          <a:blip r:embed="rId2"/>
          <a:stretch>
            <a:fillRect/>
          </a:stretch>
        </p:blipFill>
        <p:spPr>
          <a:xfrm>
            <a:off x="181841" y="715992"/>
            <a:ext cx="7864633" cy="5926348"/>
          </a:xfrm>
          <a:prstGeom prst="rect">
            <a:avLst/>
          </a:prstGeom>
        </p:spPr>
      </p:pic>
      <p:sp>
        <p:nvSpPr>
          <p:cNvPr id="5" name="Rectangle 4">
            <a:extLst>
              <a:ext uri="{FF2B5EF4-FFF2-40B4-BE49-F238E27FC236}">
                <a16:creationId xmlns:a16="http://schemas.microsoft.com/office/drawing/2014/main" xmlns="" id="{99F93B67-3C2A-4ADA-91A9-AC4583E0A0AA}"/>
              </a:ext>
            </a:extLst>
          </p:cNvPr>
          <p:cNvSpPr/>
          <p:nvPr/>
        </p:nvSpPr>
        <p:spPr>
          <a:xfrm>
            <a:off x="7625752" y="715992"/>
            <a:ext cx="4494362" cy="2400657"/>
          </a:xfrm>
          <a:prstGeom prst="rect">
            <a:avLst/>
          </a:prstGeom>
        </p:spPr>
        <p:txBody>
          <a:bodyPr wrap="square">
            <a:spAutoFit/>
          </a:bodyPr>
          <a:lstStyle/>
          <a:p>
            <a:pPr fontAlgn="base"/>
            <a:r>
              <a:rPr lang="en-US" sz="2200" b="0" i="0" dirty="0">
                <a:solidFill>
                  <a:srgbClr val="333333"/>
                </a:solidFill>
                <a:effectLst/>
                <a:latin typeface="nyt-imperial"/>
              </a:rPr>
              <a:t>“So when a tariff drives up the price of imports to consumers, leading them to buy fewer imported goods, the welfare loss will be roughly</a:t>
            </a:r>
          </a:p>
          <a:p>
            <a:pPr fontAlgn="base"/>
            <a:endParaRPr lang="en-US" sz="2200" b="0" i="0" dirty="0">
              <a:solidFill>
                <a:srgbClr val="333333"/>
              </a:solidFill>
              <a:effectLst/>
              <a:latin typeface="nyt-imperial"/>
            </a:endParaRPr>
          </a:p>
          <a:p>
            <a:pPr fontAlgn="base"/>
            <a:r>
              <a:rPr lang="en-US" sz="2200" b="0" i="0" dirty="0">
                <a:solidFill>
                  <a:srgbClr val="333333"/>
                </a:solidFill>
                <a:effectLst/>
                <a:latin typeface="nyt-imperial"/>
              </a:rPr>
              <a:t>Loss = fall in imports * ½ tariff rate”</a:t>
            </a:r>
          </a:p>
          <a:p>
            <a:pPr fontAlgn="base"/>
            <a:endParaRPr lang="en-US" b="0" i="0" dirty="0">
              <a:solidFill>
                <a:srgbClr val="333333"/>
              </a:solidFill>
              <a:effectLst/>
              <a:latin typeface="nyt-imperial"/>
            </a:endParaRPr>
          </a:p>
        </p:txBody>
      </p:sp>
      <p:sp>
        <p:nvSpPr>
          <p:cNvPr id="6" name="Rectangle 5">
            <a:extLst>
              <a:ext uri="{FF2B5EF4-FFF2-40B4-BE49-F238E27FC236}">
                <a16:creationId xmlns:a16="http://schemas.microsoft.com/office/drawing/2014/main" xmlns="" id="{CDB42B92-0A1F-48C3-95BF-7A1005E8DC59}"/>
              </a:ext>
            </a:extLst>
          </p:cNvPr>
          <p:cNvSpPr/>
          <p:nvPr/>
        </p:nvSpPr>
        <p:spPr>
          <a:xfrm>
            <a:off x="0" y="0"/>
            <a:ext cx="12192000" cy="50033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Krugman:  Effect of Higher Trade Barriers</a:t>
            </a:r>
          </a:p>
        </p:txBody>
      </p:sp>
      <p:sp>
        <p:nvSpPr>
          <p:cNvPr id="3" name="Slide Number Placeholder 2">
            <a:extLst>
              <a:ext uri="{FF2B5EF4-FFF2-40B4-BE49-F238E27FC236}">
                <a16:creationId xmlns:a16="http://schemas.microsoft.com/office/drawing/2014/main" xmlns="" id="{08E36B6B-34D5-41FD-A900-C6385F85F344}"/>
              </a:ext>
            </a:extLst>
          </p:cNvPr>
          <p:cNvSpPr>
            <a:spLocks noGrp="1"/>
          </p:cNvSpPr>
          <p:nvPr>
            <p:ph type="sldNum" sz="quarter" idx="12"/>
          </p:nvPr>
        </p:nvSpPr>
        <p:spPr>
          <a:xfrm>
            <a:off x="9448800" y="6492875"/>
            <a:ext cx="2743200" cy="365125"/>
          </a:xfrm>
        </p:spPr>
        <p:txBody>
          <a:bodyPr/>
          <a:lstStyle/>
          <a:p>
            <a:fld id="{C3B18FCC-70D3-493E-AEDB-9EFB7E526D8B}" type="slidenum">
              <a:rPr lang="en-US" smtClean="0"/>
              <a:t>13</a:t>
            </a:fld>
            <a:endParaRPr lang="en-US" dirty="0"/>
          </a:p>
        </p:txBody>
      </p:sp>
    </p:spTree>
    <p:extLst>
      <p:ext uri="{BB962C8B-B14F-4D97-AF65-F5344CB8AC3E}">
        <p14:creationId xmlns:p14="http://schemas.microsoft.com/office/powerpoint/2010/main" val="581355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A595B4F8-771A-42AB-B65B-67362E586EB1}"/>
              </a:ext>
            </a:extLst>
          </p:cNvPr>
          <p:cNvSpPr/>
          <p:nvPr/>
        </p:nvSpPr>
        <p:spPr>
          <a:xfrm>
            <a:off x="345841" y="678213"/>
            <a:ext cx="10963564" cy="5940088"/>
          </a:xfrm>
          <a:prstGeom prst="rect">
            <a:avLst/>
          </a:prstGeom>
        </p:spPr>
        <p:txBody>
          <a:bodyPr wrap="square">
            <a:spAutoFit/>
          </a:bodyPr>
          <a:lstStyle/>
          <a:p>
            <a:pPr fontAlgn="base"/>
            <a:r>
              <a:rPr lang="en-US" sz="2000" b="1" dirty="0">
                <a:solidFill>
                  <a:srgbClr val="333333"/>
                </a:solidFill>
              </a:rPr>
              <a:t>Imports</a:t>
            </a:r>
          </a:p>
          <a:p>
            <a:pPr fontAlgn="base"/>
            <a:r>
              <a:rPr lang="en-US" sz="2000" dirty="0">
                <a:solidFill>
                  <a:srgbClr val="333333"/>
                </a:solidFill>
              </a:rPr>
              <a:t>Now, the U.S. currently spends 15% GDP on imports. Suppose we end up with a trade-war tariff of 40 percent, and (as I’ve been suggesting) a 70% decline in trade. </a:t>
            </a:r>
          </a:p>
          <a:p>
            <a:pPr fontAlgn="base"/>
            <a:endParaRPr lang="en-US" sz="2000" dirty="0">
              <a:solidFill>
                <a:srgbClr val="333333"/>
              </a:solidFill>
            </a:endParaRPr>
          </a:p>
          <a:p>
            <a:pPr fontAlgn="base"/>
            <a:r>
              <a:rPr lang="en-US" sz="2000" dirty="0">
                <a:solidFill>
                  <a:srgbClr val="333333"/>
                </a:solidFill>
              </a:rPr>
              <a:t>Then the welfare loss is ½ (40%) * 0.7 * 15% GDP, or 2.1% of GDP.</a:t>
            </a:r>
          </a:p>
          <a:p>
            <a:pPr fontAlgn="base"/>
            <a:endParaRPr lang="en-US" sz="2000" dirty="0">
              <a:solidFill>
                <a:srgbClr val="333333"/>
              </a:solidFill>
            </a:endParaRPr>
          </a:p>
          <a:p>
            <a:pPr fontAlgn="base"/>
            <a:r>
              <a:rPr lang="en-US" sz="2000" dirty="0">
                <a:solidFill>
                  <a:srgbClr val="C00000"/>
                </a:solidFill>
              </a:rPr>
              <a:t>2.1% GDP = $420 Billion</a:t>
            </a:r>
          </a:p>
          <a:p>
            <a:pPr fontAlgn="base"/>
            <a:r>
              <a:rPr lang="en-US" sz="2000" dirty="0">
                <a:solidFill>
                  <a:srgbClr val="C00000"/>
                </a:solidFill>
              </a:rPr>
              <a:t>How much per household?  $3,327</a:t>
            </a:r>
          </a:p>
          <a:p>
            <a:endParaRPr lang="en-US" sz="2000" b="0" i="0" dirty="0">
              <a:solidFill>
                <a:srgbClr val="333333"/>
              </a:solidFill>
              <a:effectLst/>
            </a:endParaRPr>
          </a:p>
          <a:p>
            <a:r>
              <a:rPr lang="en-US" sz="2000" b="1" dirty="0">
                <a:solidFill>
                  <a:srgbClr val="333333"/>
                </a:solidFill>
              </a:rPr>
              <a:t>Exports</a:t>
            </a:r>
            <a:endParaRPr lang="en-US" sz="2000" b="1" i="0" dirty="0">
              <a:solidFill>
                <a:srgbClr val="333333"/>
              </a:solidFill>
              <a:effectLst/>
            </a:endParaRPr>
          </a:p>
          <a:p>
            <a:r>
              <a:rPr lang="en-US" sz="2000" b="0" i="0" dirty="0">
                <a:solidFill>
                  <a:srgbClr val="333333"/>
                </a:solidFill>
                <a:effectLst/>
              </a:rPr>
              <a:t>“The U.S. currently exports about 12 percent of GDP. Not all of that is domestic value added, because some components are imported. But there’s still a lot of the economy, maybe 9 or 10 percent, engaged in production for foreign markets. </a:t>
            </a:r>
          </a:p>
          <a:p>
            <a:endParaRPr lang="en-US" sz="2000" dirty="0">
              <a:solidFill>
                <a:srgbClr val="333333"/>
              </a:solidFill>
            </a:endParaRPr>
          </a:p>
          <a:p>
            <a:r>
              <a:rPr lang="en-US" sz="2000" b="0" i="0" dirty="0">
                <a:solidFill>
                  <a:srgbClr val="333333"/>
                </a:solidFill>
                <a:effectLst/>
              </a:rPr>
              <a:t>And if we have the kind of trade war I’ve been envisaging, something like 70 percent of that part of the economy – say, 9 or 10 million workers – will have to start doing something else. </a:t>
            </a:r>
          </a:p>
          <a:p>
            <a:endParaRPr lang="en-US" sz="2000" dirty="0">
              <a:solidFill>
                <a:srgbClr val="333333"/>
              </a:solidFill>
            </a:endParaRPr>
          </a:p>
          <a:p>
            <a:r>
              <a:rPr lang="en-US" sz="2000" b="0" i="0" dirty="0">
                <a:solidFill>
                  <a:srgbClr val="333333"/>
                </a:solidFill>
                <a:effectLst/>
              </a:rPr>
              <a:t>And there would be a multiplier effect on many communities now built around export industries, which would lose service jobs too.”</a:t>
            </a:r>
            <a:endParaRPr lang="en-US" sz="2000" dirty="0"/>
          </a:p>
        </p:txBody>
      </p:sp>
      <p:sp>
        <p:nvSpPr>
          <p:cNvPr id="3" name="Slide Number Placeholder 2">
            <a:extLst>
              <a:ext uri="{FF2B5EF4-FFF2-40B4-BE49-F238E27FC236}">
                <a16:creationId xmlns:a16="http://schemas.microsoft.com/office/drawing/2014/main" xmlns="" id="{ECE0B9DD-6689-44A5-B676-4B563639091B}"/>
              </a:ext>
            </a:extLst>
          </p:cNvPr>
          <p:cNvSpPr>
            <a:spLocks noGrp="1"/>
          </p:cNvSpPr>
          <p:nvPr>
            <p:ph type="sldNum" sz="quarter" idx="12"/>
          </p:nvPr>
        </p:nvSpPr>
        <p:spPr>
          <a:xfrm>
            <a:off x="9448800" y="6492875"/>
            <a:ext cx="2743200" cy="365125"/>
          </a:xfrm>
        </p:spPr>
        <p:txBody>
          <a:bodyPr/>
          <a:lstStyle/>
          <a:p>
            <a:fld id="{C3B18FCC-70D3-493E-AEDB-9EFB7E526D8B}" type="slidenum">
              <a:rPr lang="en-US" smtClean="0"/>
              <a:t>14</a:t>
            </a:fld>
            <a:endParaRPr lang="en-US" dirty="0"/>
          </a:p>
        </p:txBody>
      </p:sp>
      <p:sp>
        <p:nvSpPr>
          <p:cNvPr id="4" name="Rectangle 3">
            <a:extLst>
              <a:ext uri="{FF2B5EF4-FFF2-40B4-BE49-F238E27FC236}">
                <a16:creationId xmlns:a16="http://schemas.microsoft.com/office/drawing/2014/main" xmlns="" id="{E1984C04-5A45-40EB-9E32-DA4C34F5AC00}"/>
              </a:ext>
            </a:extLst>
          </p:cNvPr>
          <p:cNvSpPr/>
          <p:nvPr/>
        </p:nvSpPr>
        <p:spPr>
          <a:xfrm>
            <a:off x="0" y="0"/>
            <a:ext cx="12192000" cy="50033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Krugman:  Effect of Higher Trade Barriers</a:t>
            </a:r>
          </a:p>
        </p:txBody>
      </p:sp>
    </p:spTree>
    <p:extLst>
      <p:ext uri="{BB962C8B-B14F-4D97-AF65-F5344CB8AC3E}">
        <p14:creationId xmlns:p14="http://schemas.microsoft.com/office/powerpoint/2010/main" val="16057211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BF19D02A-CD08-463F-8EEB-987A9D4D1480}"/>
              </a:ext>
            </a:extLst>
          </p:cNvPr>
          <p:cNvSpPr/>
          <p:nvPr/>
        </p:nvSpPr>
        <p:spPr>
          <a:xfrm>
            <a:off x="0" y="0"/>
            <a:ext cx="12192000" cy="50033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Manufacturing Employment:  # and Share of Total Employment</a:t>
            </a:r>
          </a:p>
        </p:txBody>
      </p:sp>
      <p:sp>
        <p:nvSpPr>
          <p:cNvPr id="9" name="TextBox 8">
            <a:extLst>
              <a:ext uri="{FF2B5EF4-FFF2-40B4-BE49-F238E27FC236}">
                <a16:creationId xmlns:a16="http://schemas.microsoft.com/office/drawing/2014/main" xmlns="" id="{6376EBA1-38DB-427E-B628-67406D456BF5}"/>
              </a:ext>
            </a:extLst>
          </p:cNvPr>
          <p:cNvSpPr txBox="1"/>
          <p:nvPr/>
        </p:nvSpPr>
        <p:spPr>
          <a:xfrm>
            <a:off x="6908174" y="6141491"/>
            <a:ext cx="2270331" cy="707886"/>
          </a:xfrm>
          <a:prstGeom prst="rect">
            <a:avLst/>
          </a:prstGeom>
          <a:noFill/>
        </p:spPr>
        <p:txBody>
          <a:bodyPr wrap="square" rtlCol="0">
            <a:spAutoFit/>
          </a:bodyPr>
          <a:lstStyle/>
          <a:p>
            <a:pPr algn="ctr"/>
            <a:r>
              <a:rPr lang="en-US" sz="2000" dirty="0"/>
              <a:t>China Joined WTO </a:t>
            </a:r>
          </a:p>
          <a:p>
            <a:pPr algn="ctr"/>
            <a:r>
              <a:rPr lang="en-US" sz="2000" dirty="0"/>
              <a:t>December 11, 2001</a:t>
            </a:r>
          </a:p>
        </p:txBody>
      </p:sp>
      <p:pic>
        <p:nvPicPr>
          <p:cNvPr id="12" name="Picture 11">
            <a:extLst>
              <a:ext uri="{FF2B5EF4-FFF2-40B4-BE49-F238E27FC236}">
                <a16:creationId xmlns:a16="http://schemas.microsoft.com/office/drawing/2014/main" xmlns="" id="{035C8E32-F75F-4877-955D-B32F8CB0ADC3}"/>
              </a:ext>
            </a:extLst>
          </p:cNvPr>
          <p:cNvPicPr>
            <a:picLocks noChangeAspect="1"/>
          </p:cNvPicPr>
          <p:nvPr/>
        </p:nvPicPr>
        <p:blipFill>
          <a:blip r:embed="rId2"/>
          <a:stretch>
            <a:fillRect/>
          </a:stretch>
        </p:blipFill>
        <p:spPr>
          <a:xfrm>
            <a:off x="97043" y="659579"/>
            <a:ext cx="11955171" cy="5447926"/>
          </a:xfrm>
          <a:prstGeom prst="rect">
            <a:avLst/>
          </a:prstGeom>
        </p:spPr>
      </p:pic>
      <p:sp>
        <p:nvSpPr>
          <p:cNvPr id="3" name="TextBox 2">
            <a:extLst>
              <a:ext uri="{FF2B5EF4-FFF2-40B4-BE49-F238E27FC236}">
                <a16:creationId xmlns:a16="http://schemas.microsoft.com/office/drawing/2014/main" xmlns="" id="{D911E124-CE85-44B1-BD35-268F8088A970}"/>
              </a:ext>
            </a:extLst>
          </p:cNvPr>
          <p:cNvSpPr txBox="1"/>
          <p:nvPr/>
        </p:nvSpPr>
        <p:spPr>
          <a:xfrm>
            <a:off x="9586528" y="4009815"/>
            <a:ext cx="1019895" cy="707886"/>
          </a:xfrm>
          <a:prstGeom prst="rect">
            <a:avLst/>
          </a:prstGeom>
          <a:noFill/>
        </p:spPr>
        <p:txBody>
          <a:bodyPr wrap="none" rtlCol="0">
            <a:spAutoFit/>
          </a:bodyPr>
          <a:lstStyle/>
          <a:p>
            <a:pPr algn="ctr"/>
            <a:r>
              <a:rPr lang="en-US" sz="2000" u="sng" dirty="0">
                <a:solidFill>
                  <a:srgbClr val="C00000"/>
                </a:solidFill>
              </a:rPr>
              <a:t>May ‘18</a:t>
            </a:r>
          </a:p>
          <a:p>
            <a:pPr algn="ctr"/>
            <a:r>
              <a:rPr lang="en-US" sz="2000" dirty="0">
                <a:solidFill>
                  <a:srgbClr val="C00000"/>
                </a:solidFill>
              </a:rPr>
              <a:t>12,673</a:t>
            </a:r>
          </a:p>
        </p:txBody>
      </p:sp>
      <p:sp>
        <p:nvSpPr>
          <p:cNvPr id="6" name="TextBox 5">
            <a:extLst>
              <a:ext uri="{FF2B5EF4-FFF2-40B4-BE49-F238E27FC236}">
                <a16:creationId xmlns:a16="http://schemas.microsoft.com/office/drawing/2014/main" xmlns="" id="{643E6A81-0585-41D5-AF9B-3D2F4EC9D085}"/>
              </a:ext>
            </a:extLst>
          </p:cNvPr>
          <p:cNvSpPr txBox="1"/>
          <p:nvPr/>
        </p:nvSpPr>
        <p:spPr>
          <a:xfrm>
            <a:off x="6737841" y="1748287"/>
            <a:ext cx="943913" cy="707886"/>
          </a:xfrm>
          <a:prstGeom prst="rect">
            <a:avLst/>
          </a:prstGeom>
          <a:noFill/>
        </p:spPr>
        <p:txBody>
          <a:bodyPr wrap="none" rtlCol="0">
            <a:spAutoFit/>
          </a:bodyPr>
          <a:lstStyle/>
          <a:p>
            <a:pPr algn="ctr"/>
            <a:r>
              <a:rPr lang="en-US" sz="2000" u="sng" dirty="0">
                <a:solidFill>
                  <a:srgbClr val="C00000"/>
                </a:solidFill>
              </a:rPr>
              <a:t>Feb ‘98</a:t>
            </a:r>
          </a:p>
          <a:p>
            <a:pPr algn="ctr"/>
            <a:r>
              <a:rPr lang="en-US" sz="2000" dirty="0">
                <a:solidFill>
                  <a:srgbClr val="C00000"/>
                </a:solidFill>
              </a:rPr>
              <a:t>17,627</a:t>
            </a:r>
          </a:p>
        </p:txBody>
      </p:sp>
      <p:sp>
        <p:nvSpPr>
          <p:cNvPr id="7" name="TextBox 6">
            <a:extLst>
              <a:ext uri="{FF2B5EF4-FFF2-40B4-BE49-F238E27FC236}">
                <a16:creationId xmlns:a16="http://schemas.microsoft.com/office/drawing/2014/main" xmlns="" id="{7C6A1439-9CC8-49AE-9EB4-9E18D219DD22}"/>
              </a:ext>
            </a:extLst>
          </p:cNvPr>
          <p:cNvSpPr txBox="1"/>
          <p:nvPr/>
        </p:nvSpPr>
        <p:spPr>
          <a:xfrm>
            <a:off x="1106283" y="1348177"/>
            <a:ext cx="627095" cy="400110"/>
          </a:xfrm>
          <a:prstGeom prst="rect">
            <a:avLst/>
          </a:prstGeom>
          <a:noFill/>
        </p:spPr>
        <p:txBody>
          <a:bodyPr wrap="none" rtlCol="0">
            <a:spAutoFit/>
          </a:bodyPr>
          <a:lstStyle/>
          <a:p>
            <a:r>
              <a:rPr lang="en-US" sz="2000" dirty="0">
                <a:solidFill>
                  <a:srgbClr val="0070C0"/>
                </a:solidFill>
              </a:rPr>
              <a:t>28%</a:t>
            </a:r>
          </a:p>
        </p:txBody>
      </p:sp>
      <p:sp>
        <p:nvSpPr>
          <p:cNvPr id="8" name="TextBox 7">
            <a:extLst>
              <a:ext uri="{FF2B5EF4-FFF2-40B4-BE49-F238E27FC236}">
                <a16:creationId xmlns:a16="http://schemas.microsoft.com/office/drawing/2014/main" xmlns="" id="{77572BE9-139D-4014-A74C-4064C05740B6}"/>
              </a:ext>
            </a:extLst>
          </p:cNvPr>
          <p:cNvSpPr txBox="1"/>
          <p:nvPr/>
        </p:nvSpPr>
        <p:spPr>
          <a:xfrm>
            <a:off x="9964901" y="5157907"/>
            <a:ext cx="691215" cy="400110"/>
          </a:xfrm>
          <a:prstGeom prst="rect">
            <a:avLst/>
          </a:prstGeom>
          <a:noFill/>
        </p:spPr>
        <p:txBody>
          <a:bodyPr wrap="none" rtlCol="0">
            <a:spAutoFit/>
          </a:bodyPr>
          <a:lstStyle/>
          <a:p>
            <a:r>
              <a:rPr lang="en-US" sz="2000" dirty="0">
                <a:solidFill>
                  <a:srgbClr val="0070C0"/>
                </a:solidFill>
              </a:rPr>
              <a:t>8.5%</a:t>
            </a:r>
          </a:p>
        </p:txBody>
      </p:sp>
      <p:sp>
        <p:nvSpPr>
          <p:cNvPr id="11" name="TextBox 10">
            <a:extLst>
              <a:ext uri="{FF2B5EF4-FFF2-40B4-BE49-F238E27FC236}">
                <a16:creationId xmlns:a16="http://schemas.microsoft.com/office/drawing/2014/main" xmlns="" id="{BA87EA66-37D9-413A-8FDD-852C94B82408}"/>
              </a:ext>
            </a:extLst>
          </p:cNvPr>
          <p:cNvSpPr txBox="1"/>
          <p:nvPr/>
        </p:nvSpPr>
        <p:spPr>
          <a:xfrm>
            <a:off x="638486" y="1008496"/>
            <a:ext cx="367408" cy="400110"/>
          </a:xfrm>
          <a:prstGeom prst="rect">
            <a:avLst/>
          </a:prstGeom>
          <a:noFill/>
        </p:spPr>
        <p:txBody>
          <a:bodyPr wrap="none" rtlCol="0">
            <a:spAutoFit/>
          </a:bodyPr>
          <a:lstStyle/>
          <a:p>
            <a:r>
              <a:rPr lang="en-US" sz="2000" dirty="0"/>
              <a:t>%</a:t>
            </a:r>
          </a:p>
        </p:txBody>
      </p:sp>
      <p:sp>
        <p:nvSpPr>
          <p:cNvPr id="13" name="TextBox 12">
            <a:extLst>
              <a:ext uri="{FF2B5EF4-FFF2-40B4-BE49-F238E27FC236}">
                <a16:creationId xmlns:a16="http://schemas.microsoft.com/office/drawing/2014/main" xmlns="" id="{A6C5533B-7FBB-4F0C-9627-76DA94CDBFA0}"/>
              </a:ext>
            </a:extLst>
          </p:cNvPr>
          <p:cNvSpPr txBox="1"/>
          <p:nvPr/>
        </p:nvSpPr>
        <p:spPr>
          <a:xfrm>
            <a:off x="4467510" y="4850131"/>
            <a:ext cx="2270331" cy="707886"/>
          </a:xfrm>
          <a:prstGeom prst="rect">
            <a:avLst/>
          </a:prstGeom>
          <a:noFill/>
        </p:spPr>
        <p:txBody>
          <a:bodyPr wrap="square" rtlCol="0">
            <a:spAutoFit/>
          </a:bodyPr>
          <a:lstStyle/>
          <a:p>
            <a:pPr algn="ctr"/>
            <a:r>
              <a:rPr lang="en-US" sz="2000" dirty="0"/>
              <a:t>NAFTA Signed December 8, 1993</a:t>
            </a:r>
          </a:p>
        </p:txBody>
      </p:sp>
      <p:sp>
        <p:nvSpPr>
          <p:cNvPr id="14" name="TextBox 13">
            <a:extLst>
              <a:ext uri="{FF2B5EF4-FFF2-40B4-BE49-F238E27FC236}">
                <a16:creationId xmlns:a16="http://schemas.microsoft.com/office/drawing/2014/main" xmlns="" id="{2DCCA1A0-2D8A-47DB-87E9-C6D6682E26E6}"/>
              </a:ext>
            </a:extLst>
          </p:cNvPr>
          <p:cNvSpPr txBox="1"/>
          <p:nvPr/>
        </p:nvSpPr>
        <p:spPr>
          <a:xfrm>
            <a:off x="10656116" y="948067"/>
            <a:ext cx="832279" cy="400110"/>
          </a:xfrm>
          <a:prstGeom prst="rect">
            <a:avLst/>
          </a:prstGeom>
          <a:noFill/>
        </p:spPr>
        <p:txBody>
          <a:bodyPr wrap="none" rtlCol="0">
            <a:spAutoFit/>
          </a:bodyPr>
          <a:lstStyle/>
          <a:p>
            <a:r>
              <a:rPr lang="en-US" sz="2000" dirty="0"/>
              <a:t>(000s)</a:t>
            </a:r>
          </a:p>
        </p:txBody>
      </p:sp>
      <p:sp>
        <p:nvSpPr>
          <p:cNvPr id="15" name="Slide Number Placeholder 14">
            <a:extLst>
              <a:ext uri="{FF2B5EF4-FFF2-40B4-BE49-F238E27FC236}">
                <a16:creationId xmlns:a16="http://schemas.microsoft.com/office/drawing/2014/main" xmlns="" id="{A4D334A5-13D3-4373-AE95-943924FB834D}"/>
              </a:ext>
            </a:extLst>
          </p:cNvPr>
          <p:cNvSpPr>
            <a:spLocks noGrp="1"/>
          </p:cNvSpPr>
          <p:nvPr>
            <p:ph type="sldNum" sz="quarter" idx="12"/>
          </p:nvPr>
        </p:nvSpPr>
        <p:spPr>
          <a:xfrm>
            <a:off x="9448800" y="6495434"/>
            <a:ext cx="2743200" cy="365125"/>
          </a:xfrm>
        </p:spPr>
        <p:txBody>
          <a:bodyPr/>
          <a:lstStyle/>
          <a:p>
            <a:fld id="{C3B18FCC-70D3-493E-AEDB-9EFB7E526D8B}" type="slidenum">
              <a:rPr lang="en-US" smtClean="0"/>
              <a:t>15</a:t>
            </a:fld>
            <a:endParaRPr lang="en-US" dirty="0"/>
          </a:p>
        </p:txBody>
      </p:sp>
    </p:spTree>
    <p:extLst>
      <p:ext uri="{BB962C8B-B14F-4D97-AF65-F5344CB8AC3E}">
        <p14:creationId xmlns:p14="http://schemas.microsoft.com/office/powerpoint/2010/main" val="3367783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BF19D02A-CD08-463F-8EEB-987A9D4D1480}"/>
              </a:ext>
            </a:extLst>
          </p:cNvPr>
          <p:cNvSpPr/>
          <p:nvPr/>
        </p:nvSpPr>
        <p:spPr>
          <a:xfrm>
            <a:off x="0" y="0"/>
            <a:ext cx="12192000" cy="50033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NYT Paul Krugman on Manufacturing Trends (December 2016)</a:t>
            </a:r>
          </a:p>
        </p:txBody>
      </p:sp>
      <p:sp>
        <p:nvSpPr>
          <p:cNvPr id="5" name="TextBox 4">
            <a:extLst>
              <a:ext uri="{FF2B5EF4-FFF2-40B4-BE49-F238E27FC236}">
                <a16:creationId xmlns:a16="http://schemas.microsoft.com/office/drawing/2014/main" xmlns="" id="{F1F5FEAF-338A-4A6C-9E5A-5E4350C407E6}"/>
              </a:ext>
            </a:extLst>
          </p:cNvPr>
          <p:cNvSpPr txBox="1"/>
          <p:nvPr/>
        </p:nvSpPr>
        <p:spPr>
          <a:xfrm>
            <a:off x="533233" y="6401689"/>
            <a:ext cx="6858865" cy="276999"/>
          </a:xfrm>
          <a:prstGeom prst="rect">
            <a:avLst/>
          </a:prstGeom>
          <a:noFill/>
        </p:spPr>
        <p:txBody>
          <a:bodyPr wrap="none" rtlCol="0">
            <a:spAutoFit/>
          </a:bodyPr>
          <a:lstStyle/>
          <a:p>
            <a:r>
              <a:rPr lang="en-US" sz="1200" dirty="0"/>
              <a:t>Source:  Paul Krugman “Trade and Manufacturing Employment: No Real Disagreement” (December 4, 2016)</a:t>
            </a:r>
          </a:p>
        </p:txBody>
      </p:sp>
      <p:sp>
        <p:nvSpPr>
          <p:cNvPr id="3" name="TextBox 2">
            <a:extLst>
              <a:ext uri="{FF2B5EF4-FFF2-40B4-BE49-F238E27FC236}">
                <a16:creationId xmlns:a16="http://schemas.microsoft.com/office/drawing/2014/main" xmlns="" id="{09DAAEB1-7381-4F2D-A4CF-068FD60EAE12}"/>
              </a:ext>
            </a:extLst>
          </p:cNvPr>
          <p:cNvSpPr txBox="1"/>
          <p:nvPr/>
        </p:nvSpPr>
        <p:spPr>
          <a:xfrm>
            <a:off x="146648" y="681486"/>
            <a:ext cx="11432821" cy="5324535"/>
          </a:xfrm>
          <a:prstGeom prst="rect">
            <a:avLst/>
          </a:prstGeom>
          <a:noFill/>
        </p:spPr>
        <p:txBody>
          <a:bodyPr wrap="square" rtlCol="0">
            <a:spAutoFit/>
          </a:bodyPr>
          <a:lstStyle/>
          <a:p>
            <a:r>
              <a:rPr lang="en-US" sz="2000" b="1" dirty="0"/>
              <a:t>Trend in Share of Manufacturing Jobs to Total</a:t>
            </a:r>
          </a:p>
          <a:p>
            <a:pPr marL="285750" indent="-285750">
              <a:buFont typeface="Wingdings" panose="05000000000000000000" pitchFamily="2" charset="2"/>
              <a:buChar char="§"/>
            </a:pPr>
            <a:r>
              <a:rPr lang="en-US" sz="2000" dirty="0"/>
              <a:t>Q: “How much of a role did trade play in the long-term decline in the manufacturing share of total employment, which fell from around a quarter of the work force in 1970 to 9% in 2015?  </a:t>
            </a:r>
          </a:p>
          <a:p>
            <a:pPr marL="285750" indent="-285750">
              <a:buFont typeface="Wingdings" panose="05000000000000000000" pitchFamily="2" charset="2"/>
              <a:buChar char="§"/>
            </a:pPr>
            <a:r>
              <a:rPr lang="en-US" sz="2000" dirty="0"/>
              <a:t>A:  “The answer is, something, not much.”</a:t>
            </a:r>
          </a:p>
          <a:p>
            <a:pPr marL="285750" indent="-285750">
              <a:buFont typeface="Wingdings" panose="05000000000000000000" pitchFamily="2" charset="2"/>
              <a:buChar char="§"/>
            </a:pPr>
            <a:endParaRPr lang="en-US" sz="2000" dirty="0"/>
          </a:p>
          <a:p>
            <a:r>
              <a:rPr lang="en-US" sz="2000" b="1" dirty="0"/>
              <a:t>Trend in Number Employed</a:t>
            </a:r>
          </a:p>
          <a:p>
            <a:pPr marL="285750" indent="-285750">
              <a:buFont typeface="Wingdings" panose="05000000000000000000" pitchFamily="2" charset="2"/>
              <a:buChar char="§"/>
            </a:pPr>
            <a:r>
              <a:rPr lang="en-US" sz="2000" dirty="0"/>
              <a:t>Q: “How much of a role did trade play in the absolute decline in manufacturing employment, down about 5 million since 2000?”</a:t>
            </a:r>
          </a:p>
          <a:p>
            <a:pPr marL="285750" indent="-285750">
              <a:buFont typeface="Wingdings" panose="05000000000000000000" pitchFamily="2" charset="2"/>
              <a:buChar char="§"/>
            </a:pPr>
            <a:r>
              <a:rPr lang="en-US" sz="2000" dirty="0"/>
              <a:t>A:  “Here the role is bigger…even so, trade is less than half the story, but by no means trivial.”</a:t>
            </a:r>
          </a:p>
          <a:p>
            <a:pPr marL="285750" indent="-285750">
              <a:buFont typeface="Wingdings" panose="05000000000000000000" pitchFamily="2" charset="2"/>
              <a:buChar char="§"/>
            </a:pPr>
            <a:r>
              <a:rPr lang="en-US" sz="2000" dirty="0"/>
              <a:t>About 1 million manufacturing jobs lost 1999-2011 (Autor / Dorn “The China Shock” August 2016)</a:t>
            </a:r>
          </a:p>
          <a:p>
            <a:pPr marL="285750" indent="-285750">
              <a:buFont typeface="Wingdings" panose="05000000000000000000" pitchFamily="2" charset="2"/>
              <a:buChar char="§"/>
            </a:pPr>
            <a:r>
              <a:rPr lang="en-US" sz="2000" dirty="0"/>
              <a:t>“Absent the trade deficit, manufacturing [employment] would be maybe a fifth bigger than it is.”</a:t>
            </a:r>
          </a:p>
          <a:p>
            <a:pPr marL="742950" lvl="1" indent="-285750">
              <a:buFont typeface="Wingdings" panose="05000000000000000000" pitchFamily="2" charset="2"/>
              <a:buChar char="§"/>
            </a:pPr>
            <a:r>
              <a:rPr lang="en-US" sz="2000" dirty="0"/>
              <a:t>Krugman’s estimate:  1/5 x 12.3m = 2.5 million</a:t>
            </a:r>
          </a:p>
          <a:p>
            <a:pPr marL="742950" lvl="1" indent="-285750">
              <a:buFont typeface="Wingdings" panose="05000000000000000000" pitchFamily="2" charset="2"/>
              <a:buChar char="§"/>
            </a:pPr>
            <a:r>
              <a:rPr lang="en-US" sz="2000" dirty="0"/>
              <a:t>EPI:  “Specifically, between 2000 and 2007, growing trade deficits in manufactured goods led to the loss of 3.6 million manufacturing jobs in that period.”</a:t>
            </a:r>
          </a:p>
          <a:p>
            <a:pPr marL="285750" indent="-285750">
              <a:buFont typeface="Wingdings" panose="05000000000000000000" pitchFamily="2" charset="2"/>
              <a:buChar char="§"/>
            </a:pPr>
            <a:endParaRPr lang="en-US" sz="2000" dirty="0"/>
          </a:p>
          <a:p>
            <a:pPr marL="285750" indent="-285750">
              <a:buFont typeface="Wingdings" panose="05000000000000000000" pitchFamily="2" charset="2"/>
              <a:buChar char="§"/>
            </a:pPr>
            <a:r>
              <a:rPr lang="en-US" sz="2000" dirty="0"/>
              <a:t>Conclusion:  “Less than a fifth of the absolute loss of manufacturing jobs over that period, and a quite small share of the long-term manufacturing decline.”</a:t>
            </a:r>
            <a:endParaRPr lang="en-US" b="1" dirty="0"/>
          </a:p>
        </p:txBody>
      </p:sp>
      <p:sp>
        <p:nvSpPr>
          <p:cNvPr id="7" name="Slide Number Placeholder 6">
            <a:extLst>
              <a:ext uri="{FF2B5EF4-FFF2-40B4-BE49-F238E27FC236}">
                <a16:creationId xmlns:a16="http://schemas.microsoft.com/office/drawing/2014/main" xmlns="" id="{EE2E6CC1-D12C-4804-B30C-8BEB45926CF1}"/>
              </a:ext>
            </a:extLst>
          </p:cNvPr>
          <p:cNvSpPr>
            <a:spLocks noGrp="1"/>
          </p:cNvSpPr>
          <p:nvPr>
            <p:ph type="sldNum" sz="quarter" idx="12"/>
          </p:nvPr>
        </p:nvSpPr>
        <p:spPr>
          <a:xfrm>
            <a:off x="9448800" y="6492875"/>
            <a:ext cx="2743200" cy="365125"/>
          </a:xfrm>
        </p:spPr>
        <p:txBody>
          <a:bodyPr/>
          <a:lstStyle/>
          <a:p>
            <a:fld id="{C3B18FCC-70D3-493E-AEDB-9EFB7E526D8B}" type="slidenum">
              <a:rPr lang="en-US" smtClean="0"/>
              <a:t>16</a:t>
            </a:fld>
            <a:endParaRPr lang="en-US" dirty="0"/>
          </a:p>
        </p:txBody>
      </p:sp>
    </p:spTree>
    <p:extLst>
      <p:ext uri="{BB962C8B-B14F-4D97-AF65-F5344CB8AC3E}">
        <p14:creationId xmlns:p14="http://schemas.microsoft.com/office/powerpoint/2010/main" val="10732506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BF19D02A-CD08-463F-8EEB-987A9D4D1480}"/>
              </a:ext>
            </a:extLst>
          </p:cNvPr>
          <p:cNvSpPr/>
          <p:nvPr/>
        </p:nvSpPr>
        <p:spPr>
          <a:xfrm>
            <a:off x="0" y="0"/>
            <a:ext cx="12192000" cy="50033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It’s About Identify Politics, Not Economics</a:t>
            </a:r>
          </a:p>
        </p:txBody>
      </p:sp>
      <p:sp>
        <p:nvSpPr>
          <p:cNvPr id="2" name="Rectangle 1">
            <a:extLst>
              <a:ext uri="{FF2B5EF4-FFF2-40B4-BE49-F238E27FC236}">
                <a16:creationId xmlns:a16="http://schemas.microsoft.com/office/drawing/2014/main" xmlns="" id="{363F0706-EE1A-4C91-82C3-10ABC17AC2B7}"/>
              </a:ext>
            </a:extLst>
          </p:cNvPr>
          <p:cNvSpPr/>
          <p:nvPr/>
        </p:nvSpPr>
        <p:spPr>
          <a:xfrm>
            <a:off x="97765" y="575911"/>
            <a:ext cx="11987843" cy="6309420"/>
          </a:xfrm>
          <a:prstGeom prst="rect">
            <a:avLst/>
          </a:prstGeom>
        </p:spPr>
        <p:txBody>
          <a:bodyPr wrap="square">
            <a:spAutoFit/>
          </a:bodyPr>
          <a:lstStyle/>
          <a:p>
            <a:r>
              <a:rPr lang="en-US" sz="2000" dirty="0">
                <a:solidFill>
                  <a:srgbClr val="000000"/>
                </a:solidFill>
              </a:rPr>
              <a:t>“</a:t>
            </a:r>
            <a:r>
              <a:rPr lang="en-US" sz="2000" dirty="0"/>
              <a:t>The Peterson Institute for International Economics estimates that the U.S. economy benefits to the tune of $2.1 trillion </a:t>
            </a:r>
            <a:r>
              <a:rPr lang="en-US" sz="2000" i="1" dirty="0"/>
              <a:t>every year</a:t>
            </a:r>
            <a:r>
              <a:rPr lang="en-US" sz="2000" dirty="0"/>
              <a:t> from trade expansion.”  </a:t>
            </a:r>
            <a:r>
              <a:rPr lang="en-US" sz="2000" i="1" dirty="0"/>
              <a:t>[Note: Some combination of net worth and GDP]</a:t>
            </a:r>
            <a:endParaRPr lang="en-US" sz="2000" i="1" dirty="0">
              <a:solidFill>
                <a:srgbClr val="000000"/>
              </a:solidFill>
            </a:endParaRPr>
          </a:p>
          <a:p>
            <a:endParaRPr lang="en-US" sz="1200" dirty="0">
              <a:solidFill>
                <a:srgbClr val="000000"/>
              </a:solidFill>
            </a:endParaRPr>
          </a:p>
          <a:p>
            <a:r>
              <a:rPr lang="en-US" sz="2000" dirty="0">
                <a:solidFill>
                  <a:srgbClr val="000000"/>
                </a:solidFill>
              </a:rPr>
              <a:t>“Neither the Trump administration nor its supporters have any valid economic or national security reason for these tariffs, and even tariff supporters admit it. Still, actual trade policy will get worse in the short run. The current schism on the issue has little to do with economics and everything to do with identity, and the metamorphosis of this debate spells trouble for defenders of the open global economy.”</a:t>
            </a:r>
          </a:p>
          <a:p>
            <a:endParaRPr lang="en-US" sz="1200" dirty="0">
              <a:solidFill>
                <a:srgbClr val="000000"/>
              </a:solidFill>
            </a:endParaRPr>
          </a:p>
          <a:p>
            <a:r>
              <a:rPr lang="en-US" sz="2000" dirty="0"/>
              <a:t>“For trade to be Pareto-improving, the winners have to compensate the losers out of their windfalls. This did not happen during the China shock. American corporations gained access to a new market and less expensive labor and materials, even as regular citizens were seeing factories shut down and jobs dry up. So you can understand why Rust Belt steelworkers have been pissed off for more than a decade. Economist Dani Rodrik has mused that for every dollar of extra output that trade liberalization produces, it redistributes $4–$5 from the losers of globalization to the winners. That is a surefire recipe for contentious politics.”</a:t>
            </a:r>
          </a:p>
          <a:p>
            <a:endParaRPr lang="en-US" sz="1200" dirty="0"/>
          </a:p>
          <a:p>
            <a:r>
              <a:rPr lang="en-US" sz="2000" dirty="0"/>
              <a:t>“Consistent with longstanding economic theory, China's liberalization benefitted capital and hurt labor in the developed world, as Chinese workers suddenly became available as substitutes for union workers in, say, Scranton. Labor economist David Autor and others have found that local labor markets more exposed to Chinese imports experienced "increased unemployment, decreased labor-force participation, and increased use of disability and other transfer benefits, as well as lower wages.“</a:t>
            </a:r>
          </a:p>
          <a:p>
            <a:endParaRPr lang="en-US" sz="2000" dirty="0"/>
          </a:p>
        </p:txBody>
      </p:sp>
      <p:sp>
        <p:nvSpPr>
          <p:cNvPr id="5" name="TextBox 4">
            <a:extLst>
              <a:ext uri="{FF2B5EF4-FFF2-40B4-BE49-F238E27FC236}">
                <a16:creationId xmlns:a16="http://schemas.microsoft.com/office/drawing/2014/main" xmlns="" id="{F1F5FEAF-338A-4A6C-9E5A-5E4350C407E6}"/>
              </a:ext>
            </a:extLst>
          </p:cNvPr>
          <p:cNvSpPr txBox="1"/>
          <p:nvPr/>
        </p:nvSpPr>
        <p:spPr>
          <a:xfrm>
            <a:off x="97765" y="6530022"/>
            <a:ext cx="5063117" cy="276999"/>
          </a:xfrm>
          <a:prstGeom prst="rect">
            <a:avLst/>
          </a:prstGeom>
          <a:noFill/>
        </p:spPr>
        <p:txBody>
          <a:bodyPr wrap="none" rtlCol="0">
            <a:spAutoFit/>
          </a:bodyPr>
          <a:lstStyle/>
          <a:p>
            <a:r>
              <a:rPr lang="en-US" sz="1200" dirty="0"/>
              <a:t>Source:  “The Economic Case for Free Trade is Stronger than Ever” (June 2018)</a:t>
            </a:r>
          </a:p>
        </p:txBody>
      </p:sp>
      <p:sp>
        <p:nvSpPr>
          <p:cNvPr id="6" name="Slide Number Placeholder 5">
            <a:extLst>
              <a:ext uri="{FF2B5EF4-FFF2-40B4-BE49-F238E27FC236}">
                <a16:creationId xmlns:a16="http://schemas.microsoft.com/office/drawing/2014/main" xmlns="" id="{7BC0BA53-20F1-4E79-87BF-FBF21D29B097}"/>
              </a:ext>
            </a:extLst>
          </p:cNvPr>
          <p:cNvSpPr>
            <a:spLocks noGrp="1"/>
          </p:cNvSpPr>
          <p:nvPr>
            <p:ph type="sldNum" sz="quarter" idx="12"/>
          </p:nvPr>
        </p:nvSpPr>
        <p:spPr>
          <a:xfrm>
            <a:off x="9448800" y="6485958"/>
            <a:ext cx="2743200" cy="365125"/>
          </a:xfrm>
        </p:spPr>
        <p:txBody>
          <a:bodyPr/>
          <a:lstStyle/>
          <a:p>
            <a:fld id="{C3B18FCC-70D3-493E-AEDB-9EFB7E526D8B}" type="slidenum">
              <a:rPr lang="en-US" smtClean="0"/>
              <a:t>17</a:t>
            </a:fld>
            <a:endParaRPr lang="en-US" dirty="0"/>
          </a:p>
        </p:txBody>
      </p:sp>
    </p:spTree>
    <p:extLst>
      <p:ext uri="{BB962C8B-B14F-4D97-AF65-F5344CB8AC3E}">
        <p14:creationId xmlns:p14="http://schemas.microsoft.com/office/powerpoint/2010/main" val="7931668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Chart 16">
            <a:extLst>
              <a:ext uri="{FF2B5EF4-FFF2-40B4-BE49-F238E27FC236}">
                <a16:creationId xmlns:a16="http://schemas.microsoft.com/office/drawing/2014/main" xmlns="" id="{E600CF65-943C-4780-BFF2-80E5004CEA79}"/>
              </a:ext>
            </a:extLst>
          </p:cNvPr>
          <p:cNvGraphicFramePr>
            <a:graphicFrameLocks/>
          </p:cNvGraphicFramePr>
          <p:nvPr>
            <p:extLst>
              <p:ext uri="{D42A27DB-BD31-4B8C-83A1-F6EECF244321}">
                <p14:modId xmlns:p14="http://schemas.microsoft.com/office/powerpoint/2010/main" val="66530069"/>
              </p:ext>
            </p:extLst>
          </p:nvPr>
        </p:nvGraphicFramePr>
        <p:xfrm>
          <a:off x="152686" y="988248"/>
          <a:ext cx="11338880" cy="5532622"/>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a:extLst>
              <a:ext uri="{FF2B5EF4-FFF2-40B4-BE49-F238E27FC236}">
                <a16:creationId xmlns:a16="http://schemas.microsoft.com/office/drawing/2014/main" xmlns="" id="{B922FB5D-AA18-4F02-B76B-BCEB268F8C8D}"/>
              </a:ext>
            </a:extLst>
          </p:cNvPr>
          <p:cNvSpPr/>
          <p:nvPr/>
        </p:nvSpPr>
        <p:spPr>
          <a:xfrm>
            <a:off x="0" y="-1"/>
            <a:ext cx="12192000" cy="80857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U.S. Sectoral Balances 1990 - 2017 (% GDP)</a:t>
            </a:r>
          </a:p>
          <a:p>
            <a:pPr algn="ctr"/>
            <a:r>
              <a:rPr lang="en-US" sz="2400" dirty="0"/>
              <a:t>Relationship of Trade and Budget Deficits</a:t>
            </a:r>
          </a:p>
        </p:txBody>
      </p:sp>
      <p:sp>
        <p:nvSpPr>
          <p:cNvPr id="7" name="TextBox 6">
            <a:extLst>
              <a:ext uri="{FF2B5EF4-FFF2-40B4-BE49-F238E27FC236}">
                <a16:creationId xmlns:a16="http://schemas.microsoft.com/office/drawing/2014/main" xmlns="" id="{ACC7910F-7DA2-46B5-948A-FE3C2EBAA282}"/>
              </a:ext>
            </a:extLst>
          </p:cNvPr>
          <p:cNvSpPr txBox="1"/>
          <p:nvPr/>
        </p:nvSpPr>
        <p:spPr>
          <a:xfrm>
            <a:off x="9312789" y="1994604"/>
            <a:ext cx="1419299" cy="400110"/>
          </a:xfrm>
          <a:prstGeom prst="rect">
            <a:avLst/>
          </a:prstGeom>
          <a:noFill/>
        </p:spPr>
        <p:txBody>
          <a:bodyPr wrap="none" rtlCol="0">
            <a:spAutoFit/>
          </a:bodyPr>
          <a:lstStyle/>
          <a:p>
            <a:r>
              <a:rPr lang="en-US" sz="2000" b="1" dirty="0">
                <a:solidFill>
                  <a:srgbClr val="00B050"/>
                </a:solidFill>
              </a:rPr>
              <a:t>Private (S-I)</a:t>
            </a:r>
          </a:p>
        </p:txBody>
      </p:sp>
      <p:sp>
        <p:nvSpPr>
          <p:cNvPr id="8" name="TextBox 7">
            <a:extLst>
              <a:ext uri="{FF2B5EF4-FFF2-40B4-BE49-F238E27FC236}">
                <a16:creationId xmlns:a16="http://schemas.microsoft.com/office/drawing/2014/main" xmlns="" id="{235F384F-89C0-4CB5-A11C-53501946FD33}"/>
              </a:ext>
            </a:extLst>
          </p:cNvPr>
          <p:cNvSpPr txBox="1"/>
          <p:nvPr/>
        </p:nvSpPr>
        <p:spPr>
          <a:xfrm>
            <a:off x="4724410" y="2419668"/>
            <a:ext cx="1638975" cy="400110"/>
          </a:xfrm>
          <a:prstGeom prst="rect">
            <a:avLst/>
          </a:prstGeom>
          <a:noFill/>
        </p:spPr>
        <p:txBody>
          <a:bodyPr wrap="none" rtlCol="0">
            <a:spAutoFit/>
          </a:bodyPr>
          <a:lstStyle/>
          <a:p>
            <a:r>
              <a:rPr lang="en-US" sz="2000" b="1" dirty="0">
                <a:solidFill>
                  <a:srgbClr val="002060"/>
                </a:solidFill>
              </a:rPr>
              <a:t>Foreign (M-X)</a:t>
            </a:r>
          </a:p>
        </p:txBody>
      </p:sp>
      <p:sp>
        <p:nvSpPr>
          <p:cNvPr id="9" name="TextBox 8">
            <a:extLst>
              <a:ext uri="{FF2B5EF4-FFF2-40B4-BE49-F238E27FC236}">
                <a16:creationId xmlns:a16="http://schemas.microsoft.com/office/drawing/2014/main" xmlns="" id="{787F7E9B-8CCE-4FB7-A433-EEAFD268BEFF}"/>
              </a:ext>
            </a:extLst>
          </p:cNvPr>
          <p:cNvSpPr txBox="1"/>
          <p:nvPr/>
        </p:nvSpPr>
        <p:spPr>
          <a:xfrm>
            <a:off x="10090470" y="4592507"/>
            <a:ext cx="1283236" cy="400110"/>
          </a:xfrm>
          <a:prstGeom prst="rect">
            <a:avLst/>
          </a:prstGeom>
          <a:noFill/>
        </p:spPr>
        <p:txBody>
          <a:bodyPr wrap="none" rtlCol="0">
            <a:spAutoFit/>
          </a:bodyPr>
          <a:lstStyle/>
          <a:p>
            <a:r>
              <a:rPr lang="en-US" sz="2000" b="1" dirty="0">
                <a:solidFill>
                  <a:srgbClr val="C00000"/>
                </a:solidFill>
              </a:rPr>
              <a:t>Govt (T-G)</a:t>
            </a:r>
          </a:p>
        </p:txBody>
      </p:sp>
      <p:sp>
        <p:nvSpPr>
          <p:cNvPr id="10" name="TextBox 9">
            <a:extLst>
              <a:ext uri="{FF2B5EF4-FFF2-40B4-BE49-F238E27FC236}">
                <a16:creationId xmlns:a16="http://schemas.microsoft.com/office/drawing/2014/main" xmlns="" id="{DD03F362-1D3B-41A1-A181-BEFE6CB57438}"/>
              </a:ext>
            </a:extLst>
          </p:cNvPr>
          <p:cNvSpPr txBox="1"/>
          <p:nvPr/>
        </p:nvSpPr>
        <p:spPr>
          <a:xfrm>
            <a:off x="740047" y="6507829"/>
            <a:ext cx="4412042" cy="276999"/>
          </a:xfrm>
          <a:prstGeom prst="rect">
            <a:avLst/>
          </a:prstGeom>
          <a:noFill/>
        </p:spPr>
        <p:txBody>
          <a:bodyPr wrap="none" rtlCol="0">
            <a:spAutoFit/>
          </a:bodyPr>
          <a:lstStyle/>
          <a:p>
            <a:r>
              <a:rPr lang="en-US" sz="1200" dirty="0"/>
              <a:t>Source Data:  BEA Integrated Macroeconomic Accounts - Table S.2.a</a:t>
            </a:r>
          </a:p>
        </p:txBody>
      </p:sp>
      <p:cxnSp>
        <p:nvCxnSpPr>
          <p:cNvPr id="11" name="Straight Connector 10">
            <a:extLst>
              <a:ext uri="{FF2B5EF4-FFF2-40B4-BE49-F238E27FC236}">
                <a16:creationId xmlns:a16="http://schemas.microsoft.com/office/drawing/2014/main" xmlns="" id="{7AA8BCAB-0717-4F4C-8FD4-40436E1400E3}"/>
              </a:ext>
            </a:extLst>
          </p:cNvPr>
          <p:cNvCxnSpPr>
            <a:cxnSpLocks/>
          </p:cNvCxnSpPr>
          <p:nvPr/>
        </p:nvCxnSpPr>
        <p:spPr>
          <a:xfrm>
            <a:off x="767755" y="3607492"/>
            <a:ext cx="10723811"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xmlns="" id="{21B814CF-BD54-4967-8955-4345B82CC627}"/>
              </a:ext>
            </a:extLst>
          </p:cNvPr>
          <p:cNvSpPr txBox="1"/>
          <p:nvPr/>
        </p:nvSpPr>
        <p:spPr>
          <a:xfrm>
            <a:off x="11186767" y="3943018"/>
            <a:ext cx="587020" cy="400110"/>
          </a:xfrm>
          <a:prstGeom prst="rect">
            <a:avLst/>
          </a:prstGeom>
          <a:noFill/>
        </p:spPr>
        <p:txBody>
          <a:bodyPr wrap="none" rtlCol="0">
            <a:spAutoFit/>
          </a:bodyPr>
          <a:lstStyle/>
          <a:p>
            <a:r>
              <a:rPr lang="en-US" sz="2000" dirty="0">
                <a:solidFill>
                  <a:srgbClr val="C00000"/>
                </a:solidFill>
              </a:rPr>
              <a:t>-3.5</a:t>
            </a:r>
          </a:p>
        </p:txBody>
      </p:sp>
      <p:sp>
        <p:nvSpPr>
          <p:cNvPr id="14" name="TextBox 13">
            <a:extLst>
              <a:ext uri="{FF2B5EF4-FFF2-40B4-BE49-F238E27FC236}">
                <a16:creationId xmlns:a16="http://schemas.microsoft.com/office/drawing/2014/main" xmlns="" id="{0F8EB584-4900-40B0-9ED3-52C1EA4CE8D1}"/>
              </a:ext>
            </a:extLst>
          </p:cNvPr>
          <p:cNvSpPr txBox="1"/>
          <p:nvPr/>
        </p:nvSpPr>
        <p:spPr>
          <a:xfrm>
            <a:off x="11244513" y="3232653"/>
            <a:ext cx="508473" cy="400110"/>
          </a:xfrm>
          <a:prstGeom prst="rect">
            <a:avLst/>
          </a:prstGeom>
          <a:noFill/>
        </p:spPr>
        <p:txBody>
          <a:bodyPr wrap="none" rtlCol="0">
            <a:spAutoFit/>
          </a:bodyPr>
          <a:lstStyle/>
          <a:p>
            <a:r>
              <a:rPr lang="en-US" sz="2000" dirty="0">
                <a:solidFill>
                  <a:srgbClr val="00B050"/>
                </a:solidFill>
              </a:rPr>
              <a:t>1.2</a:t>
            </a:r>
          </a:p>
        </p:txBody>
      </p:sp>
      <p:sp>
        <p:nvSpPr>
          <p:cNvPr id="15" name="TextBox 14">
            <a:extLst>
              <a:ext uri="{FF2B5EF4-FFF2-40B4-BE49-F238E27FC236}">
                <a16:creationId xmlns:a16="http://schemas.microsoft.com/office/drawing/2014/main" xmlns="" id="{8926DE35-AADB-40E1-A268-7DA538A085A1}"/>
              </a:ext>
            </a:extLst>
          </p:cNvPr>
          <p:cNvSpPr txBox="1"/>
          <p:nvPr/>
        </p:nvSpPr>
        <p:spPr>
          <a:xfrm>
            <a:off x="11244513" y="2937138"/>
            <a:ext cx="508473" cy="400110"/>
          </a:xfrm>
          <a:prstGeom prst="rect">
            <a:avLst/>
          </a:prstGeom>
          <a:noFill/>
        </p:spPr>
        <p:txBody>
          <a:bodyPr wrap="none" rtlCol="0">
            <a:spAutoFit/>
          </a:bodyPr>
          <a:lstStyle/>
          <a:p>
            <a:r>
              <a:rPr lang="en-US" sz="2000" dirty="0">
                <a:solidFill>
                  <a:srgbClr val="002060"/>
                </a:solidFill>
              </a:rPr>
              <a:t>2.3</a:t>
            </a:r>
          </a:p>
        </p:txBody>
      </p:sp>
      <p:sp>
        <p:nvSpPr>
          <p:cNvPr id="18" name="Slide Number Placeholder 2">
            <a:extLst>
              <a:ext uri="{FF2B5EF4-FFF2-40B4-BE49-F238E27FC236}">
                <a16:creationId xmlns:a16="http://schemas.microsoft.com/office/drawing/2014/main" xmlns="" id="{F12F0711-1D0A-46CC-A386-A67547C5AAC6}"/>
              </a:ext>
            </a:extLst>
          </p:cNvPr>
          <p:cNvSpPr>
            <a:spLocks noGrp="1"/>
          </p:cNvSpPr>
          <p:nvPr>
            <p:ph type="sldNum" sz="quarter" idx="12"/>
          </p:nvPr>
        </p:nvSpPr>
        <p:spPr>
          <a:xfrm>
            <a:off x="9448800" y="6471697"/>
            <a:ext cx="2743200" cy="365125"/>
          </a:xfrm>
        </p:spPr>
        <p:txBody>
          <a:bodyPr/>
          <a:lstStyle/>
          <a:p>
            <a:fld id="{C3B18FCC-70D3-493E-AEDB-9EFB7E526D8B}" type="slidenum">
              <a:rPr lang="en-US" smtClean="0"/>
              <a:t>18</a:t>
            </a:fld>
            <a:endParaRPr lang="en-US" dirty="0"/>
          </a:p>
        </p:txBody>
      </p:sp>
      <p:sp>
        <p:nvSpPr>
          <p:cNvPr id="3" name="TextBox 2">
            <a:extLst>
              <a:ext uri="{FF2B5EF4-FFF2-40B4-BE49-F238E27FC236}">
                <a16:creationId xmlns:a16="http://schemas.microsoft.com/office/drawing/2014/main" xmlns="" id="{9D186B5D-D00D-416E-8687-A5F776EF4FFC}"/>
              </a:ext>
            </a:extLst>
          </p:cNvPr>
          <p:cNvSpPr txBox="1"/>
          <p:nvPr/>
        </p:nvSpPr>
        <p:spPr>
          <a:xfrm>
            <a:off x="1108933" y="1157641"/>
            <a:ext cx="3615477" cy="830997"/>
          </a:xfrm>
          <a:prstGeom prst="rect">
            <a:avLst/>
          </a:prstGeom>
          <a:noFill/>
        </p:spPr>
        <p:txBody>
          <a:bodyPr wrap="none" rtlCol="0">
            <a:spAutoFit/>
          </a:bodyPr>
          <a:lstStyle/>
          <a:p>
            <a:r>
              <a:rPr lang="en-US" sz="2400" dirty="0"/>
              <a:t>Private + Foreign + Govt = 0</a:t>
            </a:r>
          </a:p>
          <a:p>
            <a:r>
              <a:rPr lang="en-US" sz="2400" dirty="0"/>
              <a:t>(S-I) + (M-X) + (T-G) = 0</a:t>
            </a:r>
          </a:p>
        </p:txBody>
      </p:sp>
    </p:spTree>
    <p:extLst>
      <p:ext uri="{BB962C8B-B14F-4D97-AF65-F5344CB8AC3E}">
        <p14:creationId xmlns:p14="http://schemas.microsoft.com/office/powerpoint/2010/main" val="214304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B922FB5D-AA18-4F02-B76B-BCEB268F8C8D}"/>
              </a:ext>
            </a:extLst>
          </p:cNvPr>
          <p:cNvSpPr/>
          <p:nvPr/>
        </p:nvSpPr>
        <p:spPr>
          <a:xfrm>
            <a:off x="0" y="0"/>
            <a:ext cx="12192000" cy="50033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Understanding U.S. Sectoral Balances</a:t>
            </a:r>
          </a:p>
        </p:txBody>
      </p:sp>
      <p:sp>
        <p:nvSpPr>
          <p:cNvPr id="10" name="TextBox 9">
            <a:extLst>
              <a:ext uri="{FF2B5EF4-FFF2-40B4-BE49-F238E27FC236}">
                <a16:creationId xmlns:a16="http://schemas.microsoft.com/office/drawing/2014/main" xmlns="" id="{DD03F362-1D3B-41A1-A181-BEFE6CB57438}"/>
              </a:ext>
            </a:extLst>
          </p:cNvPr>
          <p:cNvSpPr txBox="1"/>
          <p:nvPr/>
        </p:nvSpPr>
        <p:spPr>
          <a:xfrm>
            <a:off x="1026544" y="6507060"/>
            <a:ext cx="2595134" cy="276999"/>
          </a:xfrm>
          <a:prstGeom prst="rect">
            <a:avLst/>
          </a:prstGeom>
          <a:noFill/>
        </p:spPr>
        <p:txBody>
          <a:bodyPr wrap="none" rtlCol="0">
            <a:spAutoFit/>
          </a:bodyPr>
          <a:lstStyle/>
          <a:p>
            <a:r>
              <a:rPr lang="en-US" sz="1200" dirty="0"/>
              <a:t>Source:  Wikipedia “Sectoral Balances”</a:t>
            </a:r>
          </a:p>
        </p:txBody>
      </p:sp>
      <p:sp>
        <p:nvSpPr>
          <p:cNvPr id="3" name="Slide Number Placeholder 2">
            <a:extLst>
              <a:ext uri="{FF2B5EF4-FFF2-40B4-BE49-F238E27FC236}">
                <a16:creationId xmlns:a16="http://schemas.microsoft.com/office/drawing/2014/main" xmlns="" id="{051514EF-31C4-4276-B20A-30F0E3F308D1}"/>
              </a:ext>
            </a:extLst>
          </p:cNvPr>
          <p:cNvSpPr>
            <a:spLocks noGrp="1"/>
          </p:cNvSpPr>
          <p:nvPr>
            <p:ph type="sldNum" sz="quarter" idx="12"/>
          </p:nvPr>
        </p:nvSpPr>
        <p:spPr>
          <a:xfrm>
            <a:off x="9448800" y="6462998"/>
            <a:ext cx="2743200" cy="365125"/>
          </a:xfrm>
        </p:spPr>
        <p:txBody>
          <a:bodyPr/>
          <a:lstStyle/>
          <a:p>
            <a:fld id="{C3B18FCC-70D3-493E-AEDB-9EFB7E526D8B}" type="slidenum">
              <a:rPr lang="en-US" smtClean="0"/>
              <a:t>19</a:t>
            </a:fld>
            <a:endParaRPr lang="en-US" dirty="0"/>
          </a:p>
        </p:txBody>
      </p:sp>
      <p:sp>
        <p:nvSpPr>
          <p:cNvPr id="2" name="Rectangle 1">
            <a:extLst>
              <a:ext uri="{FF2B5EF4-FFF2-40B4-BE49-F238E27FC236}">
                <a16:creationId xmlns:a16="http://schemas.microsoft.com/office/drawing/2014/main" xmlns="" id="{E40F533C-527C-4B98-ABCB-FE17996C0840}"/>
              </a:ext>
            </a:extLst>
          </p:cNvPr>
          <p:cNvSpPr/>
          <p:nvPr/>
        </p:nvSpPr>
        <p:spPr>
          <a:xfrm>
            <a:off x="143163" y="781978"/>
            <a:ext cx="11905673" cy="5355312"/>
          </a:xfrm>
          <a:prstGeom prst="rect">
            <a:avLst/>
          </a:prstGeom>
        </p:spPr>
        <p:txBody>
          <a:bodyPr wrap="square">
            <a:spAutoFit/>
          </a:bodyPr>
          <a:lstStyle/>
          <a:p>
            <a:pPr marL="285750" indent="-285750">
              <a:buFont typeface="Wingdings" panose="05000000000000000000" pitchFamily="2" charset="2"/>
              <a:buChar char="§"/>
            </a:pPr>
            <a:r>
              <a:rPr lang="en-US" dirty="0">
                <a:solidFill>
                  <a:srgbClr val="222222"/>
                </a:solidFill>
                <a:latin typeface="Arial" panose="020B0604020202020204" pitchFamily="34" charset="0"/>
              </a:rPr>
              <a:t>Private sector: A surplus balance means U.S. households and businesses together are net savers, building their financial asset position. In other words, savings by households exceed the amount borrowed and invested by businesses. The private sector had a roughly 1.2% GDP surplus in 2017. A deficit would mean households and businesses together are net borrowers, reducing their financial asset position.</a:t>
            </a:r>
          </a:p>
          <a:p>
            <a:pPr marL="285750" indent="-285750">
              <a:buFont typeface="Wingdings" panose="05000000000000000000" pitchFamily="2" charset="2"/>
              <a:buChar char="§"/>
            </a:pPr>
            <a:endParaRPr lang="en-US" dirty="0">
              <a:solidFill>
                <a:srgbClr val="222222"/>
              </a:solidFill>
              <a:latin typeface="Arial" panose="020B0604020202020204" pitchFamily="34" charset="0"/>
            </a:endParaRPr>
          </a:p>
          <a:p>
            <a:pPr marL="285750" indent="-285750">
              <a:buFont typeface="Wingdings" panose="05000000000000000000" pitchFamily="2" charset="2"/>
              <a:buChar char="§"/>
            </a:pPr>
            <a:r>
              <a:rPr lang="en-US" dirty="0">
                <a:solidFill>
                  <a:srgbClr val="222222"/>
                </a:solidFill>
                <a:latin typeface="Arial" panose="020B0604020202020204" pitchFamily="34" charset="0"/>
              </a:rPr>
              <a:t>Foreign sector or "rest of the world": A surplus balance means those outside the U.S. are net savers. This is consistent with a U.S. trade </a:t>
            </a:r>
            <a:r>
              <a:rPr lang="en-US" i="1" dirty="0">
                <a:solidFill>
                  <a:srgbClr val="222222"/>
                </a:solidFill>
                <a:latin typeface="Arial" panose="020B0604020202020204" pitchFamily="34" charset="0"/>
              </a:rPr>
              <a:t>deficit</a:t>
            </a:r>
            <a:r>
              <a:rPr lang="en-US" dirty="0">
                <a:solidFill>
                  <a:srgbClr val="222222"/>
                </a:solidFill>
                <a:latin typeface="Arial" panose="020B0604020202020204" pitchFamily="34" charset="0"/>
              </a:rPr>
              <a:t>, in which U.S. residents borrow savings from foreign residents to finance import purchases. Foreigners are building their net financial asset position by lending to the U.S. so it can purchase their imports. The U.S. had a trade deficit of roughly 2.3% GDP in 2017. A foreign sector deficit balance would mean foreign residents are net spenders and are borrowing from the U.S. private sector, which would be consistent with a U.S. trade </a:t>
            </a:r>
            <a:r>
              <a:rPr lang="en-US" i="1" dirty="0">
                <a:solidFill>
                  <a:srgbClr val="222222"/>
                </a:solidFill>
                <a:latin typeface="Arial" panose="020B0604020202020204" pitchFamily="34" charset="0"/>
              </a:rPr>
              <a:t>surplus</a:t>
            </a:r>
            <a:r>
              <a:rPr lang="en-US" dirty="0">
                <a:solidFill>
                  <a:srgbClr val="222222"/>
                </a:solidFill>
                <a:latin typeface="Arial" panose="020B0604020202020204" pitchFamily="34" charset="0"/>
              </a:rPr>
              <a:t>.</a:t>
            </a:r>
          </a:p>
          <a:p>
            <a:pPr marL="285750" indent="-285750">
              <a:buFont typeface="Wingdings" panose="05000000000000000000" pitchFamily="2" charset="2"/>
              <a:buChar char="§"/>
            </a:pPr>
            <a:endParaRPr lang="en-US" dirty="0">
              <a:solidFill>
                <a:srgbClr val="222222"/>
              </a:solidFill>
              <a:latin typeface="Arial" panose="020B0604020202020204" pitchFamily="34" charset="0"/>
            </a:endParaRPr>
          </a:p>
          <a:p>
            <a:pPr marL="285750" indent="-285750">
              <a:buFont typeface="Wingdings" panose="05000000000000000000" pitchFamily="2" charset="2"/>
              <a:buChar char="§"/>
            </a:pPr>
            <a:r>
              <a:rPr lang="en-US" dirty="0">
                <a:solidFill>
                  <a:srgbClr val="222222"/>
                </a:solidFill>
                <a:latin typeface="Arial" panose="020B0604020202020204" pitchFamily="34" charset="0"/>
              </a:rPr>
              <a:t>Government balance (all levels, e.g., federal, state and local in the U.S.): A surplus balance represents a government collecting more tax revenue than it pays in outlays, building its net financial asset position. This would mean the government is a net saver, removing funds from the private sector. A deficit balance means government outlays are greater than tax revenue and it is reducing its net financial asset position (i.e., increasing its debt position), providing funds to the private sector. Another interpretation is that a government surplus reduces private sector financial assets, while a government deficit increases private sector financial assets. The U.S. government at all levels ran a 3.5% GDP deficit in 2017.</a:t>
            </a:r>
          </a:p>
        </p:txBody>
      </p:sp>
    </p:spTree>
    <p:extLst>
      <p:ext uri="{BB962C8B-B14F-4D97-AF65-F5344CB8AC3E}">
        <p14:creationId xmlns:p14="http://schemas.microsoft.com/office/powerpoint/2010/main" val="622345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BF19D02A-CD08-463F-8EEB-987A9D4D1480}"/>
              </a:ext>
            </a:extLst>
          </p:cNvPr>
          <p:cNvSpPr/>
          <p:nvPr/>
        </p:nvSpPr>
        <p:spPr>
          <a:xfrm>
            <a:off x="0" y="0"/>
            <a:ext cx="12192000" cy="50033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U.S. Import Tariffs &amp; Response</a:t>
            </a:r>
          </a:p>
        </p:txBody>
      </p:sp>
      <p:sp>
        <p:nvSpPr>
          <p:cNvPr id="3" name="Slide Number Placeholder 2">
            <a:extLst>
              <a:ext uri="{FF2B5EF4-FFF2-40B4-BE49-F238E27FC236}">
                <a16:creationId xmlns:a16="http://schemas.microsoft.com/office/drawing/2014/main" xmlns="" id="{9B3E982D-ECF4-4210-9A8C-62CA958F5015}"/>
              </a:ext>
            </a:extLst>
          </p:cNvPr>
          <p:cNvSpPr>
            <a:spLocks noGrp="1"/>
          </p:cNvSpPr>
          <p:nvPr>
            <p:ph type="sldNum" sz="quarter" idx="12"/>
          </p:nvPr>
        </p:nvSpPr>
        <p:spPr>
          <a:xfrm>
            <a:off x="9448800" y="6492875"/>
            <a:ext cx="2743200" cy="365125"/>
          </a:xfrm>
        </p:spPr>
        <p:txBody>
          <a:bodyPr/>
          <a:lstStyle/>
          <a:p>
            <a:fld id="{C3B18FCC-70D3-493E-AEDB-9EFB7E526D8B}" type="slidenum">
              <a:rPr lang="en-US" smtClean="0"/>
              <a:t>2</a:t>
            </a:fld>
            <a:endParaRPr lang="en-US"/>
          </a:p>
        </p:txBody>
      </p:sp>
      <p:sp>
        <p:nvSpPr>
          <p:cNvPr id="7" name="TextBox 6">
            <a:extLst>
              <a:ext uri="{FF2B5EF4-FFF2-40B4-BE49-F238E27FC236}">
                <a16:creationId xmlns:a16="http://schemas.microsoft.com/office/drawing/2014/main" xmlns="" id="{A013B104-C740-464E-BC81-504066C059D4}"/>
              </a:ext>
            </a:extLst>
          </p:cNvPr>
          <p:cNvSpPr txBox="1"/>
          <p:nvPr/>
        </p:nvSpPr>
        <p:spPr>
          <a:xfrm>
            <a:off x="255917" y="666315"/>
            <a:ext cx="11680166" cy="4493538"/>
          </a:xfrm>
          <a:prstGeom prst="rect">
            <a:avLst/>
          </a:prstGeom>
          <a:noFill/>
        </p:spPr>
        <p:txBody>
          <a:bodyPr wrap="square" rtlCol="0">
            <a:spAutoFit/>
          </a:bodyPr>
          <a:lstStyle/>
          <a:p>
            <a:r>
              <a:rPr lang="en-US" sz="2200" b="1" dirty="0"/>
              <a:t>Tariffs</a:t>
            </a:r>
          </a:p>
          <a:p>
            <a:pPr marL="285750" indent="-285750">
              <a:buFont typeface="Wingdings" panose="05000000000000000000" pitchFamily="2" charset="2"/>
              <a:buChar char="§"/>
            </a:pPr>
            <a:r>
              <a:rPr lang="en-US" sz="2200" dirty="0"/>
              <a:t>Solar panels and washing machines</a:t>
            </a:r>
            <a:endParaRPr lang="en-US" sz="2200" b="1" baseline="30000" dirty="0"/>
          </a:p>
          <a:p>
            <a:pPr marL="285750" indent="-285750">
              <a:buFont typeface="Wingdings" panose="05000000000000000000" pitchFamily="2" charset="2"/>
              <a:buChar char="§"/>
            </a:pPr>
            <a:r>
              <a:rPr lang="en-US" sz="2200" dirty="0"/>
              <a:t>Steel (25% rate) and Aluminum (10%) from Russia, China, Turkey, EU, Canada and Mexico</a:t>
            </a:r>
          </a:p>
          <a:p>
            <a:pPr marL="742950" lvl="1" indent="-285750">
              <a:buFont typeface="Wingdings" panose="05000000000000000000" pitchFamily="2" charset="2"/>
              <a:buChar char="§"/>
            </a:pPr>
            <a:r>
              <a:rPr lang="en-US" sz="2200" dirty="0"/>
              <a:t>South Korea, Australia, Brazil, and Argentina exempted</a:t>
            </a:r>
          </a:p>
          <a:p>
            <a:pPr marL="742950" lvl="1" indent="-285750">
              <a:buFont typeface="Wingdings" panose="05000000000000000000" pitchFamily="2" charset="2"/>
              <a:buChar char="§"/>
            </a:pPr>
            <a:r>
              <a:rPr lang="en-US" sz="2200" dirty="0"/>
              <a:t>Since these are “intermediate products” (inputs to other products), they could have widespread negative impact</a:t>
            </a:r>
          </a:p>
          <a:p>
            <a:pPr marL="285750" indent="-285750">
              <a:buFont typeface="Wingdings" panose="05000000000000000000" pitchFamily="2" charset="2"/>
              <a:buChar char="§"/>
            </a:pPr>
            <a:r>
              <a:rPr lang="en-US" sz="2200" dirty="0"/>
              <a:t>Tariffs cover an estimated 4.1% of U.S. imports (as of March)</a:t>
            </a:r>
          </a:p>
          <a:p>
            <a:pPr marL="285750" indent="-285750">
              <a:buFont typeface="Wingdings" panose="05000000000000000000" pitchFamily="2" charset="2"/>
              <a:buChar char="§"/>
            </a:pPr>
            <a:r>
              <a:rPr lang="en-US" sz="2200" dirty="0"/>
              <a:t>About $35-50 billion of imports from China affected</a:t>
            </a:r>
          </a:p>
          <a:p>
            <a:pPr marL="285750" indent="-285750">
              <a:buFont typeface="Wingdings" panose="05000000000000000000" pitchFamily="2" charset="2"/>
              <a:buChar char="§"/>
            </a:pPr>
            <a:endParaRPr lang="en-US" sz="2200" dirty="0"/>
          </a:p>
          <a:p>
            <a:r>
              <a:rPr lang="en-US" sz="2200" b="1" dirty="0"/>
              <a:t>Responses</a:t>
            </a:r>
          </a:p>
          <a:p>
            <a:pPr marL="285750" indent="-285750">
              <a:buFont typeface="Wingdings" panose="05000000000000000000" pitchFamily="2" charset="2"/>
              <a:buChar char="§"/>
            </a:pPr>
            <a:r>
              <a:rPr lang="en-US" sz="2200" dirty="0"/>
              <a:t>China and EU have filed WTO complaints</a:t>
            </a:r>
          </a:p>
          <a:p>
            <a:pPr marL="285750" indent="-285750">
              <a:buFont typeface="Wingdings" panose="05000000000000000000" pitchFamily="2" charset="2"/>
              <a:buChar char="§"/>
            </a:pPr>
            <a:r>
              <a:rPr lang="en-US" sz="2200" dirty="0"/>
              <a:t>China stated it would retaliate (e.g., Soybeans)</a:t>
            </a:r>
          </a:p>
          <a:p>
            <a:pPr marL="285750" indent="-285750">
              <a:buFont typeface="Wingdings" panose="05000000000000000000" pitchFamily="2" charset="2"/>
              <a:buChar char="§"/>
            </a:pPr>
            <a:r>
              <a:rPr lang="en-US" sz="2200" dirty="0"/>
              <a:t>Canadian retaliatory tariffs went into effect in July on $13B of U.S. exports</a:t>
            </a:r>
            <a:endParaRPr lang="en-US" dirty="0"/>
          </a:p>
        </p:txBody>
      </p:sp>
      <p:sp>
        <p:nvSpPr>
          <p:cNvPr id="8" name="TextBox 7">
            <a:extLst>
              <a:ext uri="{FF2B5EF4-FFF2-40B4-BE49-F238E27FC236}">
                <a16:creationId xmlns:a16="http://schemas.microsoft.com/office/drawing/2014/main" xmlns="" id="{E99C9FDA-3B5D-42B9-9A08-F4A2707F17A0}"/>
              </a:ext>
            </a:extLst>
          </p:cNvPr>
          <p:cNvSpPr txBox="1"/>
          <p:nvPr/>
        </p:nvSpPr>
        <p:spPr>
          <a:xfrm>
            <a:off x="462951" y="6213772"/>
            <a:ext cx="6184963" cy="461665"/>
          </a:xfrm>
          <a:prstGeom prst="rect">
            <a:avLst/>
          </a:prstGeom>
          <a:noFill/>
        </p:spPr>
        <p:txBody>
          <a:bodyPr wrap="none" rtlCol="0">
            <a:spAutoFit/>
          </a:bodyPr>
          <a:lstStyle/>
          <a:p>
            <a:r>
              <a:rPr lang="en-US" sz="1200" baseline="30000" dirty="0"/>
              <a:t>1</a:t>
            </a:r>
            <a:r>
              <a:rPr lang="en-US" sz="1200" dirty="0"/>
              <a:t>NPR: “Trump Slaps Tariffs on Imported Solar Panels and Washing Machines”  (January 22, 2018)</a:t>
            </a:r>
          </a:p>
          <a:p>
            <a:r>
              <a:rPr lang="en-US" sz="1200" baseline="30000" dirty="0"/>
              <a:t>2</a:t>
            </a:r>
            <a:r>
              <a:rPr lang="en-US" sz="1200" dirty="0"/>
              <a:t>Washington Post: “Trump has officially put more tariffs on U.S. allies than China” (May 31, 2018)</a:t>
            </a:r>
          </a:p>
        </p:txBody>
      </p:sp>
    </p:spTree>
    <p:extLst>
      <p:ext uri="{BB962C8B-B14F-4D97-AF65-F5344CB8AC3E}">
        <p14:creationId xmlns:p14="http://schemas.microsoft.com/office/powerpoint/2010/main" val="40118244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B922FB5D-AA18-4F02-B76B-BCEB268F8C8D}"/>
              </a:ext>
            </a:extLst>
          </p:cNvPr>
          <p:cNvSpPr/>
          <p:nvPr/>
        </p:nvSpPr>
        <p:spPr>
          <a:xfrm>
            <a:off x="0" y="0"/>
            <a:ext cx="12192000" cy="50033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U.S. Sectoral Balances:  Private Sector Components 1990-2017 (% GDP)</a:t>
            </a:r>
          </a:p>
        </p:txBody>
      </p:sp>
      <p:sp>
        <p:nvSpPr>
          <p:cNvPr id="10" name="TextBox 9">
            <a:extLst>
              <a:ext uri="{FF2B5EF4-FFF2-40B4-BE49-F238E27FC236}">
                <a16:creationId xmlns:a16="http://schemas.microsoft.com/office/drawing/2014/main" xmlns="" id="{DD03F362-1D3B-41A1-A181-BEFE6CB57438}"/>
              </a:ext>
            </a:extLst>
          </p:cNvPr>
          <p:cNvSpPr txBox="1"/>
          <p:nvPr/>
        </p:nvSpPr>
        <p:spPr>
          <a:xfrm>
            <a:off x="1026544" y="6507060"/>
            <a:ext cx="5865645" cy="276999"/>
          </a:xfrm>
          <a:prstGeom prst="rect">
            <a:avLst/>
          </a:prstGeom>
          <a:noFill/>
        </p:spPr>
        <p:txBody>
          <a:bodyPr wrap="none" rtlCol="0">
            <a:spAutoFit/>
          </a:bodyPr>
          <a:lstStyle/>
          <a:p>
            <a:r>
              <a:rPr lang="en-US" sz="1200" dirty="0"/>
              <a:t>Source:  New Policy Institute “United States Sector Balances over Five Decades” (July 2011)</a:t>
            </a:r>
          </a:p>
        </p:txBody>
      </p:sp>
      <p:sp>
        <p:nvSpPr>
          <p:cNvPr id="8" name="TextBox 7">
            <a:extLst>
              <a:ext uri="{FF2B5EF4-FFF2-40B4-BE49-F238E27FC236}">
                <a16:creationId xmlns:a16="http://schemas.microsoft.com/office/drawing/2014/main" xmlns="" id="{9F150F4F-9BCC-41D3-937E-DE93DD98BCC5}"/>
              </a:ext>
            </a:extLst>
          </p:cNvPr>
          <p:cNvSpPr txBox="1"/>
          <p:nvPr/>
        </p:nvSpPr>
        <p:spPr>
          <a:xfrm>
            <a:off x="396816" y="5118728"/>
            <a:ext cx="7412350" cy="707886"/>
          </a:xfrm>
          <a:prstGeom prst="rect">
            <a:avLst/>
          </a:prstGeom>
          <a:noFill/>
        </p:spPr>
        <p:txBody>
          <a:bodyPr wrap="none" rtlCol="0">
            <a:spAutoFit/>
          </a:bodyPr>
          <a:lstStyle/>
          <a:p>
            <a:r>
              <a:rPr lang="en-US" sz="2000" dirty="0"/>
              <a:t>Household </a:t>
            </a:r>
            <a:r>
              <a:rPr lang="en-US" sz="2000" b="1" dirty="0">
                <a:solidFill>
                  <a:srgbClr val="00B050"/>
                </a:solidFill>
              </a:rPr>
              <a:t>Surplus</a:t>
            </a:r>
            <a:r>
              <a:rPr lang="en-US" sz="2000" dirty="0"/>
              <a:t> (Deficit) = Net Saving (Net Borrowing)</a:t>
            </a:r>
          </a:p>
          <a:p>
            <a:r>
              <a:rPr lang="en-US" sz="2000" dirty="0"/>
              <a:t>Business Surplus (</a:t>
            </a:r>
            <a:r>
              <a:rPr lang="en-US" sz="2000" b="1" dirty="0">
                <a:solidFill>
                  <a:srgbClr val="00B050"/>
                </a:solidFill>
              </a:rPr>
              <a:t>Deficit</a:t>
            </a:r>
            <a:r>
              <a:rPr lang="en-US" sz="2000" dirty="0"/>
              <a:t>) = Net Saving (Net Borrowing or Investment)</a:t>
            </a:r>
          </a:p>
        </p:txBody>
      </p:sp>
      <p:sp>
        <p:nvSpPr>
          <p:cNvPr id="12" name="Rectangle 11">
            <a:extLst>
              <a:ext uri="{FF2B5EF4-FFF2-40B4-BE49-F238E27FC236}">
                <a16:creationId xmlns:a16="http://schemas.microsoft.com/office/drawing/2014/main" xmlns="" id="{1FD97211-3230-4050-B18E-EF138044B04C}"/>
              </a:ext>
            </a:extLst>
          </p:cNvPr>
          <p:cNvSpPr/>
          <p:nvPr/>
        </p:nvSpPr>
        <p:spPr>
          <a:xfrm>
            <a:off x="9213012" y="638355"/>
            <a:ext cx="2915728" cy="5740033"/>
          </a:xfrm>
          <a:prstGeom prst="rect">
            <a:avLst/>
          </a:prstGeom>
        </p:spPr>
        <p:txBody>
          <a:bodyPr wrap="square">
            <a:spAutoFit/>
          </a:bodyPr>
          <a:lstStyle/>
          <a:p>
            <a:pPr fontAlgn="base">
              <a:spcAft>
                <a:spcPts val="1800"/>
              </a:spcAft>
            </a:pPr>
            <a:r>
              <a:rPr lang="en-US" sz="2200" dirty="0">
                <a:solidFill>
                  <a:srgbClr val="292F33"/>
                </a:solidFill>
                <a:ea typeface="Times New Roman" panose="02020603050405020304" pitchFamily="18" charset="0"/>
                <a:cs typeface="Times New Roman" panose="02020603050405020304" pitchFamily="18" charset="0"/>
              </a:rPr>
              <a:t>“In a healthy economy, businesses invest using money borrowed from households who are saving for future consumption.  </a:t>
            </a:r>
          </a:p>
          <a:p>
            <a:pPr fontAlgn="base">
              <a:spcAft>
                <a:spcPts val="1800"/>
              </a:spcAft>
            </a:pPr>
            <a:r>
              <a:rPr lang="en-US" sz="2200" dirty="0">
                <a:solidFill>
                  <a:srgbClr val="292F33"/>
                </a:solidFill>
                <a:ea typeface="Times New Roman" panose="02020603050405020304" pitchFamily="18" charset="0"/>
                <a:cs typeface="Times New Roman" panose="02020603050405020304" pitchFamily="18" charset="0"/>
              </a:rPr>
              <a:t>In the ideal world, this business sector deficit and household sector surplus are accompanied by net exports (a deficit for the rest of the world) and a small government deficit (to fund its own investment).”</a:t>
            </a:r>
            <a:endParaRPr lang="en-US" sz="2200" dirty="0">
              <a:effectLst/>
              <a:ea typeface="Calibri" panose="020F0502020204030204" pitchFamily="34"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xmlns="" id="{051514EF-31C4-4276-B20A-30F0E3F308D1}"/>
              </a:ext>
            </a:extLst>
          </p:cNvPr>
          <p:cNvSpPr>
            <a:spLocks noGrp="1"/>
          </p:cNvSpPr>
          <p:nvPr>
            <p:ph type="sldNum" sz="quarter" idx="12"/>
          </p:nvPr>
        </p:nvSpPr>
        <p:spPr>
          <a:xfrm>
            <a:off x="9448800" y="6462998"/>
            <a:ext cx="2743200" cy="365125"/>
          </a:xfrm>
        </p:spPr>
        <p:txBody>
          <a:bodyPr/>
          <a:lstStyle/>
          <a:p>
            <a:fld id="{C3B18FCC-70D3-493E-AEDB-9EFB7E526D8B}" type="slidenum">
              <a:rPr lang="en-US" smtClean="0"/>
              <a:t>20</a:t>
            </a:fld>
            <a:endParaRPr lang="en-US" dirty="0"/>
          </a:p>
        </p:txBody>
      </p:sp>
      <p:pic>
        <p:nvPicPr>
          <p:cNvPr id="6" name="Picture 5">
            <a:extLst>
              <a:ext uri="{FF2B5EF4-FFF2-40B4-BE49-F238E27FC236}">
                <a16:creationId xmlns:a16="http://schemas.microsoft.com/office/drawing/2014/main" xmlns="" id="{07071A51-959F-4988-9356-AAEB816FD701}"/>
              </a:ext>
            </a:extLst>
          </p:cNvPr>
          <p:cNvPicPr>
            <a:picLocks noChangeAspect="1"/>
          </p:cNvPicPr>
          <p:nvPr/>
        </p:nvPicPr>
        <p:blipFill>
          <a:blip r:embed="rId2"/>
          <a:stretch>
            <a:fillRect/>
          </a:stretch>
        </p:blipFill>
        <p:spPr>
          <a:xfrm>
            <a:off x="63260" y="638355"/>
            <a:ext cx="9131110" cy="4342350"/>
          </a:xfrm>
          <a:prstGeom prst="rect">
            <a:avLst/>
          </a:prstGeom>
        </p:spPr>
      </p:pic>
    </p:spTree>
    <p:extLst>
      <p:ext uri="{BB962C8B-B14F-4D97-AF65-F5344CB8AC3E}">
        <p14:creationId xmlns:p14="http://schemas.microsoft.com/office/powerpoint/2010/main" val="1903281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BF19D02A-CD08-463F-8EEB-987A9D4D1480}"/>
              </a:ext>
            </a:extLst>
          </p:cNvPr>
          <p:cNvSpPr/>
          <p:nvPr/>
        </p:nvSpPr>
        <p:spPr>
          <a:xfrm>
            <a:off x="0" y="0"/>
            <a:ext cx="12192000" cy="50033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IGM Economic Experts Panel:  Tariffs Help Some, Hurt Others, Overall A Bad Idea</a:t>
            </a:r>
          </a:p>
        </p:txBody>
      </p:sp>
      <p:pic>
        <p:nvPicPr>
          <p:cNvPr id="3" name="Picture 2">
            <a:extLst>
              <a:ext uri="{FF2B5EF4-FFF2-40B4-BE49-F238E27FC236}">
                <a16:creationId xmlns:a16="http://schemas.microsoft.com/office/drawing/2014/main" xmlns="" id="{ACA52D9D-A416-4921-BC54-0FF4B5D9E467}"/>
              </a:ext>
            </a:extLst>
          </p:cNvPr>
          <p:cNvPicPr>
            <a:picLocks noChangeAspect="1"/>
          </p:cNvPicPr>
          <p:nvPr/>
        </p:nvPicPr>
        <p:blipFill>
          <a:blip r:embed="rId2"/>
          <a:stretch>
            <a:fillRect/>
          </a:stretch>
        </p:blipFill>
        <p:spPr>
          <a:xfrm>
            <a:off x="310550" y="607842"/>
            <a:ext cx="10601865" cy="6065299"/>
          </a:xfrm>
          <a:prstGeom prst="rect">
            <a:avLst/>
          </a:prstGeom>
        </p:spPr>
      </p:pic>
      <p:sp>
        <p:nvSpPr>
          <p:cNvPr id="6" name="Slide Number Placeholder 5">
            <a:extLst>
              <a:ext uri="{FF2B5EF4-FFF2-40B4-BE49-F238E27FC236}">
                <a16:creationId xmlns:a16="http://schemas.microsoft.com/office/drawing/2014/main" xmlns="" id="{F7238A64-04F0-4D64-9382-1017C98748C9}"/>
              </a:ext>
            </a:extLst>
          </p:cNvPr>
          <p:cNvSpPr>
            <a:spLocks noGrp="1"/>
          </p:cNvSpPr>
          <p:nvPr>
            <p:ph type="sldNum" sz="quarter" idx="12"/>
          </p:nvPr>
        </p:nvSpPr>
        <p:spPr>
          <a:xfrm>
            <a:off x="9448800" y="6490578"/>
            <a:ext cx="2743200" cy="365125"/>
          </a:xfrm>
        </p:spPr>
        <p:txBody>
          <a:bodyPr/>
          <a:lstStyle/>
          <a:p>
            <a:fld id="{C3B18FCC-70D3-493E-AEDB-9EFB7E526D8B}" type="slidenum">
              <a:rPr lang="en-US" smtClean="0"/>
              <a:t>3</a:t>
            </a:fld>
            <a:endParaRPr lang="en-US" dirty="0"/>
          </a:p>
        </p:txBody>
      </p:sp>
    </p:spTree>
    <p:extLst>
      <p:ext uri="{BB962C8B-B14F-4D97-AF65-F5344CB8AC3E}">
        <p14:creationId xmlns:p14="http://schemas.microsoft.com/office/powerpoint/2010/main" val="2212330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BF19D02A-CD08-463F-8EEB-987A9D4D1480}"/>
              </a:ext>
            </a:extLst>
          </p:cNvPr>
          <p:cNvSpPr/>
          <p:nvPr/>
        </p:nvSpPr>
        <p:spPr>
          <a:xfrm>
            <a:off x="0" y="0"/>
            <a:ext cx="12192000" cy="50033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Imports and Exports of Goods and Services ($ Billions)</a:t>
            </a:r>
          </a:p>
        </p:txBody>
      </p:sp>
      <p:pic>
        <p:nvPicPr>
          <p:cNvPr id="3" name="Picture 2">
            <a:extLst>
              <a:ext uri="{FF2B5EF4-FFF2-40B4-BE49-F238E27FC236}">
                <a16:creationId xmlns:a16="http://schemas.microsoft.com/office/drawing/2014/main" xmlns="" id="{4E9F12F4-056B-4841-BAAB-4FEF8C3ED160}"/>
              </a:ext>
            </a:extLst>
          </p:cNvPr>
          <p:cNvPicPr>
            <a:picLocks noChangeAspect="1"/>
          </p:cNvPicPr>
          <p:nvPr/>
        </p:nvPicPr>
        <p:blipFill>
          <a:blip r:embed="rId2"/>
          <a:stretch>
            <a:fillRect/>
          </a:stretch>
        </p:blipFill>
        <p:spPr>
          <a:xfrm>
            <a:off x="100731" y="630000"/>
            <a:ext cx="10104318" cy="5276028"/>
          </a:xfrm>
          <a:prstGeom prst="rect">
            <a:avLst/>
          </a:prstGeom>
        </p:spPr>
      </p:pic>
      <p:sp>
        <p:nvSpPr>
          <p:cNvPr id="8" name="TextBox 7">
            <a:extLst>
              <a:ext uri="{FF2B5EF4-FFF2-40B4-BE49-F238E27FC236}">
                <a16:creationId xmlns:a16="http://schemas.microsoft.com/office/drawing/2014/main" xmlns="" id="{D4FCA1B5-4CD1-438B-8AEE-2C7CEA4BCFFD}"/>
              </a:ext>
            </a:extLst>
          </p:cNvPr>
          <p:cNvSpPr txBox="1"/>
          <p:nvPr/>
        </p:nvSpPr>
        <p:spPr>
          <a:xfrm>
            <a:off x="10386196" y="1233578"/>
            <a:ext cx="1768433" cy="830997"/>
          </a:xfrm>
          <a:prstGeom prst="rect">
            <a:avLst/>
          </a:prstGeom>
          <a:noFill/>
        </p:spPr>
        <p:txBody>
          <a:bodyPr wrap="none" rtlCol="0">
            <a:spAutoFit/>
          </a:bodyPr>
          <a:lstStyle/>
          <a:p>
            <a:r>
              <a:rPr lang="en-US" sz="2400" dirty="0"/>
              <a:t>$2.90 trillion</a:t>
            </a:r>
          </a:p>
          <a:p>
            <a:r>
              <a:rPr lang="en-US" sz="2400" dirty="0"/>
              <a:t>15% GDP</a:t>
            </a:r>
          </a:p>
        </p:txBody>
      </p:sp>
      <p:sp>
        <p:nvSpPr>
          <p:cNvPr id="9" name="TextBox 8">
            <a:extLst>
              <a:ext uri="{FF2B5EF4-FFF2-40B4-BE49-F238E27FC236}">
                <a16:creationId xmlns:a16="http://schemas.microsoft.com/office/drawing/2014/main" xmlns="" id="{E56A19EC-AEC0-49B2-9971-A3DCF05962CC}"/>
              </a:ext>
            </a:extLst>
          </p:cNvPr>
          <p:cNvSpPr txBox="1"/>
          <p:nvPr/>
        </p:nvSpPr>
        <p:spPr>
          <a:xfrm>
            <a:off x="10386196" y="2382181"/>
            <a:ext cx="1768433" cy="830997"/>
          </a:xfrm>
          <a:prstGeom prst="rect">
            <a:avLst/>
          </a:prstGeom>
          <a:noFill/>
        </p:spPr>
        <p:txBody>
          <a:bodyPr wrap="none" rtlCol="0">
            <a:spAutoFit/>
          </a:bodyPr>
          <a:lstStyle/>
          <a:p>
            <a:r>
              <a:rPr lang="en-US" sz="2400" dirty="0"/>
              <a:t>$2.35 trillion</a:t>
            </a:r>
          </a:p>
          <a:p>
            <a:r>
              <a:rPr lang="en-US" sz="2400" dirty="0"/>
              <a:t>12% GDP</a:t>
            </a:r>
          </a:p>
        </p:txBody>
      </p:sp>
      <p:sp>
        <p:nvSpPr>
          <p:cNvPr id="10" name="TextBox 9">
            <a:extLst>
              <a:ext uri="{FF2B5EF4-FFF2-40B4-BE49-F238E27FC236}">
                <a16:creationId xmlns:a16="http://schemas.microsoft.com/office/drawing/2014/main" xmlns="" id="{4FA18D1E-AE13-408A-8106-A2C67B7A42BA}"/>
              </a:ext>
            </a:extLst>
          </p:cNvPr>
          <p:cNvSpPr txBox="1"/>
          <p:nvPr/>
        </p:nvSpPr>
        <p:spPr>
          <a:xfrm>
            <a:off x="10789352" y="780259"/>
            <a:ext cx="806631" cy="461665"/>
          </a:xfrm>
          <a:prstGeom prst="rect">
            <a:avLst/>
          </a:prstGeom>
          <a:noFill/>
        </p:spPr>
        <p:txBody>
          <a:bodyPr wrap="none" rtlCol="0">
            <a:spAutoFit/>
          </a:bodyPr>
          <a:lstStyle/>
          <a:p>
            <a:r>
              <a:rPr lang="en-US" sz="2400" u="sng" dirty="0"/>
              <a:t>2017</a:t>
            </a:r>
          </a:p>
        </p:txBody>
      </p:sp>
      <p:sp>
        <p:nvSpPr>
          <p:cNvPr id="2" name="Slide Number Placeholder 1">
            <a:extLst>
              <a:ext uri="{FF2B5EF4-FFF2-40B4-BE49-F238E27FC236}">
                <a16:creationId xmlns:a16="http://schemas.microsoft.com/office/drawing/2014/main" xmlns="" id="{17DD3A4D-6DD7-4D67-A5C2-01FC60ADDB0D}"/>
              </a:ext>
            </a:extLst>
          </p:cNvPr>
          <p:cNvSpPr>
            <a:spLocks noGrp="1"/>
          </p:cNvSpPr>
          <p:nvPr>
            <p:ph type="sldNum" sz="quarter" idx="12"/>
          </p:nvPr>
        </p:nvSpPr>
        <p:spPr>
          <a:xfrm>
            <a:off x="9448800" y="6475233"/>
            <a:ext cx="2743200" cy="365125"/>
          </a:xfrm>
        </p:spPr>
        <p:txBody>
          <a:bodyPr/>
          <a:lstStyle/>
          <a:p>
            <a:fld id="{C3B18FCC-70D3-493E-AEDB-9EFB7E526D8B}" type="slidenum">
              <a:rPr lang="en-US" smtClean="0"/>
              <a:t>4</a:t>
            </a:fld>
            <a:endParaRPr lang="en-US" dirty="0"/>
          </a:p>
        </p:txBody>
      </p:sp>
      <p:sp>
        <p:nvSpPr>
          <p:cNvPr id="5" name="TextBox 4">
            <a:extLst>
              <a:ext uri="{FF2B5EF4-FFF2-40B4-BE49-F238E27FC236}">
                <a16:creationId xmlns:a16="http://schemas.microsoft.com/office/drawing/2014/main" xmlns="" id="{CC882C69-98F4-40DD-8F45-F8F2B7144A0E}"/>
              </a:ext>
            </a:extLst>
          </p:cNvPr>
          <p:cNvSpPr txBox="1"/>
          <p:nvPr/>
        </p:nvSpPr>
        <p:spPr>
          <a:xfrm>
            <a:off x="7013129" y="1394918"/>
            <a:ext cx="1019831" cy="400110"/>
          </a:xfrm>
          <a:prstGeom prst="rect">
            <a:avLst/>
          </a:prstGeom>
          <a:noFill/>
        </p:spPr>
        <p:txBody>
          <a:bodyPr wrap="none" rtlCol="0">
            <a:spAutoFit/>
          </a:bodyPr>
          <a:lstStyle/>
          <a:p>
            <a:pPr algn="ctr"/>
            <a:r>
              <a:rPr lang="en-US" sz="2000" b="1" dirty="0">
                <a:solidFill>
                  <a:srgbClr val="0070C0"/>
                </a:solidFill>
              </a:rPr>
              <a:t>Imports</a:t>
            </a:r>
          </a:p>
        </p:txBody>
      </p:sp>
      <p:sp>
        <p:nvSpPr>
          <p:cNvPr id="11" name="TextBox 10">
            <a:extLst>
              <a:ext uri="{FF2B5EF4-FFF2-40B4-BE49-F238E27FC236}">
                <a16:creationId xmlns:a16="http://schemas.microsoft.com/office/drawing/2014/main" xmlns="" id="{FE16AF53-23BB-4ED4-87E3-AD103C6F6F1D}"/>
              </a:ext>
            </a:extLst>
          </p:cNvPr>
          <p:cNvSpPr txBox="1"/>
          <p:nvPr/>
        </p:nvSpPr>
        <p:spPr>
          <a:xfrm>
            <a:off x="7124001" y="2429975"/>
            <a:ext cx="986168" cy="400110"/>
          </a:xfrm>
          <a:prstGeom prst="rect">
            <a:avLst/>
          </a:prstGeom>
          <a:noFill/>
        </p:spPr>
        <p:txBody>
          <a:bodyPr wrap="none" rtlCol="0">
            <a:spAutoFit/>
          </a:bodyPr>
          <a:lstStyle/>
          <a:p>
            <a:pPr algn="ctr"/>
            <a:r>
              <a:rPr lang="en-US" sz="2000" b="1" dirty="0">
                <a:solidFill>
                  <a:srgbClr val="C00000"/>
                </a:solidFill>
              </a:rPr>
              <a:t>Exports</a:t>
            </a:r>
          </a:p>
        </p:txBody>
      </p:sp>
    </p:spTree>
    <p:extLst>
      <p:ext uri="{BB962C8B-B14F-4D97-AF65-F5344CB8AC3E}">
        <p14:creationId xmlns:p14="http://schemas.microsoft.com/office/powerpoint/2010/main" val="3778064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BF19D02A-CD08-463F-8EEB-987A9D4D1480}"/>
              </a:ext>
            </a:extLst>
          </p:cNvPr>
          <p:cNvSpPr/>
          <p:nvPr/>
        </p:nvSpPr>
        <p:spPr>
          <a:xfrm>
            <a:off x="0" y="0"/>
            <a:ext cx="12192000" cy="50033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Trade Deficit ($ Billions)</a:t>
            </a:r>
          </a:p>
        </p:txBody>
      </p:sp>
      <p:sp>
        <p:nvSpPr>
          <p:cNvPr id="2" name="Slide Number Placeholder 1">
            <a:extLst>
              <a:ext uri="{FF2B5EF4-FFF2-40B4-BE49-F238E27FC236}">
                <a16:creationId xmlns:a16="http://schemas.microsoft.com/office/drawing/2014/main" xmlns="" id="{30AFBB7D-31DA-41BE-B04D-703EEFFED205}"/>
              </a:ext>
            </a:extLst>
          </p:cNvPr>
          <p:cNvSpPr>
            <a:spLocks noGrp="1"/>
          </p:cNvSpPr>
          <p:nvPr>
            <p:ph type="sldNum" sz="quarter" idx="12"/>
          </p:nvPr>
        </p:nvSpPr>
        <p:spPr>
          <a:xfrm>
            <a:off x="9448800" y="6492875"/>
            <a:ext cx="2743200" cy="365125"/>
          </a:xfrm>
        </p:spPr>
        <p:txBody>
          <a:bodyPr/>
          <a:lstStyle/>
          <a:p>
            <a:fld id="{C3B18FCC-70D3-493E-AEDB-9EFB7E526D8B}" type="slidenum">
              <a:rPr lang="en-US" smtClean="0"/>
              <a:t>5</a:t>
            </a:fld>
            <a:endParaRPr lang="en-US" dirty="0"/>
          </a:p>
        </p:txBody>
      </p:sp>
      <p:pic>
        <p:nvPicPr>
          <p:cNvPr id="3" name="Picture 2">
            <a:extLst>
              <a:ext uri="{FF2B5EF4-FFF2-40B4-BE49-F238E27FC236}">
                <a16:creationId xmlns:a16="http://schemas.microsoft.com/office/drawing/2014/main" xmlns="" id="{D00A6312-C9FE-4D35-AC2D-1B0CAD088CA4}"/>
              </a:ext>
            </a:extLst>
          </p:cNvPr>
          <p:cNvPicPr>
            <a:picLocks noChangeAspect="1"/>
          </p:cNvPicPr>
          <p:nvPr/>
        </p:nvPicPr>
        <p:blipFill>
          <a:blip r:embed="rId2"/>
          <a:stretch>
            <a:fillRect/>
          </a:stretch>
        </p:blipFill>
        <p:spPr>
          <a:xfrm>
            <a:off x="117984" y="671962"/>
            <a:ext cx="11717458" cy="6090272"/>
          </a:xfrm>
          <a:prstGeom prst="rect">
            <a:avLst/>
          </a:prstGeom>
        </p:spPr>
      </p:pic>
      <p:graphicFrame>
        <p:nvGraphicFramePr>
          <p:cNvPr id="8" name="Table 7">
            <a:extLst>
              <a:ext uri="{FF2B5EF4-FFF2-40B4-BE49-F238E27FC236}">
                <a16:creationId xmlns:a16="http://schemas.microsoft.com/office/drawing/2014/main" xmlns="" id="{F5DD7A3C-E3CC-460C-8417-88729E4AA18C}"/>
              </a:ext>
            </a:extLst>
          </p:cNvPr>
          <p:cNvGraphicFramePr>
            <a:graphicFrameLocks noGrp="1"/>
          </p:cNvGraphicFramePr>
          <p:nvPr>
            <p:extLst>
              <p:ext uri="{D42A27DB-BD31-4B8C-83A1-F6EECF244321}">
                <p14:modId xmlns:p14="http://schemas.microsoft.com/office/powerpoint/2010/main" val="779308829"/>
              </p:ext>
            </p:extLst>
          </p:nvPr>
        </p:nvGraphicFramePr>
        <p:xfrm>
          <a:off x="6273801" y="5336216"/>
          <a:ext cx="5130800" cy="746760"/>
        </p:xfrm>
        <a:graphic>
          <a:graphicData uri="http://schemas.openxmlformats.org/drawingml/2006/table">
            <a:tbl>
              <a:tblPr firstRow="1">
                <a:tableStyleId>{5C22544A-7EE6-4342-B048-85BDC9FD1C3A}</a:tableStyleId>
              </a:tblPr>
              <a:tblGrid>
                <a:gridCol w="1282700">
                  <a:extLst>
                    <a:ext uri="{9D8B030D-6E8A-4147-A177-3AD203B41FA5}">
                      <a16:colId xmlns:a16="http://schemas.microsoft.com/office/drawing/2014/main" xmlns="" val="1164427950"/>
                    </a:ext>
                  </a:extLst>
                </a:gridCol>
                <a:gridCol w="1282700">
                  <a:extLst>
                    <a:ext uri="{9D8B030D-6E8A-4147-A177-3AD203B41FA5}">
                      <a16:colId xmlns:a16="http://schemas.microsoft.com/office/drawing/2014/main" xmlns="" val="3246137486"/>
                    </a:ext>
                  </a:extLst>
                </a:gridCol>
                <a:gridCol w="1282700">
                  <a:extLst>
                    <a:ext uri="{9D8B030D-6E8A-4147-A177-3AD203B41FA5}">
                      <a16:colId xmlns:a16="http://schemas.microsoft.com/office/drawing/2014/main" xmlns="" val="3422763482"/>
                    </a:ext>
                  </a:extLst>
                </a:gridCol>
                <a:gridCol w="1282700">
                  <a:extLst>
                    <a:ext uri="{9D8B030D-6E8A-4147-A177-3AD203B41FA5}">
                      <a16:colId xmlns:a16="http://schemas.microsoft.com/office/drawing/2014/main" xmlns="" val="1339605414"/>
                    </a:ext>
                  </a:extLst>
                </a:gridCol>
              </a:tblGrid>
              <a:tr h="327660">
                <a:tc>
                  <a:txBody>
                    <a:bodyPr/>
                    <a:lstStyle/>
                    <a:p>
                      <a:pPr algn="ctr" fontAlgn="b"/>
                      <a:r>
                        <a:rPr lang="en-US" sz="2400" u="none" strike="noStrike" dirty="0">
                          <a:effectLst/>
                        </a:rPr>
                        <a:t>2016</a:t>
                      </a:r>
                      <a:endParaRPr lang="en-US" sz="24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u="none" strike="noStrike" dirty="0">
                          <a:effectLst/>
                        </a:rPr>
                        <a:t>2017</a:t>
                      </a:r>
                      <a:endParaRPr lang="en-US" sz="24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u="none" strike="noStrike" dirty="0">
                          <a:effectLst/>
                        </a:rPr>
                        <a:t>Change</a:t>
                      </a:r>
                      <a:endParaRPr lang="en-US" sz="24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u="none" strike="noStrike" dirty="0">
                          <a:effectLst/>
                        </a:rPr>
                        <a:t>% Chg.</a:t>
                      </a:r>
                      <a:endParaRPr lang="en-US" sz="2400" b="1"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xmlns="" val="3825243699"/>
                  </a:ext>
                </a:extLst>
              </a:tr>
              <a:tr h="327660">
                <a:tc>
                  <a:txBody>
                    <a:bodyPr/>
                    <a:lstStyle/>
                    <a:p>
                      <a:pPr algn="ctr" fontAlgn="b"/>
                      <a:r>
                        <a:rPr lang="en-US" sz="2400" u="none" strike="noStrike" dirty="0">
                          <a:effectLst/>
                        </a:rPr>
                        <a:t>502</a:t>
                      </a:r>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u="none" strike="noStrike" dirty="0">
                          <a:effectLst/>
                        </a:rPr>
                        <a:t>552</a:t>
                      </a:r>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u="none" strike="noStrike" dirty="0">
                          <a:effectLst/>
                        </a:rPr>
                        <a:t>50</a:t>
                      </a:r>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u="none" strike="noStrike" dirty="0">
                          <a:effectLst/>
                        </a:rPr>
                        <a:t>10%</a:t>
                      </a:r>
                      <a:endParaRPr lang="en-US" sz="24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xmlns="" val="3507376831"/>
                  </a:ext>
                </a:extLst>
              </a:tr>
            </a:tbl>
          </a:graphicData>
        </a:graphic>
      </p:graphicFrame>
      <p:sp>
        <p:nvSpPr>
          <p:cNvPr id="6" name="TextBox 5">
            <a:extLst>
              <a:ext uri="{FF2B5EF4-FFF2-40B4-BE49-F238E27FC236}">
                <a16:creationId xmlns:a16="http://schemas.microsoft.com/office/drawing/2014/main" xmlns="" id="{1FCFE33C-181C-482F-86E6-D0605AB8E768}"/>
              </a:ext>
            </a:extLst>
          </p:cNvPr>
          <p:cNvSpPr txBox="1"/>
          <p:nvPr/>
        </p:nvSpPr>
        <p:spPr>
          <a:xfrm>
            <a:off x="11031743" y="2104846"/>
            <a:ext cx="1042273" cy="830997"/>
          </a:xfrm>
          <a:prstGeom prst="rect">
            <a:avLst/>
          </a:prstGeom>
          <a:noFill/>
        </p:spPr>
        <p:txBody>
          <a:bodyPr wrap="none" rtlCol="0">
            <a:spAutoFit/>
          </a:bodyPr>
          <a:lstStyle/>
          <a:p>
            <a:pPr algn="ctr"/>
            <a:r>
              <a:rPr lang="en-US" sz="2400" u="sng" dirty="0"/>
              <a:t>2017</a:t>
            </a:r>
          </a:p>
          <a:p>
            <a:pPr algn="ctr"/>
            <a:r>
              <a:rPr lang="en-US" sz="2400" dirty="0"/>
              <a:t>$552 B</a:t>
            </a:r>
          </a:p>
        </p:txBody>
      </p:sp>
    </p:spTree>
    <p:extLst>
      <p:ext uri="{BB962C8B-B14F-4D97-AF65-F5344CB8AC3E}">
        <p14:creationId xmlns:p14="http://schemas.microsoft.com/office/powerpoint/2010/main" val="10633032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BF19D02A-CD08-463F-8EEB-987A9D4D1480}"/>
              </a:ext>
            </a:extLst>
          </p:cNvPr>
          <p:cNvSpPr/>
          <p:nvPr/>
        </p:nvSpPr>
        <p:spPr>
          <a:xfrm>
            <a:off x="0" y="0"/>
            <a:ext cx="12192000" cy="50033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Trade Deficit (% GDP)</a:t>
            </a:r>
          </a:p>
        </p:txBody>
      </p:sp>
      <p:sp>
        <p:nvSpPr>
          <p:cNvPr id="2" name="Slide Number Placeholder 1">
            <a:extLst>
              <a:ext uri="{FF2B5EF4-FFF2-40B4-BE49-F238E27FC236}">
                <a16:creationId xmlns:a16="http://schemas.microsoft.com/office/drawing/2014/main" xmlns="" id="{30AFBB7D-31DA-41BE-B04D-703EEFFED205}"/>
              </a:ext>
            </a:extLst>
          </p:cNvPr>
          <p:cNvSpPr>
            <a:spLocks noGrp="1"/>
          </p:cNvSpPr>
          <p:nvPr>
            <p:ph type="sldNum" sz="quarter" idx="12"/>
          </p:nvPr>
        </p:nvSpPr>
        <p:spPr>
          <a:xfrm>
            <a:off x="9448800" y="6492875"/>
            <a:ext cx="2743200" cy="365125"/>
          </a:xfrm>
        </p:spPr>
        <p:txBody>
          <a:bodyPr/>
          <a:lstStyle/>
          <a:p>
            <a:fld id="{C3B18FCC-70D3-493E-AEDB-9EFB7E526D8B}" type="slidenum">
              <a:rPr lang="en-US" smtClean="0"/>
              <a:t>6</a:t>
            </a:fld>
            <a:endParaRPr lang="en-US" dirty="0"/>
          </a:p>
        </p:txBody>
      </p:sp>
      <p:pic>
        <p:nvPicPr>
          <p:cNvPr id="5" name="Picture 4">
            <a:extLst>
              <a:ext uri="{FF2B5EF4-FFF2-40B4-BE49-F238E27FC236}">
                <a16:creationId xmlns:a16="http://schemas.microsoft.com/office/drawing/2014/main" xmlns="" id="{3623F6FF-60DA-417B-8A6A-1B5769EE1D01}"/>
              </a:ext>
            </a:extLst>
          </p:cNvPr>
          <p:cNvPicPr>
            <a:picLocks noChangeAspect="1"/>
          </p:cNvPicPr>
          <p:nvPr/>
        </p:nvPicPr>
        <p:blipFill>
          <a:blip r:embed="rId2"/>
          <a:stretch>
            <a:fillRect/>
          </a:stretch>
        </p:blipFill>
        <p:spPr>
          <a:xfrm>
            <a:off x="117983" y="651011"/>
            <a:ext cx="11573835" cy="5939570"/>
          </a:xfrm>
          <a:prstGeom prst="rect">
            <a:avLst/>
          </a:prstGeom>
        </p:spPr>
      </p:pic>
      <p:sp>
        <p:nvSpPr>
          <p:cNvPr id="6" name="TextBox 5">
            <a:extLst>
              <a:ext uri="{FF2B5EF4-FFF2-40B4-BE49-F238E27FC236}">
                <a16:creationId xmlns:a16="http://schemas.microsoft.com/office/drawing/2014/main" xmlns="" id="{1FCFE33C-181C-482F-86E6-D0605AB8E768}"/>
              </a:ext>
            </a:extLst>
          </p:cNvPr>
          <p:cNvSpPr txBox="1"/>
          <p:nvPr/>
        </p:nvSpPr>
        <p:spPr>
          <a:xfrm>
            <a:off x="10515577" y="3013501"/>
            <a:ext cx="1558440" cy="830997"/>
          </a:xfrm>
          <a:prstGeom prst="rect">
            <a:avLst/>
          </a:prstGeom>
          <a:noFill/>
        </p:spPr>
        <p:txBody>
          <a:bodyPr wrap="none" rtlCol="0">
            <a:spAutoFit/>
          </a:bodyPr>
          <a:lstStyle/>
          <a:p>
            <a:pPr algn="ctr"/>
            <a:r>
              <a:rPr lang="en-US" sz="2400" u="sng" dirty="0"/>
              <a:t>2017</a:t>
            </a:r>
          </a:p>
          <a:p>
            <a:r>
              <a:rPr lang="en-US" sz="2400" dirty="0"/>
              <a:t>2.85% GDP</a:t>
            </a:r>
          </a:p>
        </p:txBody>
      </p:sp>
      <p:sp>
        <p:nvSpPr>
          <p:cNvPr id="7" name="TextBox 6">
            <a:extLst>
              <a:ext uri="{FF2B5EF4-FFF2-40B4-BE49-F238E27FC236}">
                <a16:creationId xmlns:a16="http://schemas.microsoft.com/office/drawing/2014/main" xmlns="" id="{9A428B21-24E0-4CE1-B9CB-A76D714EB522}"/>
              </a:ext>
            </a:extLst>
          </p:cNvPr>
          <p:cNvSpPr txBox="1"/>
          <p:nvPr/>
        </p:nvSpPr>
        <p:spPr>
          <a:xfrm>
            <a:off x="6510506" y="4860216"/>
            <a:ext cx="4568045" cy="461665"/>
          </a:xfrm>
          <a:prstGeom prst="rect">
            <a:avLst/>
          </a:prstGeom>
          <a:noFill/>
        </p:spPr>
        <p:txBody>
          <a:bodyPr wrap="none" rtlCol="0">
            <a:spAutoFit/>
          </a:bodyPr>
          <a:lstStyle/>
          <a:p>
            <a:r>
              <a:rPr lang="en-US" sz="2400" dirty="0"/>
              <a:t>Trade deficit ~2.8% GDP since 2013</a:t>
            </a:r>
          </a:p>
        </p:txBody>
      </p:sp>
    </p:spTree>
    <p:extLst>
      <p:ext uri="{BB962C8B-B14F-4D97-AF65-F5344CB8AC3E}">
        <p14:creationId xmlns:p14="http://schemas.microsoft.com/office/powerpoint/2010/main" val="462312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xmlns="" id="{BB5BF3F3-8A57-43E1-90CA-21DAA74A77B3}"/>
              </a:ext>
            </a:extLst>
          </p:cNvPr>
          <p:cNvPicPr>
            <a:picLocks noChangeAspect="1"/>
          </p:cNvPicPr>
          <p:nvPr/>
        </p:nvPicPr>
        <p:blipFill>
          <a:blip r:embed="rId2"/>
          <a:stretch>
            <a:fillRect/>
          </a:stretch>
        </p:blipFill>
        <p:spPr>
          <a:xfrm>
            <a:off x="0" y="1865142"/>
            <a:ext cx="12192000" cy="4197385"/>
          </a:xfrm>
          <a:prstGeom prst="rect">
            <a:avLst/>
          </a:prstGeom>
        </p:spPr>
      </p:pic>
      <p:sp>
        <p:nvSpPr>
          <p:cNvPr id="8" name="TextBox 7">
            <a:extLst>
              <a:ext uri="{FF2B5EF4-FFF2-40B4-BE49-F238E27FC236}">
                <a16:creationId xmlns:a16="http://schemas.microsoft.com/office/drawing/2014/main" xmlns="" id="{32152EC8-E61A-4F75-BCA0-C07CB6AACECF}"/>
              </a:ext>
            </a:extLst>
          </p:cNvPr>
          <p:cNvSpPr txBox="1"/>
          <p:nvPr/>
        </p:nvSpPr>
        <p:spPr>
          <a:xfrm>
            <a:off x="241539" y="6271404"/>
            <a:ext cx="4834465" cy="369332"/>
          </a:xfrm>
          <a:prstGeom prst="rect">
            <a:avLst/>
          </a:prstGeom>
          <a:noFill/>
        </p:spPr>
        <p:txBody>
          <a:bodyPr wrap="none" rtlCol="0">
            <a:spAutoFit/>
          </a:bodyPr>
          <a:lstStyle/>
          <a:p>
            <a:r>
              <a:rPr lang="en-US" dirty="0"/>
              <a:t>Source:  U.S. Census Bureau – Foreign Trade Data </a:t>
            </a:r>
          </a:p>
        </p:txBody>
      </p:sp>
      <p:sp>
        <p:nvSpPr>
          <p:cNvPr id="9" name="Rectangle 8">
            <a:extLst>
              <a:ext uri="{FF2B5EF4-FFF2-40B4-BE49-F238E27FC236}">
                <a16:creationId xmlns:a16="http://schemas.microsoft.com/office/drawing/2014/main" xmlns="" id="{8461B240-6260-4A04-910C-6C9982AAB643}"/>
              </a:ext>
            </a:extLst>
          </p:cNvPr>
          <p:cNvSpPr/>
          <p:nvPr/>
        </p:nvSpPr>
        <p:spPr>
          <a:xfrm>
            <a:off x="0" y="0"/>
            <a:ext cx="12192000" cy="50033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Imports and Exports of Goods and Services ($ Billions)</a:t>
            </a:r>
          </a:p>
        </p:txBody>
      </p:sp>
      <p:sp>
        <p:nvSpPr>
          <p:cNvPr id="10" name="TextBox 9">
            <a:extLst>
              <a:ext uri="{FF2B5EF4-FFF2-40B4-BE49-F238E27FC236}">
                <a16:creationId xmlns:a16="http://schemas.microsoft.com/office/drawing/2014/main" xmlns="" id="{7306AAC6-3CCC-4731-9DC8-C458E70435E0}"/>
              </a:ext>
            </a:extLst>
          </p:cNvPr>
          <p:cNvSpPr txBox="1"/>
          <p:nvPr/>
        </p:nvSpPr>
        <p:spPr>
          <a:xfrm>
            <a:off x="163901" y="606098"/>
            <a:ext cx="7826053" cy="1015663"/>
          </a:xfrm>
          <a:prstGeom prst="rect">
            <a:avLst/>
          </a:prstGeom>
          <a:noFill/>
        </p:spPr>
        <p:txBody>
          <a:bodyPr wrap="none" rtlCol="0">
            <a:spAutoFit/>
          </a:bodyPr>
          <a:lstStyle/>
          <a:p>
            <a:r>
              <a:rPr lang="en-US" sz="2000" dirty="0"/>
              <a:t>Trade Surplus (Deficit)  =  Exports – Imports  =  X – M  =  Net Exports</a:t>
            </a:r>
          </a:p>
          <a:p>
            <a:r>
              <a:rPr lang="en-US" sz="2000" dirty="0"/>
              <a:t>GDP = Consumption + Investment + Government + Net Exports</a:t>
            </a:r>
          </a:p>
          <a:p>
            <a:r>
              <a:rPr lang="en-US" sz="2000" dirty="0"/>
              <a:t>Note:  Since net exports are negative, they reduce GDP, other things equal</a:t>
            </a:r>
          </a:p>
        </p:txBody>
      </p:sp>
      <p:sp>
        <p:nvSpPr>
          <p:cNvPr id="11" name="TextBox 10">
            <a:extLst>
              <a:ext uri="{FF2B5EF4-FFF2-40B4-BE49-F238E27FC236}">
                <a16:creationId xmlns:a16="http://schemas.microsoft.com/office/drawing/2014/main" xmlns="" id="{1DD5EAFD-9C57-4C0B-B04F-E50139BF17F5}"/>
              </a:ext>
            </a:extLst>
          </p:cNvPr>
          <p:cNvSpPr txBox="1"/>
          <p:nvPr/>
        </p:nvSpPr>
        <p:spPr>
          <a:xfrm>
            <a:off x="86264" y="4675516"/>
            <a:ext cx="891591" cy="400110"/>
          </a:xfrm>
          <a:prstGeom prst="rect">
            <a:avLst/>
          </a:prstGeom>
          <a:noFill/>
        </p:spPr>
        <p:txBody>
          <a:bodyPr wrap="none" rtlCol="0">
            <a:spAutoFit/>
          </a:bodyPr>
          <a:lstStyle/>
          <a:p>
            <a:r>
              <a:rPr lang="en-US" sz="2000" b="1" dirty="0">
                <a:solidFill>
                  <a:srgbClr val="0070C0"/>
                </a:solidFill>
              </a:rPr>
              <a:t>% GDP</a:t>
            </a:r>
          </a:p>
        </p:txBody>
      </p:sp>
      <p:sp>
        <p:nvSpPr>
          <p:cNvPr id="12" name="TextBox 11">
            <a:extLst>
              <a:ext uri="{FF2B5EF4-FFF2-40B4-BE49-F238E27FC236}">
                <a16:creationId xmlns:a16="http://schemas.microsoft.com/office/drawing/2014/main" xmlns="" id="{05E75E6D-AEF2-49A1-9475-ED7B9F909850}"/>
              </a:ext>
            </a:extLst>
          </p:cNvPr>
          <p:cNvSpPr txBox="1"/>
          <p:nvPr/>
        </p:nvSpPr>
        <p:spPr>
          <a:xfrm>
            <a:off x="414067" y="1870133"/>
            <a:ext cx="314510" cy="400110"/>
          </a:xfrm>
          <a:prstGeom prst="rect">
            <a:avLst/>
          </a:prstGeom>
          <a:noFill/>
        </p:spPr>
        <p:txBody>
          <a:bodyPr wrap="none" rtlCol="0">
            <a:spAutoFit/>
          </a:bodyPr>
          <a:lstStyle/>
          <a:p>
            <a:r>
              <a:rPr lang="en-US" sz="2000" b="1" dirty="0">
                <a:solidFill>
                  <a:srgbClr val="0070C0"/>
                </a:solidFill>
              </a:rPr>
              <a:t>$</a:t>
            </a:r>
          </a:p>
        </p:txBody>
      </p:sp>
      <p:sp>
        <p:nvSpPr>
          <p:cNvPr id="2" name="Slide Number Placeholder 1">
            <a:extLst>
              <a:ext uri="{FF2B5EF4-FFF2-40B4-BE49-F238E27FC236}">
                <a16:creationId xmlns:a16="http://schemas.microsoft.com/office/drawing/2014/main" xmlns="" id="{EFBCE043-3883-4C61-AFB7-634FB04BF9B3}"/>
              </a:ext>
            </a:extLst>
          </p:cNvPr>
          <p:cNvSpPr>
            <a:spLocks noGrp="1"/>
          </p:cNvSpPr>
          <p:nvPr>
            <p:ph type="sldNum" sz="quarter" idx="12"/>
          </p:nvPr>
        </p:nvSpPr>
        <p:spPr>
          <a:xfrm>
            <a:off x="9448800" y="6492875"/>
            <a:ext cx="2743200" cy="365125"/>
          </a:xfrm>
        </p:spPr>
        <p:txBody>
          <a:bodyPr/>
          <a:lstStyle/>
          <a:p>
            <a:fld id="{C3B18FCC-70D3-493E-AEDB-9EFB7E526D8B}" type="slidenum">
              <a:rPr lang="en-US" smtClean="0"/>
              <a:t>7</a:t>
            </a:fld>
            <a:endParaRPr lang="en-US"/>
          </a:p>
        </p:txBody>
      </p:sp>
    </p:spTree>
    <p:extLst>
      <p:ext uri="{BB962C8B-B14F-4D97-AF65-F5344CB8AC3E}">
        <p14:creationId xmlns:p14="http://schemas.microsoft.com/office/powerpoint/2010/main" val="3668802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BF19D02A-CD08-463F-8EEB-987A9D4D1480}"/>
              </a:ext>
            </a:extLst>
          </p:cNvPr>
          <p:cNvSpPr/>
          <p:nvPr/>
        </p:nvSpPr>
        <p:spPr>
          <a:xfrm>
            <a:off x="0" y="0"/>
            <a:ext cx="12192000" cy="50033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The Wealth of Nations:  Adam Smith (1776)</a:t>
            </a:r>
          </a:p>
        </p:txBody>
      </p:sp>
      <p:sp>
        <p:nvSpPr>
          <p:cNvPr id="5" name="TextBox 4">
            <a:extLst>
              <a:ext uri="{FF2B5EF4-FFF2-40B4-BE49-F238E27FC236}">
                <a16:creationId xmlns:a16="http://schemas.microsoft.com/office/drawing/2014/main" xmlns="" id="{3CDD6E8E-8E24-48B7-A089-A36D639BD38F}"/>
              </a:ext>
            </a:extLst>
          </p:cNvPr>
          <p:cNvSpPr txBox="1"/>
          <p:nvPr/>
        </p:nvSpPr>
        <p:spPr>
          <a:xfrm>
            <a:off x="951781" y="6418052"/>
            <a:ext cx="6005940" cy="369332"/>
          </a:xfrm>
          <a:prstGeom prst="rect">
            <a:avLst/>
          </a:prstGeom>
          <a:noFill/>
        </p:spPr>
        <p:txBody>
          <a:bodyPr wrap="none" rtlCol="0">
            <a:spAutoFit/>
          </a:bodyPr>
          <a:lstStyle/>
          <a:p>
            <a:r>
              <a:rPr lang="en-US" dirty="0"/>
              <a:t>Source: </a:t>
            </a:r>
            <a:r>
              <a:rPr lang="en-US" i="1" dirty="0"/>
              <a:t>Henry Hazlitt:  Economics in One Lesson (1979 Edition)</a:t>
            </a:r>
          </a:p>
        </p:txBody>
      </p:sp>
      <p:sp>
        <p:nvSpPr>
          <p:cNvPr id="6" name="TextBox 5">
            <a:extLst>
              <a:ext uri="{FF2B5EF4-FFF2-40B4-BE49-F238E27FC236}">
                <a16:creationId xmlns:a16="http://schemas.microsoft.com/office/drawing/2014/main" xmlns="" id="{79D264BA-9DE0-4843-AC25-C4095860B179}"/>
              </a:ext>
            </a:extLst>
          </p:cNvPr>
          <p:cNvSpPr txBox="1"/>
          <p:nvPr/>
        </p:nvSpPr>
        <p:spPr>
          <a:xfrm>
            <a:off x="4731715" y="1294873"/>
            <a:ext cx="6946171" cy="2677656"/>
          </a:xfrm>
          <a:prstGeom prst="rect">
            <a:avLst/>
          </a:prstGeom>
          <a:noFill/>
        </p:spPr>
        <p:txBody>
          <a:bodyPr wrap="square" rtlCol="0">
            <a:spAutoFit/>
          </a:bodyPr>
          <a:lstStyle/>
          <a:p>
            <a:pPr marL="342900" indent="-342900">
              <a:buFont typeface="Wingdings" panose="05000000000000000000" pitchFamily="2" charset="2"/>
              <a:buChar char="§"/>
            </a:pPr>
            <a:r>
              <a:rPr lang="en-US" sz="2400" dirty="0"/>
              <a:t>“In every country it always is and must be the interest of the great body of the people to buy whatever they want of those who sell it cheapest.”</a:t>
            </a:r>
          </a:p>
          <a:p>
            <a:pPr marL="342900" indent="-342900">
              <a:buFont typeface="Wingdings" panose="05000000000000000000" pitchFamily="2" charset="2"/>
              <a:buChar char="§"/>
            </a:pPr>
            <a:endParaRPr lang="en-US" sz="2400" dirty="0"/>
          </a:p>
          <a:p>
            <a:pPr marL="342900" indent="-342900">
              <a:buFont typeface="Wingdings" panose="05000000000000000000" pitchFamily="2" charset="2"/>
              <a:buChar char="§"/>
            </a:pPr>
            <a:r>
              <a:rPr lang="en-US" sz="2400" dirty="0"/>
              <a:t>“It is the maxim of every prudent master of a family, never to make at home what it will cost him more to make than to buy.”</a:t>
            </a:r>
          </a:p>
        </p:txBody>
      </p:sp>
      <p:pic>
        <p:nvPicPr>
          <p:cNvPr id="1028" name="Picture 4" descr="Related image">
            <a:extLst>
              <a:ext uri="{FF2B5EF4-FFF2-40B4-BE49-F238E27FC236}">
                <a16:creationId xmlns:a16="http://schemas.microsoft.com/office/drawing/2014/main" xmlns="" id="{1D5125C6-1358-4823-BF7A-D1A5BDF9EC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1781" y="873783"/>
            <a:ext cx="3035420" cy="4529781"/>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a:extLst>
              <a:ext uri="{FF2B5EF4-FFF2-40B4-BE49-F238E27FC236}">
                <a16:creationId xmlns:a16="http://schemas.microsoft.com/office/drawing/2014/main" xmlns="" id="{C4F5BB96-D3EE-4212-A950-C5D00D4D8035}"/>
              </a:ext>
            </a:extLst>
          </p:cNvPr>
          <p:cNvSpPr>
            <a:spLocks noGrp="1"/>
          </p:cNvSpPr>
          <p:nvPr>
            <p:ph type="sldNum" sz="quarter" idx="12"/>
          </p:nvPr>
        </p:nvSpPr>
        <p:spPr>
          <a:xfrm>
            <a:off x="9448800" y="6478436"/>
            <a:ext cx="2743200" cy="365125"/>
          </a:xfrm>
        </p:spPr>
        <p:txBody>
          <a:bodyPr/>
          <a:lstStyle/>
          <a:p>
            <a:fld id="{C3B18FCC-70D3-493E-AEDB-9EFB7E526D8B}" type="slidenum">
              <a:rPr lang="en-US" smtClean="0"/>
              <a:t>8</a:t>
            </a:fld>
            <a:endParaRPr lang="en-US" dirty="0"/>
          </a:p>
        </p:txBody>
      </p:sp>
    </p:spTree>
    <p:extLst>
      <p:ext uri="{BB962C8B-B14F-4D97-AF65-F5344CB8AC3E}">
        <p14:creationId xmlns:p14="http://schemas.microsoft.com/office/powerpoint/2010/main" val="3933380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xmlns="" id="{FF67AD70-6FCA-4B07-8479-97D7CBF894B5}"/>
              </a:ext>
            </a:extLst>
          </p:cNvPr>
          <p:cNvGraphicFramePr/>
          <p:nvPr>
            <p:extLst>
              <p:ext uri="{D42A27DB-BD31-4B8C-83A1-F6EECF244321}">
                <p14:modId xmlns:p14="http://schemas.microsoft.com/office/powerpoint/2010/main" val="793517046"/>
              </p:ext>
            </p:extLst>
          </p:nvPr>
        </p:nvGraphicFramePr>
        <p:xfrm>
          <a:off x="487871" y="862640"/>
          <a:ext cx="10892780" cy="46151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a:extLst>
              <a:ext uri="{FF2B5EF4-FFF2-40B4-BE49-F238E27FC236}">
                <a16:creationId xmlns:a16="http://schemas.microsoft.com/office/drawing/2014/main" xmlns="" id="{BF19D02A-CD08-463F-8EEB-987A9D4D1480}"/>
              </a:ext>
            </a:extLst>
          </p:cNvPr>
          <p:cNvSpPr/>
          <p:nvPr/>
        </p:nvSpPr>
        <p:spPr>
          <a:xfrm>
            <a:off x="0" y="0"/>
            <a:ext cx="12192000" cy="50033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Effect of Import Tariff</a:t>
            </a:r>
          </a:p>
        </p:txBody>
      </p:sp>
      <p:sp>
        <p:nvSpPr>
          <p:cNvPr id="5" name="TextBox 4">
            <a:extLst>
              <a:ext uri="{FF2B5EF4-FFF2-40B4-BE49-F238E27FC236}">
                <a16:creationId xmlns:a16="http://schemas.microsoft.com/office/drawing/2014/main" xmlns="" id="{3CDD6E8E-8E24-48B7-A089-A36D639BD38F}"/>
              </a:ext>
            </a:extLst>
          </p:cNvPr>
          <p:cNvSpPr txBox="1"/>
          <p:nvPr/>
        </p:nvSpPr>
        <p:spPr>
          <a:xfrm>
            <a:off x="905774" y="6402404"/>
            <a:ext cx="4710585" cy="307777"/>
          </a:xfrm>
          <a:prstGeom prst="rect">
            <a:avLst/>
          </a:prstGeom>
          <a:noFill/>
        </p:spPr>
        <p:txBody>
          <a:bodyPr wrap="none" rtlCol="0">
            <a:spAutoFit/>
          </a:bodyPr>
          <a:lstStyle/>
          <a:p>
            <a:r>
              <a:rPr lang="en-US" sz="1400" dirty="0"/>
              <a:t>Source: </a:t>
            </a:r>
            <a:r>
              <a:rPr lang="en-US" sz="1400" i="1" dirty="0"/>
              <a:t>Henry Hazlitt:  Economics in One Lesson (1979 Edition)</a:t>
            </a:r>
          </a:p>
        </p:txBody>
      </p:sp>
      <p:sp>
        <p:nvSpPr>
          <p:cNvPr id="3" name="Slide Number Placeholder 2">
            <a:extLst>
              <a:ext uri="{FF2B5EF4-FFF2-40B4-BE49-F238E27FC236}">
                <a16:creationId xmlns:a16="http://schemas.microsoft.com/office/drawing/2014/main" xmlns="" id="{9B3E982D-ECF4-4210-9A8C-62CA958F5015}"/>
              </a:ext>
            </a:extLst>
          </p:cNvPr>
          <p:cNvSpPr>
            <a:spLocks noGrp="1"/>
          </p:cNvSpPr>
          <p:nvPr>
            <p:ph type="sldNum" sz="quarter" idx="12"/>
          </p:nvPr>
        </p:nvSpPr>
        <p:spPr>
          <a:xfrm>
            <a:off x="9448800" y="6492875"/>
            <a:ext cx="2743200" cy="365125"/>
          </a:xfrm>
        </p:spPr>
        <p:txBody>
          <a:bodyPr/>
          <a:lstStyle/>
          <a:p>
            <a:fld id="{C3B18FCC-70D3-493E-AEDB-9EFB7E526D8B}" type="slidenum">
              <a:rPr lang="en-US" smtClean="0"/>
              <a:t>9</a:t>
            </a:fld>
            <a:endParaRPr lang="en-US"/>
          </a:p>
        </p:txBody>
      </p:sp>
    </p:spTree>
    <p:extLst>
      <p:ext uri="{BB962C8B-B14F-4D97-AF65-F5344CB8AC3E}">
        <p14:creationId xmlns:p14="http://schemas.microsoft.com/office/powerpoint/2010/main" val="22353936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1294</TotalTime>
  <Words>1891</Words>
  <Application>Microsoft Macintosh PowerPoint</Application>
  <PresentationFormat>Custom</PresentationFormat>
  <Paragraphs>188</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Doney</dc:creator>
  <cp:lastModifiedBy>Glenview 34</cp:lastModifiedBy>
  <cp:revision>145</cp:revision>
  <dcterms:created xsi:type="dcterms:W3CDTF">2018-06-18T00:31:30Z</dcterms:created>
  <dcterms:modified xsi:type="dcterms:W3CDTF">2018-07-09T13:19:32Z</dcterms:modified>
</cp:coreProperties>
</file>