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608" r:id="rId3"/>
    <p:sldId id="313" r:id="rId4"/>
    <p:sldId id="338" r:id="rId5"/>
    <p:sldId id="311" r:id="rId6"/>
    <p:sldId id="337" r:id="rId7"/>
    <p:sldId id="3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366022-8583-FE42-817F-3E0BE06F662B}">
          <p14:sldIdLst>
            <p14:sldId id="608"/>
            <p14:sldId id="313"/>
            <p14:sldId id="338"/>
            <p14:sldId id="311"/>
            <p14:sldId id="337"/>
            <p14:sldId id="37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CE4"/>
    <a:srgbClr val="F38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B08762-5023-499B-9F18-1E66DBADCBC1}" v="5788" dt="2018-07-26T00:26:54.8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21" autoAdjust="0"/>
    <p:restoredTop sz="88415" autoAdjust="0"/>
  </p:normalViewPr>
  <p:slideViewPr>
    <p:cSldViewPr snapToGrid="0">
      <p:cViewPr varScale="1">
        <p:scale>
          <a:sx n="88" d="100"/>
          <a:sy n="88" d="100"/>
        </p:scale>
        <p:origin x="-432" y="-1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35" d="100"/>
        <a:sy n="35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62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51" Type="http://schemas.microsoft.com/office/2015/10/relationships/revisionInfo" Target="revisionInfo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pPr/>
              <a:t>7/26/18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pPr/>
              <a:t>7/26/18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3, 2017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3,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1101" y="6629400"/>
            <a:ext cx="1000662" cy="228600"/>
          </a:xfrm>
        </p:spPr>
        <p:txBody>
          <a:bodyPr/>
          <a:lstStyle/>
          <a:p>
            <a:r>
              <a:rPr lang="en-US" dirty="0"/>
              <a:t>September 3,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378392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78392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Footer text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3, 2017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79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6679" y="3446396"/>
            <a:ext cx="4155622" cy="2535303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Footer text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80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6680" y="3446397"/>
            <a:ext cx="4155622" cy="2535304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dirty="0"/>
              <a:t>September 3,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Process and Toolkit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CD8D479-8942-46E8-A226-A4E01F7A105C}" type="slidenum">
              <a:rPr/>
              <a:p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1101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September 3, 2017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Sustainability Process and </a:t>
            </a:r>
            <a:r>
              <a:rPr lang="en-US" dirty="0" err="1"/>
              <a:t>Toolit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1A2A05-BC4B-4ADD-96FC-E244927E1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6539E2-F249-45E5-8662-AF9FD5B3B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green team strategies and tactics, focus on either GRC or Ready for 100</a:t>
            </a:r>
          </a:p>
          <a:p>
            <a:pPr lvl="1"/>
            <a:r>
              <a:rPr lang="en-US" dirty="0"/>
              <a:t>These programs are focused specifically on municipalities</a:t>
            </a:r>
          </a:p>
          <a:p>
            <a:pPr lvl="1"/>
            <a:r>
              <a:rPr lang="en-US" dirty="0"/>
              <a:t>GRC is best suited as it provides</a:t>
            </a:r>
          </a:p>
          <a:p>
            <a:pPr lvl="2"/>
            <a:r>
              <a:rPr lang="en-US" dirty="0"/>
              <a:t>Shopping list of broad range of sustainability strategies</a:t>
            </a:r>
          </a:p>
          <a:p>
            <a:pPr lvl="2"/>
            <a:r>
              <a:rPr lang="en-US" dirty="0"/>
              <a:t>Provides access to active grants to support strategies</a:t>
            </a:r>
          </a:p>
          <a:p>
            <a:pPr lvl="1"/>
            <a:r>
              <a:rPr lang="en-US" dirty="0"/>
              <a:t>RF100 is good if a community is strong on energy initiatives</a:t>
            </a:r>
          </a:p>
          <a:p>
            <a:pPr lvl="1"/>
            <a:r>
              <a:rPr lang="en-US" dirty="0"/>
              <a:t>RF100 can clearly fall within the GRC program</a:t>
            </a:r>
          </a:p>
          <a:p>
            <a:pPr lvl="2"/>
            <a:endParaRPr lang="en-US" dirty="0"/>
          </a:p>
          <a:p>
            <a:r>
              <a:rPr lang="en-US" dirty="0"/>
              <a:t>Learn about CMAP programs, especially the Environmental</a:t>
            </a:r>
          </a:p>
          <a:p>
            <a:pPr lvl="1"/>
            <a:r>
              <a:rPr lang="en-US" dirty="0"/>
              <a:t>Discuss with your municipal leadership and staff about how they would like to</a:t>
            </a:r>
          </a:p>
          <a:p>
            <a:pPr lvl="2"/>
            <a:r>
              <a:rPr lang="en-US" dirty="0"/>
              <a:t>Follow the vision</a:t>
            </a:r>
          </a:p>
          <a:p>
            <a:pPr lvl="2"/>
            <a:r>
              <a:rPr lang="en-US" dirty="0"/>
              <a:t>Leverage Grants</a:t>
            </a:r>
          </a:p>
          <a:p>
            <a:pPr lvl="2"/>
            <a:r>
              <a:rPr lang="en-US" dirty="0"/>
              <a:t>CMAP is interested in meeting with municipal teams – internal and external to exchange ideas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4EEB28-9286-4179-B2C0-346D1F83A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3,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34EF65-1207-43E5-B0C1-BC7541DE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Sustainability Process and Toolkit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77CCC5-F543-400E-9F56-18B38F2C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5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629" y="2436425"/>
            <a:ext cx="5090160" cy="4023360"/>
          </a:xfrm>
        </p:spPr>
        <p:txBody>
          <a:bodyPr>
            <a:normAutofit/>
          </a:bodyPr>
          <a:lstStyle/>
          <a:p>
            <a:pPr lvl="2"/>
            <a:r>
              <a:rPr lang="en-US" sz="1600" b="1" i="1" dirty="0"/>
              <a:t>Greenhouse Gases and Air Pollution </a:t>
            </a:r>
          </a:p>
          <a:p>
            <a:pPr lvl="3"/>
            <a:r>
              <a:rPr lang="en-US" sz="1600" dirty="0">
                <a:solidFill>
                  <a:srgbClr val="FF0000"/>
                </a:solidFill>
              </a:rPr>
              <a:t>City: </a:t>
            </a:r>
            <a:r>
              <a:rPr lang="en-US" sz="1600" dirty="0"/>
              <a:t>establish GHG and air pollutions measuring system and set reduction targets</a:t>
            </a:r>
          </a:p>
          <a:p>
            <a:pPr lvl="4"/>
            <a:r>
              <a:rPr lang="en-US" sz="1600" dirty="0"/>
              <a:t>Consider impacts of renewable energy, energy efficiency, alternative fuel transportation, active lifestyles, water quality, waste, land use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82040" y="1788798"/>
            <a:ext cx="10058400" cy="576997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Air Quality, Climate Action and Energy </a:t>
            </a:r>
            <a:r>
              <a:rPr lang="mr-IN" dirty="0"/>
              <a:t>–</a:t>
            </a:r>
            <a:r>
              <a:rPr lang="en-US" dirty="0"/>
              <a:t> reduction in hydrocarbon combustion for electricity and vehicle fuel reduces air pollution, climate impacts and costs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F4C9-0B4A-D044-9701-6E1E07DDE6DD}" type="datetime1">
              <a:rPr lang="en-US" smtClean="0"/>
              <a:t>7/26/18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MUNICIPAL SUSTAINABILITY PLANNING ideas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7D25-1099-1E4F-9A07-E7C0C59152E7}" type="slidenum">
              <a:rPr lang="en-US" smtClean="0"/>
              <a:t>2</a:t>
            </a:fld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466310" y="2401110"/>
            <a:ext cx="5090160" cy="402336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sz="1600" b="1" i="1" dirty="0"/>
              <a:t>Solar Energy</a:t>
            </a:r>
          </a:p>
          <a:p>
            <a:pPr lvl="3"/>
            <a:r>
              <a:rPr lang="en-US" sz="1600" dirty="0">
                <a:solidFill>
                  <a:srgbClr val="FF0000"/>
                </a:solidFill>
              </a:rPr>
              <a:t>City</a:t>
            </a:r>
            <a:r>
              <a:rPr lang="en-US" sz="1600" dirty="0"/>
              <a:t>: </a:t>
            </a:r>
          </a:p>
          <a:p>
            <a:pPr lvl="4"/>
            <a:r>
              <a:rPr lang="en-US" sz="1600" dirty="0"/>
              <a:t>Modify ordinances, inspection procedures to define and facilitate solar PV</a:t>
            </a:r>
          </a:p>
          <a:p>
            <a:pPr lvl="4"/>
            <a:r>
              <a:rPr lang="en-US" sz="1600" dirty="0"/>
              <a:t>Leverage US DOE’s Sol Smart program</a:t>
            </a:r>
          </a:p>
          <a:p>
            <a:pPr lvl="4"/>
            <a:r>
              <a:rPr lang="en-US" sz="1600" dirty="0"/>
              <a:t>Consider “Solar on City Hall” </a:t>
            </a:r>
            <a:r>
              <a:rPr lang="mr-IN" sz="1600" dirty="0"/>
              <a:t>–</a:t>
            </a:r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 party investment?</a:t>
            </a:r>
          </a:p>
          <a:p>
            <a:pPr lvl="4"/>
            <a:r>
              <a:rPr lang="en-US" sz="1600" dirty="0"/>
              <a:t>Review Franchise agreement with </a:t>
            </a:r>
            <a:r>
              <a:rPr lang="en-US" sz="1600" dirty="0" err="1"/>
              <a:t>ComEd</a:t>
            </a:r>
            <a:endParaRPr lang="en-US" sz="1600" dirty="0"/>
          </a:p>
          <a:p>
            <a:pPr lvl="3"/>
            <a:r>
              <a:rPr lang="en-US" sz="1600" dirty="0">
                <a:solidFill>
                  <a:srgbClr val="0070C0"/>
                </a:solidFill>
              </a:rPr>
              <a:t>All</a:t>
            </a:r>
            <a:r>
              <a:rPr lang="en-US" sz="1600" dirty="0"/>
              <a:t>: </a:t>
            </a:r>
          </a:p>
          <a:p>
            <a:pPr lvl="4"/>
            <a:r>
              <a:rPr lang="en-US" sz="1600" dirty="0"/>
              <a:t>Get Educated </a:t>
            </a:r>
            <a:r>
              <a:rPr lang="mr-IN" sz="1600" dirty="0"/>
              <a:t>–</a:t>
            </a:r>
            <a:r>
              <a:rPr lang="en-US" sz="1600" dirty="0"/>
              <a:t>evaluate ROIs</a:t>
            </a:r>
          </a:p>
          <a:p>
            <a:pPr lvl="4"/>
            <a:r>
              <a:rPr lang="en-US" sz="1600" dirty="0"/>
              <a:t>Leverage FEJA incentives</a:t>
            </a:r>
          </a:p>
          <a:p>
            <a:pPr lvl="4"/>
            <a:r>
              <a:rPr lang="en-US" sz="1600" dirty="0"/>
              <a:t>Invest in Solar PV </a:t>
            </a:r>
            <a:r>
              <a:rPr lang="mr-IN" sz="1600" dirty="0"/>
              <a:t>–</a:t>
            </a:r>
            <a:r>
              <a:rPr lang="en-US" sz="1600" dirty="0"/>
              <a:t> individual and community</a:t>
            </a:r>
          </a:p>
          <a:p>
            <a:pPr lvl="3"/>
            <a:r>
              <a:rPr lang="en-US" sz="1600" dirty="0">
                <a:solidFill>
                  <a:srgbClr val="00B050"/>
                </a:solidFill>
              </a:rPr>
              <a:t>Volunteers</a:t>
            </a:r>
            <a:r>
              <a:rPr lang="en-US" sz="1600" dirty="0"/>
              <a:t>: Outreach &amp; Education</a:t>
            </a:r>
          </a:p>
          <a:p>
            <a:pPr lvl="3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Measure</a:t>
            </a:r>
            <a:r>
              <a:rPr lang="en-US" sz="1600" dirty="0"/>
              <a:t>: set, measure and achieve renewable energy targets</a:t>
            </a:r>
          </a:p>
        </p:txBody>
      </p:sp>
    </p:spTree>
    <p:extLst>
      <p:ext uri="{BB962C8B-B14F-4D97-AF65-F5344CB8AC3E}">
        <p14:creationId xmlns:p14="http://schemas.microsoft.com/office/powerpoint/2010/main" val="34952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Ideas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11240" y="2417233"/>
            <a:ext cx="5666740" cy="272690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sz="1800" b="1" i="1" dirty="0"/>
              <a:t>Alternative Fuels for Transportation</a:t>
            </a:r>
          </a:p>
          <a:p>
            <a:pPr lvl="3"/>
            <a:r>
              <a:rPr lang="en-US" sz="1600" dirty="0">
                <a:solidFill>
                  <a:srgbClr val="FF0000"/>
                </a:solidFill>
              </a:rPr>
              <a:t>City</a:t>
            </a:r>
            <a:r>
              <a:rPr lang="en-US" sz="1600" dirty="0">
                <a:solidFill>
                  <a:schemeClr val="tx1"/>
                </a:solidFill>
              </a:rPr>
              <a:t>: Consider fleet alternatives (EV, Natural Gas, propane, biodiesel)</a:t>
            </a:r>
          </a:p>
          <a:p>
            <a:pPr lvl="3"/>
            <a:r>
              <a:rPr lang="en-US" sz="1600" dirty="0">
                <a:solidFill>
                  <a:srgbClr val="0070C0"/>
                </a:solidFill>
              </a:rPr>
              <a:t>All</a:t>
            </a:r>
            <a:r>
              <a:rPr lang="en-US" sz="1600" dirty="0"/>
              <a:t>: Leverage VW incentives</a:t>
            </a:r>
          </a:p>
          <a:p>
            <a:pPr lvl="3"/>
            <a:r>
              <a:rPr lang="en-US" sz="1600" dirty="0">
                <a:solidFill>
                  <a:srgbClr val="00B050"/>
                </a:solidFill>
              </a:rPr>
              <a:t>Volunteers</a:t>
            </a:r>
            <a:r>
              <a:rPr lang="en-US" sz="1600" dirty="0"/>
              <a:t>: Outreach &amp; Education</a:t>
            </a:r>
          </a:p>
          <a:p>
            <a:pPr lvl="3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Measure</a:t>
            </a:r>
            <a:r>
              <a:rPr lang="en-US" sz="1600" dirty="0"/>
              <a:t>: set, measure and report GHG, pollution and fuel usage goals</a:t>
            </a:r>
          </a:p>
          <a:p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82040" y="1788798"/>
            <a:ext cx="10058400" cy="576997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Air Quality, Climate Action and Energy </a:t>
            </a:r>
            <a:r>
              <a:rPr lang="mr-IN" dirty="0"/>
              <a:t>–</a:t>
            </a:r>
            <a:r>
              <a:rPr lang="en-US" dirty="0"/>
              <a:t> reduction in hydrocarbon combustion for electricity and vehicle fuel reduces air pollution, climate impacts and costs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F4C9-0B4A-D044-9701-6E1E07DDE6DD}" type="datetime1">
              <a:rPr lang="en-US" smtClean="0"/>
              <a:t>7/26/18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MUNICIPAL SUSTAINABILITY PLANNING ideas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7D25-1099-1E4F-9A07-E7C0C59152E7}" type="slidenum">
              <a:rPr lang="en-US" smtClean="0"/>
              <a:t>3</a:t>
            </a:fld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36181" y="2327055"/>
            <a:ext cx="5666740" cy="384450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sz="1800" b="1" i="1" dirty="0"/>
              <a:t>Energy Efficiency</a:t>
            </a:r>
          </a:p>
          <a:p>
            <a:pPr lvl="3"/>
            <a:r>
              <a:rPr lang="en-US" sz="1800" dirty="0">
                <a:solidFill>
                  <a:srgbClr val="FF0000"/>
                </a:solidFill>
              </a:rPr>
              <a:t>City</a:t>
            </a:r>
            <a:r>
              <a:rPr lang="en-US" sz="1800" dirty="0"/>
              <a:t>: </a:t>
            </a:r>
          </a:p>
          <a:p>
            <a:pPr lvl="4"/>
            <a:r>
              <a:rPr lang="en-US" sz="1800" dirty="0"/>
              <a:t>Review /change Franchise agreement with </a:t>
            </a:r>
            <a:r>
              <a:rPr lang="en-US" sz="1800" dirty="0" err="1"/>
              <a:t>ComEd</a:t>
            </a:r>
            <a:endParaRPr lang="en-US" sz="1800" dirty="0"/>
          </a:p>
          <a:p>
            <a:pPr lvl="4"/>
            <a:r>
              <a:rPr lang="en-US" sz="1800" dirty="0"/>
              <a:t>Audit City facilities </a:t>
            </a:r>
            <a:r>
              <a:rPr lang="mr-IN" sz="1800" dirty="0"/>
              <a:t>–</a:t>
            </a:r>
            <a:r>
              <a:rPr lang="en-US" sz="1800" dirty="0"/>
              <a:t> identify areas to reduce energy use</a:t>
            </a:r>
          </a:p>
          <a:p>
            <a:pPr lvl="4"/>
            <a:r>
              <a:rPr lang="en-US" sz="1800" dirty="0"/>
              <a:t>Make energy improvement investments, leverage incentives</a:t>
            </a:r>
          </a:p>
          <a:p>
            <a:pPr lvl="3"/>
            <a:r>
              <a:rPr lang="en-US" sz="1800" dirty="0">
                <a:solidFill>
                  <a:srgbClr val="0070C0"/>
                </a:solidFill>
              </a:rPr>
              <a:t>All</a:t>
            </a:r>
            <a:r>
              <a:rPr lang="en-US" sz="1800" dirty="0"/>
              <a:t>: </a:t>
            </a:r>
          </a:p>
          <a:p>
            <a:pPr lvl="4"/>
            <a:r>
              <a:rPr lang="en-US" sz="1800" dirty="0"/>
              <a:t>Audits</a:t>
            </a:r>
          </a:p>
          <a:p>
            <a:pPr lvl="4"/>
            <a:r>
              <a:rPr lang="en-US" sz="1800" dirty="0"/>
              <a:t>Leverage FEJA incentives</a:t>
            </a:r>
          </a:p>
          <a:p>
            <a:pPr lvl="3"/>
            <a:r>
              <a:rPr lang="en-US" sz="1800" dirty="0">
                <a:solidFill>
                  <a:srgbClr val="00B050"/>
                </a:solidFill>
              </a:rPr>
              <a:t>Volunteers</a:t>
            </a:r>
            <a:r>
              <a:rPr lang="en-US" sz="1800" dirty="0"/>
              <a:t>: Outreach &amp; Education</a:t>
            </a:r>
          </a:p>
          <a:p>
            <a:pPr lvl="3"/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Measure</a:t>
            </a:r>
            <a:r>
              <a:rPr lang="en-US" sz="1800" dirty="0"/>
              <a:t>: set, measure and report energy targets</a:t>
            </a:r>
          </a:p>
          <a:p>
            <a:pPr lvl="3"/>
            <a:endParaRPr lang="en-US" sz="1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495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34634"/>
            <a:ext cx="4173220" cy="4023360"/>
          </a:xfrm>
        </p:spPr>
        <p:txBody>
          <a:bodyPr>
            <a:normAutofit/>
          </a:bodyPr>
          <a:lstStyle/>
          <a:p>
            <a:r>
              <a:rPr lang="en-US" b="1" dirty="0" err="1"/>
              <a:t>Bikeability</a:t>
            </a:r>
            <a:r>
              <a:rPr lang="en-US" b="1" dirty="0"/>
              <a:t> and Walkability </a:t>
            </a:r>
            <a:r>
              <a:rPr lang="en-US" dirty="0"/>
              <a:t>(Mobility, All)</a:t>
            </a:r>
          </a:p>
          <a:p>
            <a:pPr lvl="1"/>
            <a:r>
              <a:rPr lang="en-US" dirty="0"/>
              <a:t>Planning to improve active lifestyles</a:t>
            </a:r>
          </a:p>
          <a:p>
            <a:pPr lvl="1"/>
            <a:r>
              <a:rPr lang="en-US" dirty="0"/>
              <a:t>Bike routes, parking, tied to mass transit</a:t>
            </a:r>
          </a:p>
          <a:p>
            <a:pPr lvl="1"/>
            <a:r>
              <a:rPr lang="en-US" dirty="0"/>
              <a:t>Awareness Education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Measure</a:t>
            </a:r>
            <a:r>
              <a:rPr lang="en-US" dirty="0"/>
              <a:t>: set, measure and report project goals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675AF-6F86-3143-9BA3-ECCBEDF19513}" type="datetime1">
              <a:rPr lang="en-US" smtClean="0"/>
              <a:t>7/26/18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MUNICIPAL SUSTAINABILITY PLANNING ideas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7D25-1099-1E4F-9A07-E7C0C59152E7}" type="slidenum">
              <a:rPr lang="en-US" smtClean="0"/>
              <a:t>4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7586" y="1934634"/>
            <a:ext cx="5058093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Waste Management (</a:t>
            </a:r>
            <a:r>
              <a:rPr lang="en-US" dirty="0"/>
              <a:t>All)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City</a:t>
            </a:r>
            <a:r>
              <a:rPr lang="en-US" dirty="0"/>
              <a:t>:	define and deploy municipal waste reduction program</a:t>
            </a:r>
          </a:p>
          <a:p>
            <a:pPr lvl="1"/>
            <a:r>
              <a:rPr lang="en-US" dirty="0">
                <a:solidFill>
                  <a:srgbClr val="333FD7"/>
                </a:solidFill>
              </a:rPr>
              <a:t>All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Advance/expand recycling programs</a:t>
            </a:r>
          </a:p>
          <a:p>
            <a:pPr lvl="2"/>
            <a:r>
              <a:rPr lang="en-US" dirty="0"/>
              <a:t>Engage business community</a:t>
            </a:r>
          </a:p>
          <a:p>
            <a:pPr lvl="2"/>
            <a:r>
              <a:rPr lang="en-US" dirty="0"/>
              <a:t>Use composting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Measure</a:t>
            </a:r>
            <a:r>
              <a:rPr lang="en-US" dirty="0"/>
              <a:t>: Set, measure and report waste reduction goals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8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Ideas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05880" y="2025086"/>
            <a:ext cx="4584700" cy="402336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Land Use</a:t>
            </a:r>
          </a:p>
          <a:p>
            <a:pPr lvl="1"/>
            <a:r>
              <a:rPr lang="en-US" dirty="0">
                <a:solidFill>
                  <a:srgbClr val="333FD7"/>
                </a:solidFill>
              </a:rPr>
              <a:t>All</a:t>
            </a:r>
            <a:r>
              <a:rPr lang="en-US" dirty="0"/>
              <a:t>: Support green Infrastructure solutions</a:t>
            </a:r>
          </a:p>
          <a:p>
            <a:pPr lvl="2"/>
            <a:r>
              <a:rPr lang="en-US" dirty="0"/>
              <a:t>Plant trees, bushes, etc., increase diversity</a:t>
            </a:r>
          </a:p>
          <a:p>
            <a:pPr lvl="2"/>
            <a:r>
              <a:rPr lang="en-US" dirty="0"/>
              <a:t>Green gardens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Green detention areas</a:t>
            </a:r>
          </a:p>
          <a:p>
            <a:pPr lvl="2"/>
            <a:r>
              <a:rPr lang="en-US" dirty="0"/>
              <a:t>Public park space </a:t>
            </a:r>
          </a:p>
          <a:p>
            <a:pPr lvl="2"/>
            <a:r>
              <a:rPr lang="en-US" dirty="0"/>
              <a:t>Natural lawn care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Measure</a:t>
            </a:r>
            <a:r>
              <a:rPr lang="en-US" dirty="0"/>
              <a:t>: set, measure and report planting counts, green infra programs, GHG reduction, water absorption goals</a:t>
            </a:r>
          </a:p>
          <a:p>
            <a:pPr lvl="2"/>
            <a:endParaRPr lang="en-US" dirty="0"/>
          </a:p>
          <a:p>
            <a:r>
              <a:rPr lang="en-US" dirty="0"/>
              <a:t>Establish recognition programs (</a:t>
            </a:r>
            <a:r>
              <a:rPr lang="en-US" dirty="0">
                <a:solidFill>
                  <a:srgbClr val="333FD7"/>
                </a:solidFill>
              </a:rPr>
              <a:t>All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 all categories for:</a:t>
            </a:r>
          </a:p>
          <a:p>
            <a:pPr lvl="2"/>
            <a:r>
              <a:rPr lang="en-US" dirty="0"/>
              <a:t>Local</a:t>
            </a:r>
          </a:p>
          <a:p>
            <a:pPr lvl="2"/>
            <a:r>
              <a:rPr lang="en-US" dirty="0"/>
              <a:t>State</a:t>
            </a:r>
          </a:p>
          <a:p>
            <a:pPr lvl="2"/>
            <a:r>
              <a:rPr lang="en-US" dirty="0"/>
              <a:t>Other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675AF-6F86-3143-9BA3-ECCBEDF19513}" type="datetime1">
              <a:rPr lang="en-US" smtClean="0"/>
              <a:t>7/26/18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MUNICIPAL SUSTAINABILITY PLANNING ideas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7D25-1099-1E4F-9A07-E7C0C59152E7}" type="slidenum">
              <a:rPr lang="en-US" smtClean="0"/>
              <a:t>5</a:t>
            </a:fld>
            <a:endParaRPr lang="en-US"/>
          </a:p>
        </p:txBody>
      </p:sp>
      <p:sp>
        <p:nvSpPr>
          <p:cNvPr id="9" name="Content Placeholder 2"/>
          <p:cNvSpPr txBox="1">
            <a:spLocks noGrp="1"/>
          </p:cNvSpPr>
          <p:nvPr>
            <p:ph idx="1"/>
          </p:nvPr>
        </p:nvSpPr>
        <p:spPr>
          <a:xfrm>
            <a:off x="1097280" y="1845734"/>
            <a:ext cx="4922520" cy="402336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Water Quality &amp; Usage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City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Protect against road runoff, salt use, coal tar sealant</a:t>
            </a:r>
          </a:p>
          <a:p>
            <a:pPr lvl="2"/>
            <a:r>
              <a:rPr lang="en-US" dirty="0"/>
              <a:t>Consider permeable pavement</a:t>
            </a:r>
          </a:p>
          <a:p>
            <a:pPr lvl="2"/>
            <a:r>
              <a:rPr lang="en-US" dirty="0"/>
              <a:t>Water use/energy audits</a:t>
            </a:r>
          </a:p>
          <a:p>
            <a:pPr lvl="2"/>
            <a:r>
              <a:rPr lang="en-US" dirty="0"/>
              <a:t>Prevent co-mingling of storm water with sewage and contaminated runoff</a:t>
            </a:r>
          </a:p>
          <a:p>
            <a:pPr lvl="2"/>
            <a:r>
              <a:rPr lang="en-US" dirty="0"/>
              <a:t>Define and communicate appropriate flood insurance programs</a:t>
            </a:r>
          </a:p>
          <a:p>
            <a:pPr lvl="1"/>
            <a:r>
              <a:rPr lang="en-US" dirty="0">
                <a:solidFill>
                  <a:srgbClr val="333FD7"/>
                </a:solidFill>
              </a:rPr>
              <a:t>All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Rainwater harvesting programs - rain barrels</a:t>
            </a:r>
          </a:p>
          <a:p>
            <a:pPr lvl="2"/>
            <a:r>
              <a:rPr lang="en-US" dirty="0" err="1"/>
              <a:t>Bioswales</a:t>
            </a:r>
            <a:r>
              <a:rPr lang="en-US" dirty="0"/>
              <a:t>, other functional landscapes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Volunteers</a:t>
            </a:r>
            <a:r>
              <a:rPr lang="en-US" dirty="0"/>
              <a:t>: Water management and water quality education and programs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Measure</a:t>
            </a:r>
            <a:r>
              <a:rPr lang="en-US" dirty="0"/>
              <a:t>: set, measure and report water usage and quality improvements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3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0713" y="527840"/>
            <a:ext cx="5889446" cy="3566160"/>
          </a:xfrm>
        </p:spPr>
        <p:txBody>
          <a:bodyPr>
            <a:normAutofit/>
          </a:bodyPr>
          <a:lstStyle/>
          <a:p>
            <a:r>
              <a:rPr lang="en-US" dirty="0"/>
              <a:t>Thank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78C14-15FB-2C4E-9E88-724D91397BF1}" type="datetime1">
              <a:rPr lang="en-US" smtClean="0"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SUSTAINABILITY ideas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7D25-1099-1E4F-9A07-E7C0C59152E7}" type="slidenum">
              <a:rPr lang="en-US" smtClean="0"/>
              <a:t>6</a:t>
            </a:fld>
            <a:endParaRPr lang="en-US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xmlns="" id="{54A9FAD6-FB88-4B60-8908-66795199AE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670B539-BCD7-4FD3-9F91-5B79912FAA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157" y="3099568"/>
            <a:ext cx="9144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4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70532A-D598-4F6B-B05D-F62B681804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0</TotalTime>
  <Words>588</Words>
  <Application>Microsoft Macintosh PowerPoint</Application>
  <PresentationFormat>Custom</PresentationFormat>
  <Paragraphs>107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Ecology 16x9</vt:lpstr>
      <vt:lpstr>Recommendations</vt:lpstr>
      <vt:lpstr>Starting Ideas</vt:lpstr>
      <vt:lpstr>Starting Ideas</vt:lpstr>
      <vt:lpstr>Starting Ideas</vt:lpstr>
      <vt:lpstr>Starting Ideas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2017-02-23T18:32:53Z</dcterms:created>
  <dcterms:modified xsi:type="dcterms:W3CDTF">2018-07-26T23:08:12Z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TC030988899991</vt:lpwstr>
  </property>
</Properties>
</file>