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547" r:id="rId3"/>
    <p:sldId id="598" r:id="rId4"/>
    <p:sldId id="334" r:id="rId5"/>
    <p:sldId id="33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366022-8583-FE42-817F-3E0BE06F662B}">
          <p14:sldIdLst>
            <p14:sldId id="547"/>
            <p14:sldId id="598"/>
            <p14:sldId id="334"/>
            <p14:sldId id="33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CE4"/>
    <a:srgbClr val="F38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08762-5023-499B-9F18-1E66DBADCBC1}" v="5788" dt="2018-07-26T00:26:54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21" autoAdjust="0"/>
    <p:restoredTop sz="88415" autoAdjust="0"/>
  </p:normalViewPr>
  <p:slideViewPr>
    <p:cSldViewPr snapToGrid="0">
      <p:cViewPr varScale="1">
        <p:scale>
          <a:sx n="84" d="100"/>
          <a:sy n="84" d="100"/>
        </p:scale>
        <p:origin x="-528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6128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51" Type="http://schemas.microsoft.com/office/2015/10/relationships/revisionInfo" Target="revisionInfo.xml"/><Relationship Id="rId10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pPr/>
              <a:t>7/26/18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pPr/>
              <a:t>7/26/18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D5CA-9E9D-3D49-A07E-B51A5540E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9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7D5CA-9E9D-3D49-A07E-B51A5540EE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8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101" y="6629400"/>
            <a:ext cx="1000662" cy="228600"/>
          </a:xfrm>
        </p:spPr>
        <p:txBody>
          <a:bodyPr/>
          <a:lstStyle/>
          <a:p>
            <a:r>
              <a:rPr lang="en-U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s-IS" dirty="0"/>
              <a:t>September 3,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Sustainability Process and Toolkit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September 3, 2017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Sustainability Process and </a:t>
            </a:r>
            <a:r>
              <a:rPr lang="en-US" dirty="0" err="1"/>
              <a:t>Toolit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hyperlink" Target="http://mayorscaucus.org/wp-content/uploads/2017/04/GRC2-Framework-Booklet_PDF_Final-2017.pdf" TargetMode="External"/><Relationship Id="rId1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425" y="3672382"/>
            <a:ext cx="865768" cy="10364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77" y="-62187"/>
            <a:ext cx="10058400" cy="1450757"/>
          </a:xfrm>
        </p:spPr>
        <p:txBody>
          <a:bodyPr/>
          <a:lstStyle/>
          <a:p>
            <a:r>
              <a:rPr lang="en-US" dirty="0"/>
              <a:t>GRC Framework Areas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849" y="3809338"/>
            <a:ext cx="1395128" cy="1239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700" y="4278725"/>
            <a:ext cx="1326211" cy="736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0372" y="4579637"/>
            <a:ext cx="1112881" cy="1254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532" y="4877619"/>
            <a:ext cx="1170665" cy="128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155" y="5336825"/>
            <a:ext cx="1338439" cy="897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726" y="3963905"/>
            <a:ext cx="983688" cy="1084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352" y="4326854"/>
            <a:ext cx="1109233" cy="12167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993" y="4710772"/>
            <a:ext cx="1181148" cy="12928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587" y="5037540"/>
            <a:ext cx="1128977" cy="11209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67545" y="3841445"/>
            <a:ext cx="433539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◎ Climate 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◎  Energy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	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     ◎  Economic Development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           ◎  Land Use	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	◎  Leadership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84472" y="3672382"/>
            <a:ext cx="4773758" cy="2073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◎ Mobility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◎  Municipal Operations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	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     ◎  Sustainable Communities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            ◎  Water</a:t>
            </a:r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548640" lvl="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		◎  Waste &amp; Recycling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5351" y="2014843"/>
            <a:ext cx="98789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GRC2 Framework available to be used as customizable sustainability planning tool for municipalities:</a:t>
            </a:r>
          </a:p>
          <a:p>
            <a:r>
              <a:rPr lang="en-US" dirty="0"/>
              <a:t> </a:t>
            </a:r>
          </a:p>
          <a:p>
            <a:r>
              <a:rPr lang="en-US" dirty="0">
                <a:hlinkClick r:id="rId13"/>
              </a:rPr>
              <a:t>http://mayorscaucus.org/wp-content/uploads/2017/04/GRC2-Framework-Booklet_PDF_Final-2017.pdf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are the 10 subject areas covered in the Framework: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AB6003-C520-4EF2-950D-E668FA16B42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495" y="654449"/>
            <a:ext cx="1545793" cy="8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6A7CA-B6F0-493D-B2F7-AE2E89B3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GRC Member Municipalities in our Area: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DE62EEE-0E93-456D-9042-BA1F5AC3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024" y="1459653"/>
            <a:ext cx="5965231" cy="462121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229C4-14C9-4DA8-9A58-46FFF200F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September 3, 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548621-35D8-4F2F-8FD3-B8859E7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Process and Toolkit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B77351-70BC-46D8-B4A6-3AD0680F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97BB35-D5B7-4F87-9480-4160E6D1BFCF}"/>
              </a:ext>
            </a:extLst>
          </p:cNvPr>
          <p:cNvSpPr txBox="1"/>
          <p:nvPr/>
        </p:nvSpPr>
        <p:spPr>
          <a:xfrm>
            <a:off x="512466" y="2690336"/>
            <a:ext cx="39289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 Signatories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100 Municipalities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regional Councils of Government (“COGs)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1651939-B19E-4C73-9883-80C3556314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393" y="526114"/>
            <a:ext cx="1545793" cy="8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324" y="0"/>
            <a:ext cx="10058400" cy="1450757"/>
          </a:xfrm>
        </p:spPr>
        <p:txBody>
          <a:bodyPr/>
          <a:lstStyle/>
          <a:p>
            <a:r>
              <a:rPr lang="en-US" dirty="0"/>
              <a:t>Example use of GRC2: Energy Framework</a:t>
            </a:r>
          </a:p>
        </p:txBody>
      </p:sp>
      <p:pic>
        <p:nvPicPr>
          <p:cNvPr id="484" name="Picture 4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0" y="2081091"/>
            <a:ext cx="11163300" cy="3111500"/>
          </a:xfrm>
          <a:prstGeom prst="rect">
            <a:avLst/>
          </a:prstGeom>
        </p:spPr>
      </p:pic>
      <p:sp>
        <p:nvSpPr>
          <p:cNvPr id="485" name="TextBox 484"/>
          <p:cNvSpPr txBox="1"/>
          <p:nvPr/>
        </p:nvSpPr>
        <p:spPr>
          <a:xfrm>
            <a:off x="8243364" y="4730932"/>
            <a:ext cx="2510806" cy="56931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/>
              <a:t>https://www.comed.com/WaysToSave/ForYourBusiness/Pages/default.aspx</a:t>
            </a:r>
          </a:p>
        </p:txBody>
      </p:sp>
      <p:sp>
        <p:nvSpPr>
          <p:cNvPr id="486" name="Notched Right Arrow 485"/>
          <p:cNvSpPr/>
          <p:nvPr/>
        </p:nvSpPr>
        <p:spPr>
          <a:xfrm rot="8319145">
            <a:off x="10557217" y="4383034"/>
            <a:ext cx="627701" cy="16057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87" name="Notched Right Arrow 486"/>
          <p:cNvSpPr/>
          <p:nvPr/>
        </p:nvSpPr>
        <p:spPr>
          <a:xfrm rot="5400000" flipV="1">
            <a:off x="679748" y="3979351"/>
            <a:ext cx="313853" cy="11886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/>
          </a:p>
        </p:txBody>
      </p:sp>
      <p:sp>
        <p:nvSpPr>
          <p:cNvPr id="488" name="Notched Right Arrow 487"/>
          <p:cNvSpPr/>
          <p:nvPr/>
        </p:nvSpPr>
        <p:spPr>
          <a:xfrm rot="5400000" flipV="1">
            <a:off x="1691684" y="3979351"/>
            <a:ext cx="313853" cy="118869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100"/>
          </a:p>
        </p:txBody>
      </p:sp>
      <p:sp>
        <p:nvSpPr>
          <p:cNvPr id="489" name="Notched Right Arrow 488"/>
          <p:cNvSpPr/>
          <p:nvPr/>
        </p:nvSpPr>
        <p:spPr>
          <a:xfrm flipV="1">
            <a:off x="5352313" y="3253926"/>
            <a:ext cx="1042372" cy="13849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/>
          </a:p>
        </p:txBody>
      </p:sp>
      <p:sp>
        <p:nvSpPr>
          <p:cNvPr id="490" name="Freeform 489"/>
          <p:cNvSpPr/>
          <p:nvPr/>
        </p:nvSpPr>
        <p:spPr>
          <a:xfrm>
            <a:off x="3611880" y="2715768"/>
            <a:ext cx="557784" cy="1188720"/>
          </a:xfrm>
          <a:custGeom>
            <a:avLst/>
            <a:gdLst>
              <a:gd name="connsiteX0" fmla="*/ 557784 w 557784"/>
              <a:gd name="connsiteY0" fmla="*/ 0 h 1188720"/>
              <a:gd name="connsiteX1" fmla="*/ 0 w 557784"/>
              <a:gd name="connsiteY1" fmla="*/ 0 h 1188720"/>
              <a:gd name="connsiteX2" fmla="*/ 18288 w 557784"/>
              <a:gd name="connsiteY2" fmla="*/ 1188720 h 1188720"/>
              <a:gd name="connsiteX3" fmla="*/ 18288 w 557784"/>
              <a:gd name="connsiteY3" fmla="*/ 1188720 h 1188720"/>
              <a:gd name="connsiteX4" fmla="*/ 18288 w 557784"/>
              <a:gd name="connsiteY4" fmla="*/ 1188720 h 1188720"/>
              <a:gd name="connsiteX5" fmla="*/ 18288 w 557784"/>
              <a:gd name="connsiteY5" fmla="*/ 118872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7784" h="1188720">
                <a:moveTo>
                  <a:pt x="557784" y="0"/>
                </a:moveTo>
                <a:lnTo>
                  <a:pt x="0" y="0"/>
                </a:lnTo>
                <a:lnTo>
                  <a:pt x="18288" y="1188720"/>
                </a:lnTo>
                <a:lnTo>
                  <a:pt x="18288" y="1188720"/>
                </a:lnTo>
                <a:lnTo>
                  <a:pt x="18288" y="1188720"/>
                </a:lnTo>
                <a:lnTo>
                  <a:pt x="18288" y="1188720"/>
                </a:lnTo>
              </a:path>
            </a:pathLst>
          </a:custGeom>
          <a:noFill/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EF5C-2329-794C-9AB0-21552818BE36}" type="datetime1">
              <a:rPr lang="en-US" smtClean="0"/>
              <a:t>7/26/18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MUNICIPAL SUSTAINABILITY PLANNING ideas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7D25-1099-1E4F-9A07-E7C0C59152E7}" type="slidenum">
              <a:rPr lang="en-US" smtClean="0"/>
              <a:t>3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F552096-3AA1-4B29-8EEC-1CE6B4441E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495" y="654449"/>
            <a:ext cx="1545793" cy="8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4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343" y="53129"/>
            <a:ext cx="10058400" cy="1450757"/>
          </a:xfrm>
        </p:spPr>
        <p:txBody>
          <a:bodyPr/>
          <a:lstStyle/>
          <a:p>
            <a:r>
              <a:rPr lang="en-US" dirty="0"/>
              <a:t>Example use of GRC2: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739" y="1737360"/>
            <a:ext cx="2802816" cy="4579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01170" y="5607086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Subset Areas to Consider (15)</a:t>
            </a:r>
          </a:p>
        </p:txBody>
      </p:sp>
      <p:sp>
        <p:nvSpPr>
          <p:cNvPr id="7" name="Rectangle 6"/>
          <p:cNvSpPr/>
          <p:nvPr/>
        </p:nvSpPr>
        <p:spPr>
          <a:xfrm>
            <a:off x="711666" y="4812607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37 Candidate Actions</a:t>
            </a:r>
          </a:p>
        </p:txBody>
      </p:sp>
      <p:cxnSp>
        <p:nvCxnSpPr>
          <p:cNvPr id="469" name="Straight Arrow Connector 468"/>
          <p:cNvCxnSpPr>
            <a:stCxn id="6" idx="3"/>
          </p:cNvCxnSpPr>
          <p:nvPr/>
        </p:nvCxnSpPr>
        <p:spPr>
          <a:xfrm>
            <a:off x="6145157" y="6004326"/>
            <a:ext cx="2751501" cy="39723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3" name="Picture 47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159" y="1899614"/>
            <a:ext cx="4913168" cy="4015645"/>
          </a:xfrm>
          <a:prstGeom prst="rect">
            <a:avLst/>
          </a:prstGeom>
        </p:spPr>
      </p:pic>
      <p:pic>
        <p:nvPicPr>
          <p:cNvPr id="474" name="Picture 47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7555" y="2470294"/>
            <a:ext cx="3872622" cy="2781441"/>
          </a:xfrm>
          <a:prstGeom prst="rect">
            <a:avLst/>
          </a:prstGeom>
        </p:spPr>
      </p:pic>
      <p:sp>
        <p:nvSpPr>
          <p:cNvPr id="475" name="Rectangle 474"/>
          <p:cNvSpPr/>
          <p:nvPr/>
        </p:nvSpPr>
        <p:spPr>
          <a:xfrm>
            <a:off x="10852879" y="2051812"/>
            <a:ext cx="1199213" cy="388429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/>
          <p:cNvSpPr/>
          <p:nvPr/>
        </p:nvSpPr>
        <p:spPr>
          <a:xfrm>
            <a:off x="3117563" y="3222885"/>
            <a:ext cx="2683630" cy="20288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438929" y="2357723"/>
            <a:ext cx="1884546" cy="395913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0" name="Straight Connector 479"/>
          <p:cNvCxnSpPr/>
          <p:nvPr/>
        </p:nvCxnSpPr>
        <p:spPr>
          <a:xfrm>
            <a:off x="2308485" y="2338466"/>
            <a:ext cx="829062" cy="884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480"/>
          <p:cNvCxnSpPr/>
          <p:nvPr/>
        </p:nvCxnSpPr>
        <p:spPr>
          <a:xfrm flipV="1">
            <a:off x="2410457" y="5251735"/>
            <a:ext cx="707106" cy="96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896658" y="5970238"/>
            <a:ext cx="1543987" cy="794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 Initial Plan</a:t>
            </a:r>
          </a:p>
        </p:txBody>
      </p:sp>
      <p:cxnSp>
        <p:nvCxnSpPr>
          <p:cNvPr id="18" name="Straight Arrow Connector 17"/>
          <p:cNvCxnSpPr>
            <a:endCxn id="6" idx="1"/>
          </p:cNvCxnSpPr>
          <p:nvPr/>
        </p:nvCxnSpPr>
        <p:spPr>
          <a:xfrm>
            <a:off x="2233690" y="5270992"/>
            <a:ext cx="2367480" cy="7333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8F03-7B46-B449-A47D-06D0D2608EA7}" type="datetime1">
              <a:rPr lang="en-US" smtClean="0"/>
              <a:t>7/26/18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MUNICIPAL SUSTAINABILITY PLANNING ideas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E7D25-1099-1E4F-9A07-E7C0C59152E7}" type="slidenum">
              <a:rPr lang="en-US" smtClean="0"/>
              <a:t>4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1A59C4F-4DAB-4B24-9C30-9A40B846A3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3495" y="654449"/>
            <a:ext cx="1545793" cy="8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15748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0</TotalTime>
  <Words>143</Words>
  <Application>Microsoft Macintosh PowerPoint</Application>
  <PresentationFormat>Custom</PresentationFormat>
  <Paragraphs>47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Ecology 16x9</vt:lpstr>
      <vt:lpstr>GRC Framework Areas</vt:lpstr>
      <vt:lpstr>GRC Member Municipalities in our Area: </vt:lpstr>
      <vt:lpstr>Example use of GRC2: Energy Framework</vt:lpstr>
      <vt:lpstr>Example use of GRC2: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2017-02-23T18:32:53Z</dcterms:created>
  <dcterms:modified xsi:type="dcterms:W3CDTF">2018-07-26T23:13:00Z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