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597" r:id="rId3"/>
    <p:sldId id="596" r:id="rId4"/>
    <p:sldId id="599" r:id="rId5"/>
    <p:sldId id="600" r:id="rId6"/>
    <p:sldId id="601" r:id="rId7"/>
    <p:sldId id="602" r:id="rId8"/>
    <p:sldId id="603" r:id="rId9"/>
    <p:sldId id="595" r:id="rId10"/>
    <p:sldId id="594" r:id="rId11"/>
    <p:sldId id="607" r:id="rId12"/>
    <p:sldId id="546" r:id="rId13"/>
    <p:sldId id="33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366022-8583-FE42-817F-3E0BE06F662B}">
          <p14:sldIdLst>
            <p14:sldId id="597"/>
            <p14:sldId id="596"/>
            <p14:sldId id="599"/>
            <p14:sldId id="600"/>
            <p14:sldId id="601"/>
            <p14:sldId id="602"/>
            <p14:sldId id="603"/>
            <p14:sldId id="595"/>
            <p14:sldId id="594"/>
            <p14:sldId id="607"/>
            <p14:sldId id="546"/>
            <p14:sldId id="33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CE4"/>
    <a:srgbClr val="F38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08762-5023-499B-9F18-1E66DBADCBC1}" v="5788" dt="2018-07-26T00:26:54.8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21" autoAdjust="0"/>
    <p:restoredTop sz="88415" autoAdjust="0"/>
  </p:normalViewPr>
  <p:slideViewPr>
    <p:cSldViewPr snapToGrid="0">
      <p:cViewPr varScale="1">
        <p:scale>
          <a:sx n="82" d="100"/>
          <a:sy n="82" d="100"/>
        </p:scale>
        <p:origin x="-576" y="-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62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51" Type="http://schemas.microsoft.com/office/2015/10/relationships/revisionInfo" Target="revisionInfo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commentAuthors" Target="commentAuthors.xml"/><Relationship Id="rId19" Type="http://schemas.openxmlformats.org/officeDocument/2006/relationships/presProps" Target="presProp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pPr/>
              <a:t>7/26/18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pPr/>
              <a:t>7/26/18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yorscaucus.org/" TargetMode="External"/><Relationship Id="rId4" Type="http://schemas.openxmlformats.org/officeDocument/2006/relationships/hyperlink" Target="http://mayorscaucus.org/initiatives/environment/regional-environmental-collaboration/" TargetMode="External"/><Relationship Id="rId5" Type="http://schemas.openxmlformats.org/officeDocument/2006/relationships/hyperlink" Target="http://mayorscaucus.org/wp-content/uploads/2016/03/GRC2-Municipal-Resolution-FINAL.pdf" TargetMode="External"/><Relationship Id="rId6" Type="http://schemas.openxmlformats.org/officeDocument/2006/relationships/hyperlink" Target="http://mayorscaucus.org/wp-content/uploads/2016/03/The-Greenest-Region-Compact-2-FINAL.pdf" TargetMode="External"/><Relationship Id="rId7" Type="http://schemas.openxmlformats.org/officeDocument/2006/relationships/hyperlink" Target="http://mayorscaucus.org/wp-content/uploads/2016/03/GRC2-Framework-COMPLETE-FINAL1.pdf" TargetMode="External"/><Relationship Id="rId8" Type="http://schemas.openxmlformats.org/officeDocument/2006/relationships/hyperlink" Target="http://mayorscaucus.org/wp-content/uploads/2017/04/GRC2-Framework-Tool-4-2017-Final-complete.xlsx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http://www.cmap.illinois.gov/onto2050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25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USEFUL WEB LINKS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learn more, please visit the following sites: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Metropolitan Mayor Caucus Site: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http://mayorscaucus.org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Green Region Compact webpage: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http://mayorscaucus.org/initiatives/environment/regional-environmental-collaboration/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GRC2 Resolution: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http://mayorscaucus.org/wp-content/uploads/2016/03/GRC2-Municipal-Resolution-FINAL.pdf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GRC Summary List: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http://mayorscaucus.org/wp-content/uploads/2016/03/The-Greenest-Region-Compact-2-FINAL.pdf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GRC2 Framework: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http://mayorscaucus.org/wp-content/uploads/2016/03/GRC2-Framework-COMPLETE-FINAL1.pdf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GRC2 Framework Tool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http://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mayorscaucus.org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wp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-content/uploads/2017/04/GRC2-Framework-Tool-4-2017-Final-complete.xlsx</a:t>
            </a:r>
          </a:p>
          <a:p>
            <a:pPr lvl="0"/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4843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7D5CA-9E9D-3D49-A07E-B51A5540EE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40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3, 2017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3,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101" y="6629400"/>
            <a:ext cx="1000662" cy="228600"/>
          </a:xfrm>
        </p:spPr>
        <p:txBody>
          <a:bodyPr/>
          <a:lstStyle/>
          <a:p>
            <a:r>
              <a:rPr lang="en-US" dirty="0"/>
              <a:t>September 3,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378392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78392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Footer text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3, 2017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79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6679" y="3446396"/>
            <a:ext cx="4155622" cy="2535303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Footer text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80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6680" y="3446397"/>
            <a:ext cx="4155622" cy="253530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1101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September 3, 2017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Sustainability Process and </a:t>
            </a:r>
            <a:r>
              <a:rPr lang="en-US" dirty="0" err="1"/>
              <a:t>Toolit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ap.illinois.gov/onto2050" TargetMode="External"/><Relationship Id="rId4" Type="http://schemas.openxmlformats.org/officeDocument/2006/relationships/hyperlink" Target="http://mayorscaucus.org/wp-content/uploads/2018/04/Greenest-Region-Compact-2-FINAL_NewLogo.pdf" TargetMode="External"/><Relationship Id="rId5" Type="http://schemas.openxmlformats.org/officeDocument/2006/relationships/hyperlink" Target="http://mayorscaucus.org/wp-content/uploads/2018/04/GRC2-Framework-Tool-4-2018-Final-complete_Updatedlogo.xlsx" TargetMode="External"/><Relationship Id="rId6" Type="http://schemas.openxmlformats.org/officeDocument/2006/relationships/hyperlink" Target="https://www.sierraclub.org/ready-for-100" TargetMode="External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ayorscaucus.org/initiatives/environment/regional-environmental-collaboration/" TargetMode="External"/><Relationship Id="rId4" Type="http://schemas.openxmlformats.org/officeDocument/2006/relationships/image" Target="../media/image10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mobility" TargetMode="External"/><Relationship Id="rId12" Type="http://schemas.openxmlformats.org/officeDocument/2006/relationships/image" Target="../media/image6.png"/><Relationship Id="rId13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principles" TargetMode="External"/><Relationship Id="rId3" Type="http://schemas.openxmlformats.org/officeDocument/2006/relationships/hyperlink" Target="https://www.cmap.illinois.gov/2050/draft/principles/resilience" TargetMode="External"/><Relationship Id="rId4" Type="http://schemas.openxmlformats.org/officeDocument/2006/relationships/hyperlink" Target="https://www.cmap.illinois.gov/2050/draft/principles/inclusive-growth" TargetMode="External"/><Relationship Id="rId5" Type="http://schemas.openxmlformats.org/officeDocument/2006/relationships/hyperlink" Target="https://www.cmap.illinois.gov/2050/draft/principles/prioritized-investment" TargetMode="External"/><Relationship Id="rId6" Type="http://schemas.openxmlformats.org/officeDocument/2006/relationships/hyperlink" Target="https://www.cmap.illinois.gov/2050/draft" TargetMode="External"/><Relationship Id="rId7" Type="http://schemas.openxmlformats.org/officeDocument/2006/relationships/hyperlink" Target="https://www.cmap.illinois.gov/2050/draft/community" TargetMode="External"/><Relationship Id="rId8" Type="http://schemas.openxmlformats.org/officeDocument/2006/relationships/hyperlink" Target="https://www.cmap.illinois.gov/2050/draft/prosperity" TargetMode="External"/><Relationship Id="rId9" Type="http://schemas.openxmlformats.org/officeDocument/2006/relationships/hyperlink" Target="https://www.cmap.illinois.gov/2050/draft/environment" TargetMode="External"/><Relationship Id="rId10" Type="http://schemas.openxmlformats.org/officeDocument/2006/relationships/hyperlink" Target="https://www.cmap.illinois.gov/2050/draft/governance" TargetMode="Externa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community/tax-policy" TargetMode="External"/><Relationship Id="rId12" Type="http://schemas.openxmlformats.org/officeDocument/2006/relationships/hyperlink" Target="https://www.cmap.illinois.gov/2050/draft/community/market-feasibility-and-development" TargetMode="External"/><Relationship Id="rId13" Type="http://schemas.openxmlformats.org/officeDocument/2006/relationships/hyperlink" Target="https://www.cmap.illinois.gov/2050/draft/community/local-and-regional-development" TargetMode="External"/><Relationship Id="rId1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community" TargetMode="External"/><Relationship Id="rId3" Type="http://schemas.openxmlformats.org/officeDocument/2006/relationships/hyperlink" Target="https://www.cmap.illinois.gov/2050/draft/community%23Goal_Strategic_and_sustainable_development" TargetMode="External"/><Relationship Id="rId4" Type="http://schemas.openxmlformats.org/officeDocument/2006/relationships/hyperlink" Target="https://www.cmap.illinois.gov/2050/draft/community/reinvestment" TargetMode="External"/><Relationship Id="rId5" Type="http://schemas.openxmlformats.org/officeDocument/2006/relationships/hyperlink" Target="https://www.cmap.illinois.gov/2050/draft/community/disinvested-areas" TargetMode="External"/><Relationship Id="rId6" Type="http://schemas.openxmlformats.org/officeDocument/2006/relationships/hyperlink" Target="https://www.cmap.illinois.gov/2050/draft/community%23Goal_Reinvestment_for_vibrant_communities" TargetMode="External"/><Relationship Id="rId7" Type="http://schemas.openxmlformats.org/officeDocument/2006/relationships/hyperlink" Target="https://www.cmap.illinois.gov/2050/draft/community/walkable-communities" TargetMode="External"/><Relationship Id="rId8" Type="http://schemas.openxmlformats.org/officeDocument/2006/relationships/hyperlink" Target="https://www.cmap.illinois.gov/2050/draft/community/housing" TargetMode="External"/><Relationship Id="rId9" Type="http://schemas.openxmlformats.org/officeDocument/2006/relationships/hyperlink" Target="https://www.cmap.illinois.gov/2050/draft/environment/redevelopment" TargetMode="External"/><Relationship Id="rId10" Type="http://schemas.openxmlformats.org/officeDocument/2006/relationships/hyperlink" Target="https://www.cmap.illinois.gov/2050/draft/community%23Goal_Development_that_supports_local_and_regional_economic_strength" TargetMode="Externa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prosperity/data-workforce-education-systems" TargetMode="External"/><Relationship Id="rId1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prosperity" TargetMode="External"/><Relationship Id="rId3" Type="http://schemas.openxmlformats.org/officeDocument/2006/relationships/hyperlink" Target="https://www.cmap.illinois.gov/2050/draft/prosperity%23Goal_Robust_economic_growth_that_reduces_inequality" TargetMode="External"/><Relationship Id="rId4" Type="http://schemas.openxmlformats.org/officeDocument/2006/relationships/hyperlink" Target="https://www.cmap.illinois.gov/2050/draft/prosperity/regional-economic-development" TargetMode="External"/><Relationship Id="rId5" Type="http://schemas.openxmlformats.org/officeDocument/2006/relationships/hyperlink" Target="https://www.cmap.illinois.gov/2050/draft/prosperity/clusters" TargetMode="External"/><Relationship Id="rId6" Type="http://schemas.openxmlformats.org/officeDocument/2006/relationships/hyperlink" Target="https://www.cmap.illinois.gov/2050/draft/prosperity/career-pathways-upward-mobility" TargetMode="External"/><Relationship Id="rId7" Type="http://schemas.openxmlformats.org/officeDocument/2006/relationships/hyperlink" Target="https://www.cmap.illinois.gov/2050/draft/prosperity/innovation" TargetMode="External"/><Relationship Id="rId8" Type="http://schemas.openxmlformats.org/officeDocument/2006/relationships/hyperlink" Target="https://www.cmap.illinois.gov/2050/draft/prosperity/human-capital-workforce" TargetMode="External"/><Relationship Id="rId9" Type="http://schemas.openxmlformats.org/officeDocument/2006/relationships/hyperlink" Target="https://www.cmap.illinois.gov/2050/draft/prosperity/local-and-regional-development" TargetMode="External"/><Relationship Id="rId10" Type="http://schemas.openxmlformats.org/officeDocument/2006/relationships/hyperlink" Target="https://www.cmap.illinois.gov/2050/draft/prosperity/incentives" TargetMode="Externa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environment/redevelopment" TargetMode="External"/><Relationship Id="rId12" Type="http://schemas.openxmlformats.org/officeDocument/2006/relationships/hyperlink" Target="https://www.cmap.illinois.gov/2050/draft/environment/land-preservation" TargetMode="External"/><Relationship Id="rId13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environment" TargetMode="External"/><Relationship Id="rId3" Type="http://schemas.openxmlformats.org/officeDocument/2006/relationships/hyperlink" Target="https://www.cmap.illinois.gov/2050/draft/environment%23Goal_A_region_prepared_for_change" TargetMode="External"/><Relationship Id="rId4" Type="http://schemas.openxmlformats.org/officeDocument/2006/relationships/hyperlink" Target="https://www.cmap.illinois.gov/2050/draft/environment/climate-resilience" TargetMode="External"/><Relationship Id="rId5" Type="http://schemas.openxmlformats.org/officeDocument/2006/relationships/hyperlink" Target="https://www.cmap.illinois.gov/2050/draft/environment/climate-mitigation" TargetMode="External"/><Relationship Id="rId6" Type="http://schemas.openxmlformats.org/officeDocument/2006/relationships/hyperlink" Target="https://www.cmap.illinois.gov/2050/draft/environment%23Goal_Integrated_approach_to_water_resources" TargetMode="External"/><Relationship Id="rId7" Type="http://schemas.openxmlformats.org/officeDocument/2006/relationships/hyperlink" Target="https://www.cmap.illinois.gov/2050/draft/environment/water-quality" TargetMode="External"/><Relationship Id="rId8" Type="http://schemas.openxmlformats.org/officeDocument/2006/relationships/hyperlink" Target="https://www.cmap.illinois.gov/2050/draft/environment/flooding" TargetMode="External"/><Relationship Id="rId9" Type="http://schemas.openxmlformats.org/officeDocument/2006/relationships/hyperlink" Target="https://www.cmap.illinois.gov/2050/draft/environment/water-supply" TargetMode="External"/><Relationship Id="rId10" Type="http://schemas.openxmlformats.org/officeDocument/2006/relationships/hyperlink" Target="https://www.cmap.illinois.gov/2050/draft/environment%23Goal_Development_practices_that_protect_natural_resources" TargetMode="Externa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governance/performance-based-investments" TargetMode="External"/><Relationship Id="rId12" Type="http://schemas.openxmlformats.org/officeDocument/2006/relationships/hyperlink" Target="https://www.cmap.illinois.gov/2050/draft/governance/public-information-access" TargetMode="External"/><Relationship Id="rId13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governance" TargetMode="External"/><Relationship Id="rId3" Type="http://schemas.openxmlformats.org/officeDocument/2006/relationships/hyperlink" Target="https://www.cmap.illinois.gov/2050/draft/governance%23Goal_Collaboration_at_all_levels_of_government" TargetMode="External"/><Relationship Id="rId4" Type="http://schemas.openxmlformats.org/officeDocument/2006/relationships/hyperlink" Target="https://www.cmap.illinois.gov/2050/draft/governance/regional-leadership-collaboration" TargetMode="External"/><Relationship Id="rId5" Type="http://schemas.openxmlformats.org/officeDocument/2006/relationships/hyperlink" Target="https://www.cmap.illinois.gov/2050/draft/governance/consolidation" TargetMode="External"/><Relationship Id="rId6" Type="http://schemas.openxmlformats.org/officeDocument/2006/relationships/hyperlink" Target="https://www.cmap.illinois.gov/2050/draft/governance/coordinate-infrastructure-maintenance" TargetMode="External"/><Relationship Id="rId7" Type="http://schemas.openxmlformats.org/officeDocument/2006/relationships/hyperlink" Target="https://www.cmap.illinois.gov/2050/draft/governance%23Goal_Capacity_to_provide_a_strong_quality_of_life" TargetMode="External"/><Relationship Id="rId8" Type="http://schemas.openxmlformats.org/officeDocument/2006/relationships/hyperlink" Target="https://www.cmap.illinois.gov/2050/draft/governance/tax-policy" TargetMode="External"/><Relationship Id="rId9" Type="http://schemas.openxmlformats.org/officeDocument/2006/relationships/hyperlink" Target="https://www.cmap.illinois.gov/2050/draft/governance/government-capacity" TargetMode="External"/><Relationship Id="rId10" Type="http://schemas.openxmlformats.org/officeDocument/2006/relationships/hyperlink" Target="https://www.cmap.illinois.gov/2050/draft/governance%23Goal_Data_driven_and_transparent_investment_decisions" TargetMode="Externa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cmap.illinois.gov/2050/draft/mobility%23Goal_Making_transformative_investments" TargetMode="External"/><Relationship Id="rId12" Type="http://schemas.openxmlformats.org/officeDocument/2006/relationships/hyperlink" Target="http://www.cmap.illinois.gov/2050/draft/mobility/transportation-funding" TargetMode="External"/><Relationship Id="rId13" Type="http://schemas.openxmlformats.org/officeDocument/2006/relationships/hyperlink" Target="http://www.cmap.illinois.gov/2050/draft/mobility/transportation-programming" TargetMode="External"/><Relationship Id="rId14" Type="http://schemas.openxmlformats.org/officeDocument/2006/relationships/hyperlink" Target="http://www.cmap.illinois.gov/2050/draft/mobility/regionally-significant-projects" TargetMode="External"/><Relationship Id="rId1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map.illinois.gov/2050/draft/mobility" TargetMode="External"/><Relationship Id="rId3" Type="http://schemas.openxmlformats.org/officeDocument/2006/relationships/hyperlink" Target="https://www.cmap.illinois.gov/2050/draft/mobility%23Goal_A_modern_multimodal_system_that_adapts_to_changing_travel_demand" TargetMode="External"/><Relationship Id="rId4" Type="http://schemas.openxmlformats.org/officeDocument/2006/relationships/hyperlink" Target="http://www.cmap.illinois.gov/2050/draft/mobility/transportation-technology" TargetMode="External"/><Relationship Id="rId5" Type="http://schemas.openxmlformats.org/officeDocument/2006/relationships/hyperlink" Target="http://www.cmap.illinois.gov/2050/draft/mobility/transit" TargetMode="External"/><Relationship Id="rId6" Type="http://schemas.openxmlformats.org/officeDocument/2006/relationships/hyperlink" Target="http://www.cmap.illinois.gov/2050/draft/mobility/freight" TargetMode="External"/><Relationship Id="rId7" Type="http://schemas.openxmlformats.org/officeDocument/2006/relationships/hyperlink" Target="https://www.cmap.illinois.gov/2050/draft/mobility%23Goal_A_system_that_works_better_for_everyone" TargetMode="External"/><Relationship Id="rId8" Type="http://schemas.openxmlformats.org/officeDocument/2006/relationships/hyperlink" Target="https://www.cmap.illinois.gov/2050/draft/mobility/transportation-equity" TargetMode="External"/><Relationship Id="rId9" Type="http://schemas.openxmlformats.org/officeDocument/2006/relationships/hyperlink" Target="http://www.cmap.illinois.gov/2050/draft/mobility/safety" TargetMode="External"/><Relationship Id="rId10" Type="http://schemas.openxmlformats.org/officeDocument/2006/relationships/hyperlink" Target="http://www.cmap.illinois.gov/2050/draft/mobility/transportation-climate-resilienc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E78A8C-6E96-47FB-BA1C-6CFDF2592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Planning Platforms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3949C8-4B2B-42CB-889D-A36EF725C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7" y="1566001"/>
            <a:ext cx="8419446" cy="462068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Chicago Metropolitan Agency for Planning (CMAP) – </a:t>
            </a:r>
            <a:r>
              <a:rPr lang="en-US" b="1" dirty="0">
                <a:hlinkClick r:id="rId3"/>
              </a:rPr>
              <a:t>ONTO 2050 Plan</a:t>
            </a:r>
            <a:endParaRPr lang="en-US" b="1" dirty="0"/>
          </a:p>
          <a:p>
            <a:pPr lvl="1"/>
            <a:r>
              <a:rPr lang="en-US" dirty="0"/>
              <a:t>Provides vision for region – broad brush, long term, region wide</a:t>
            </a:r>
          </a:p>
          <a:p>
            <a:pPr lvl="1"/>
            <a:r>
              <a:rPr lang="en-US" dirty="0"/>
              <a:t>Focus: resilience, inclusiveness and prioritized investment for regional plans</a:t>
            </a:r>
          </a:p>
          <a:p>
            <a:pPr lvl="1"/>
            <a:r>
              <a:rPr lang="en-US" dirty="0"/>
              <a:t>Municipal perspective: can leverage planning grants, inform planning related to regional needs</a:t>
            </a:r>
          </a:p>
          <a:p>
            <a:r>
              <a:rPr lang="en-US" b="1" dirty="0"/>
              <a:t>Metropolitan Mayors Caucus (MMC)-  </a:t>
            </a:r>
            <a:r>
              <a:rPr lang="en-US" b="1" dirty="0">
                <a:hlinkClick r:id="rId4"/>
              </a:rPr>
              <a:t>Greenest Region Compact (GRC) </a:t>
            </a:r>
            <a:endParaRPr lang="en-US" b="1" dirty="0"/>
          </a:p>
          <a:p>
            <a:pPr lvl="1"/>
            <a:r>
              <a:rPr lang="en-US" dirty="0"/>
              <a:t>Provides municipalities with resolution (commitment) and </a:t>
            </a:r>
            <a:r>
              <a:rPr lang="en-US" dirty="0">
                <a:hlinkClick r:id="rId5"/>
              </a:rPr>
              <a:t>GRC Framework </a:t>
            </a:r>
            <a:r>
              <a:rPr lang="en-US" dirty="0"/>
              <a:t>to address specific municipal issues</a:t>
            </a:r>
          </a:p>
          <a:p>
            <a:pPr lvl="1"/>
            <a:r>
              <a:rPr lang="en-US" dirty="0"/>
              <a:t>Focus: Sustainability Spectrum</a:t>
            </a:r>
          </a:p>
          <a:p>
            <a:pPr lvl="1"/>
            <a:r>
              <a:rPr lang="en-US" dirty="0"/>
              <a:t>Municipal Perspective: For those communities that have signed resolution, </a:t>
            </a:r>
            <a:r>
              <a:rPr lang="en-US" dirty="0">
                <a:hlinkClick r:id="rId5"/>
              </a:rPr>
              <a:t>GRC Framework</a:t>
            </a:r>
            <a:r>
              <a:rPr lang="en-US" dirty="0"/>
              <a:t> provides list of 1100 ideas that can be used to build municipal sustainability plans.  Also these members into range of related incentives and free services</a:t>
            </a:r>
          </a:p>
          <a:p>
            <a:r>
              <a:rPr lang="en-US" b="1" dirty="0"/>
              <a:t>Ready for 100 (Sierra Club) – </a:t>
            </a:r>
            <a:r>
              <a:rPr lang="en-US" b="1" dirty="0">
                <a:hlinkClick r:id="rId6"/>
              </a:rPr>
              <a:t>RF100</a:t>
            </a:r>
            <a:endParaRPr lang="en-US" b="1" dirty="0"/>
          </a:p>
          <a:p>
            <a:pPr lvl="1"/>
            <a:r>
              <a:rPr lang="en-US" dirty="0"/>
              <a:t>Provides municipalities with resolution and ideas for reducing greenhouse gases and committing to 100% renewable energy by 2050</a:t>
            </a:r>
          </a:p>
          <a:p>
            <a:pPr lvl="1"/>
            <a:r>
              <a:rPr lang="en-US" dirty="0"/>
              <a:t>Focus: Green Energy</a:t>
            </a:r>
          </a:p>
          <a:p>
            <a:pPr lvl="1"/>
            <a:r>
              <a:rPr lang="en-US" dirty="0"/>
              <a:t>Municipal Perspective: Signing resolution provides good public branding and ideas as to ways to plan and deploy green energy solutions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DBF208-EF16-40A0-B6EB-027DCF3C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3C2099-D327-42A9-81CB-629D84139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7BA34B0-ACBF-4253-8C5C-C77C707D5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A4C3840-FA50-4113-8CD3-98ADECC121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85962" y="1475682"/>
            <a:ext cx="1905000" cy="619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3DE9FBF-329F-4C97-BFF0-84889A5130D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0844" y="2623796"/>
            <a:ext cx="1545793" cy="8052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A32D0A1-366C-4E4D-8146-1FE54A71A953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0287" y="3729618"/>
            <a:ext cx="1071563" cy="107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2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20DCF7-0FD8-4320-B0A1-5C61D505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Greenest Regional Compact = “GRC”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4CFFB0-CCD4-4912-A47D-8CE9C014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 GRC in 2009</a:t>
            </a:r>
          </a:p>
          <a:p>
            <a:r>
              <a:rPr lang="en-US" dirty="0"/>
              <a:t>Restarted in March of 2017  = GRC2, being renamed GRC again</a:t>
            </a:r>
          </a:p>
          <a:p>
            <a:r>
              <a:rPr lang="en-US" dirty="0"/>
              <a:t>Promotes sustainability in Chicago communities across the region with an emphasis on building strong and vibrant communities. </a:t>
            </a:r>
          </a:p>
          <a:p>
            <a:r>
              <a:rPr lang="en-US" dirty="0"/>
              <a:t>The foundation of the GRC are 49 high-level goals that have been reached by consensus</a:t>
            </a:r>
          </a:p>
          <a:p>
            <a:pPr lvl="1"/>
            <a:r>
              <a:rPr lang="en-US" dirty="0"/>
              <a:t>Goals aligned with important local, regional, national and global goals, </a:t>
            </a:r>
          </a:p>
          <a:p>
            <a:pPr lvl="1"/>
            <a:r>
              <a:rPr lang="en-US" dirty="0"/>
              <a:t>Have support from 100 communities that have adopted the GRC. </a:t>
            </a:r>
          </a:p>
          <a:p>
            <a:pPr lvl="1"/>
            <a:r>
              <a:rPr lang="en-US" dirty="0"/>
              <a:t>GRC consensus goals guide municipal action, support mayors in their role as environmental leaders, and foster collaboration that will have positive impacts on the region.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CD69984-BEB3-4073-8E40-27F7136D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5FFBDC-9F7A-4DE2-872A-FB77C4CC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36A024-8A44-4953-B5D6-ABC030EF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C2AF9F3-7B8F-4CF5-A19D-265BC1B52A2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3495" y="654449"/>
            <a:ext cx="1545793" cy="80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21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026" y="301487"/>
            <a:ext cx="9371949" cy="1183566"/>
          </a:xfrm>
        </p:spPr>
        <p:txBody>
          <a:bodyPr/>
          <a:lstStyle/>
          <a:p>
            <a:r>
              <a:rPr lang="en-US"/>
              <a:t>Example: MMC GRC2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773420" cy="4023360"/>
          </a:xfrm>
        </p:spPr>
        <p:txBody>
          <a:bodyPr>
            <a:normAutofit fontScale="92500"/>
          </a:bodyPr>
          <a:lstStyle/>
          <a:p>
            <a:pPr marL="295275" indent="-280988">
              <a:buFont typeface="Wingdings" charset="2"/>
              <a:buChar char="q"/>
            </a:pPr>
            <a:r>
              <a:rPr lang="en-US" dirty="0"/>
              <a:t>Suggested text for community to make public commitment to sustainable practices</a:t>
            </a:r>
          </a:p>
          <a:p>
            <a:pPr marL="295275" indent="-280988">
              <a:buFont typeface="Wingdings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Once signed, considered member community by Metropolitan Mayors Caucus (MMC)</a:t>
            </a:r>
          </a:p>
          <a:p>
            <a:pPr marL="295275" indent="-280988">
              <a:buFont typeface="Wingdings" charset="2"/>
              <a:buChar char="q"/>
            </a:pPr>
            <a:r>
              <a:rPr lang="en-US" dirty="0"/>
              <a:t>Resolution available on line @: </a:t>
            </a:r>
            <a:r>
              <a:rPr lang="en-US" dirty="0">
                <a:hlinkClick r:id="rId3"/>
              </a:rPr>
              <a:t>http://mayorscaucus.org/initiatives/environment/regional-environmental-collaboration/</a:t>
            </a:r>
            <a:r>
              <a:rPr lang="en-US" dirty="0"/>
              <a:t>  </a:t>
            </a:r>
          </a:p>
          <a:p>
            <a:pPr marL="295275" indent="-280988">
              <a:buFont typeface="Wingdings" charset="2"/>
              <a:buChar char="q"/>
            </a:pPr>
            <a:r>
              <a:rPr lang="en-US" dirty="0"/>
              <a:t>No funds required </a:t>
            </a:r>
            <a:r>
              <a:rPr lang="en-US" dirty="0">
                <a:solidFill>
                  <a:schemeClr val="tx2"/>
                </a:solidFill>
              </a:rPr>
              <a:t>from the municipality</a:t>
            </a:r>
          </a:p>
          <a:p>
            <a:pPr marL="295275" indent="-280988">
              <a:buFont typeface="Wingdings" charset="2"/>
              <a:buChar char="q"/>
            </a:pPr>
            <a:r>
              <a:rPr lang="en-US" dirty="0"/>
              <a:t>MMC Environmental Committee manages certain environmental grants and members are provided access and alerting to existing and new programs</a:t>
            </a:r>
          </a:p>
          <a:p>
            <a:pPr marL="295275" indent="-280988">
              <a:buFont typeface="Wingdings" charset="2"/>
              <a:buChar char="q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0406" y="535858"/>
            <a:ext cx="4574997" cy="53332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54942AA-75B2-4993-9E30-8B0DAB760B3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129" y="88066"/>
            <a:ext cx="1545793" cy="80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8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0308" y="310804"/>
            <a:ext cx="5674837" cy="171315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5770" y="2023963"/>
            <a:ext cx="2915402" cy="35999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2036" y="1864628"/>
            <a:ext cx="2793954" cy="435629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3CD-990E-DB41-AB55-7ED5B3A6FBB7}" type="datetime1">
              <a:rPr lang="en-US" smtClean="0"/>
              <a:t>7/26/18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MUNICIPAL SUSTAINABILITY PLANNING ideas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7D25-1099-1E4F-9A07-E7C0C59152E7}" type="slidenum">
              <a:rPr lang="en-US" smtClean="0"/>
              <a:t>12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28647F1-F119-4E31-B6D2-A71F210ACF0C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3495" y="654449"/>
            <a:ext cx="1545793" cy="80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387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AEE23-2F19-448B-B420-3FFB5EB52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CMAP – ONTO 2050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670F50-01FC-45F7-89E6-9EE1FBEF9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885" y="1566001"/>
            <a:ext cx="7375490" cy="46206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ONTO 2050 represents the 7 county* region’s Comprehensive Plan and provides a vision for regional planning for transportation infrastructure, highly trained workforce, natural resources, livable communities and economic vitality</a:t>
            </a:r>
          </a:p>
          <a:p>
            <a:r>
              <a:rPr lang="en-US" b="1" dirty="0">
                <a:hlinkClick r:id="rId2"/>
              </a:rPr>
              <a:t>The Principles</a:t>
            </a:r>
            <a:endParaRPr lang="en-US" b="1" dirty="0"/>
          </a:p>
          <a:p>
            <a:pPr lvl="1"/>
            <a:r>
              <a:rPr lang="en-US" dirty="0">
                <a:hlinkClick r:id="rId3"/>
              </a:rPr>
              <a:t>Resilience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Inclusive Growth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Prioritized Investment</a:t>
            </a:r>
            <a:endParaRPr lang="en-US" dirty="0"/>
          </a:p>
          <a:p>
            <a:r>
              <a:rPr lang="en-US" b="1" dirty="0">
                <a:hlinkClick r:id="rId6"/>
              </a:rPr>
              <a:t>Categories</a:t>
            </a:r>
            <a:endParaRPr lang="en-US" b="1" dirty="0"/>
          </a:p>
          <a:p>
            <a:pPr lvl="1"/>
            <a:r>
              <a:rPr lang="en-US" dirty="0">
                <a:hlinkClick r:id="rId7"/>
              </a:rPr>
              <a:t>Community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Prosperity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Environment</a:t>
            </a:r>
            <a:endParaRPr lang="en-US" dirty="0"/>
          </a:p>
          <a:p>
            <a:pPr lvl="1"/>
            <a:r>
              <a:rPr lang="en-US" dirty="0">
                <a:hlinkClick r:id="rId10"/>
              </a:rPr>
              <a:t>Governance</a:t>
            </a:r>
            <a:endParaRPr lang="en-US" dirty="0"/>
          </a:p>
          <a:p>
            <a:pPr lvl="1"/>
            <a:r>
              <a:rPr lang="en-US" dirty="0">
                <a:hlinkClick r:id="rId11"/>
              </a:rPr>
              <a:t>Mobility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FF05D24-6FE5-43A8-A7C4-3CB79DCC9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CE1D821-2CCF-4E12-B8A4-89EC3B94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3656BC-00D5-4E05-B313-8A750F95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865AE2B-27D5-45B6-986B-F8CB94EEE4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94576" y="671317"/>
            <a:ext cx="1905000" cy="619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D4BA879-0565-42F3-A37C-CD5DC58E31F3}"/>
              </a:ext>
            </a:extLst>
          </p:cNvPr>
          <p:cNvPicPr/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3233" y="1644532"/>
            <a:ext cx="3396343" cy="44636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35E9021-58E9-442C-8972-FF5682D0586B}"/>
              </a:ext>
            </a:extLst>
          </p:cNvPr>
          <p:cNvSpPr txBox="1"/>
          <p:nvPr/>
        </p:nvSpPr>
        <p:spPr>
          <a:xfrm>
            <a:off x="8390375" y="6293031"/>
            <a:ext cx="3400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*Cook, DuPage, Kane, Kendall, Lake, McHenry and Will</a:t>
            </a:r>
          </a:p>
        </p:txBody>
      </p:sp>
    </p:spTree>
    <p:extLst>
      <p:ext uri="{BB962C8B-B14F-4D97-AF65-F5344CB8AC3E}">
        <p14:creationId xmlns:p14="http://schemas.microsoft.com/office/powerpoint/2010/main" val="4855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9FA81-C793-417E-9FDB-A7550C9E1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1763" y="245942"/>
            <a:ext cx="9371949" cy="1183566"/>
          </a:xfrm>
        </p:spPr>
        <p:txBody>
          <a:bodyPr/>
          <a:lstStyle/>
          <a:p>
            <a:r>
              <a:rPr lang="en-US" dirty="0"/>
              <a:t>Category: </a:t>
            </a:r>
            <a:r>
              <a:rPr lang="en-US" b="1" dirty="0">
                <a:hlinkClick r:id="rId2"/>
              </a:rPr>
              <a:t>Community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276AB6-6DEF-4DD3-916F-C12F108C8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7" y="1566001"/>
            <a:ext cx="9371948" cy="4620682"/>
          </a:xfrm>
        </p:spPr>
        <p:txBody>
          <a:bodyPr>
            <a:normAutofit/>
          </a:bodyPr>
          <a:lstStyle/>
          <a:p>
            <a:r>
              <a:rPr lang="en-US" b="1">
                <a:hlinkClick r:id="rId3"/>
              </a:rPr>
              <a:t>Strategic and sustainable development</a:t>
            </a:r>
            <a:endParaRPr lang="en-US" b="1"/>
          </a:p>
          <a:p>
            <a:pPr lvl="1"/>
            <a:r>
              <a:rPr lang="en-US">
                <a:hlinkClick r:id="rId4"/>
              </a:rPr>
              <a:t>Target infill, infrastructure, and natural area investments</a:t>
            </a:r>
            <a:endParaRPr lang="en-US"/>
          </a:p>
          <a:p>
            <a:pPr lvl="1"/>
            <a:r>
              <a:rPr lang="en-US">
                <a:hlinkClick r:id="rId5"/>
              </a:rPr>
              <a:t>Invest in disinvested areas</a:t>
            </a:r>
            <a:endParaRPr lang="en-US"/>
          </a:p>
          <a:p>
            <a:r>
              <a:rPr lang="en-US" b="1">
                <a:hlinkClick r:id="rId6"/>
              </a:rPr>
              <a:t>Reinvestment for vibrant communities</a:t>
            </a:r>
            <a:endParaRPr lang="en-US" b="1"/>
          </a:p>
          <a:p>
            <a:pPr lvl="1"/>
            <a:r>
              <a:rPr lang="en-US">
                <a:hlinkClick r:id="rId7"/>
              </a:rPr>
              <a:t>Support development of compact, walkable communities</a:t>
            </a:r>
            <a:endParaRPr lang="en-US"/>
          </a:p>
          <a:p>
            <a:pPr lvl="1"/>
            <a:r>
              <a:rPr lang="en-US">
                <a:hlinkClick r:id="rId8"/>
              </a:rPr>
              <a:t>Match regional and local housing supply with the types that residents want</a:t>
            </a:r>
            <a:endParaRPr lang="en-US"/>
          </a:p>
          <a:p>
            <a:pPr lvl="1"/>
            <a:r>
              <a:rPr lang="en-US">
                <a:hlinkClick r:id="rId9"/>
              </a:rPr>
              <a:t>Improve natural resources through the redevelopment process</a:t>
            </a:r>
            <a:endParaRPr lang="en-US"/>
          </a:p>
          <a:p>
            <a:r>
              <a:rPr lang="en-US" b="1">
                <a:hlinkClick r:id="rId10"/>
              </a:rPr>
              <a:t>Development that supports local and regional economic strength</a:t>
            </a:r>
            <a:endParaRPr lang="en-US" b="1"/>
          </a:p>
          <a:p>
            <a:pPr lvl="1"/>
            <a:r>
              <a:rPr lang="en-US">
                <a:hlinkClick r:id="rId11"/>
              </a:rPr>
              <a:t>Develop tax policies that strengthen communities and the region</a:t>
            </a:r>
            <a:endParaRPr lang="en-US"/>
          </a:p>
          <a:p>
            <a:pPr lvl="1"/>
            <a:r>
              <a:rPr lang="en-US">
                <a:hlinkClick r:id="rId12"/>
              </a:rPr>
              <a:t>Incorporate market and fiscal feasibility into planning and development processes</a:t>
            </a:r>
            <a:endParaRPr lang="en-US"/>
          </a:p>
          <a:p>
            <a:pPr lvl="1"/>
            <a:r>
              <a:rPr lang="en-US">
                <a:hlinkClick r:id="rId13"/>
              </a:rPr>
              <a:t>Align local economic development planning with regional goals</a:t>
            </a:r>
            <a:endParaRPr lang="en-US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18DED-7DE8-4A8B-B1D8-2B8E3F8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101" y="6629400"/>
            <a:ext cx="1000662" cy="228600"/>
          </a:xfrm>
        </p:spPr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0986C4-92C5-4678-BDD7-7A254B3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7716" y="6629400"/>
            <a:ext cx="9144259" cy="228600"/>
          </a:xfrm>
        </p:spPr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5FA-AE63-45CC-B198-961136A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/>
          <a:lstStyle/>
          <a:p>
            <a:fld id="{9CD8D479-8942-46E8-A226-A4E01F7A105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110281E-C00B-4A3C-838D-42E14E1538A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9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9FA81-C793-417E-9FDB-A7550C9E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Category: </a:t>
            </a:r>
            <a:r>
              <a:rPr lang="en-US" b="1" dirty="0">
                <a:hlinkClick r:id="rId2"/>
              </a:rPr>
              <a:t>Prosperity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276AB6-6DEF-4DD3-916F-C12F108C8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Robust economic growth that reduces inequality</a:t>
            </a:r>
            <a:endParaRPr lang="en-US" b="1" dirty="0"/>
          </a:p>
          <a:p>
            <a:pPr lvl="1"/>
            <a:r>
              <a:rPr lang="en-US" dirty="0">
                <a:hlinkClick r:id="rId4"/>
              </a:rPr>
              <a:t>Pursue regional economic development 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Support the region’s traded clusters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Prioritize pathways for upward economic mobility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Enhance economic innovation</a:t>
            </a:r>
            <a:endParaRPr lang="en-US" dirty="0"/>
          </a:p>
          <a:p>
            <a:r>
              <a:rPr lang="en-US" b="1" dirty="0">
                <a:hlinkClick r:id="rId3"/>
              </a:rPr>
              <a:t>Responsive, strategic workforce and economic development</a:t>
            </a:r>
            <a:endParaRPr lang="en-US" b="1" dirty="0"/>
          </a:p>
          <a:p>
            <a:pPr lvl="1"/>
            <a:r>
              <a:rPr lang="en-US" dirty="0">
                <a:hlinkClick r:id="rId8"/>
              </a:rPr>
              <a:t>Conduct regional planning for human capital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Align local economic development planning with regional goals</a:t>
            </a:r>
            <a:endParaRPr lang="en-US" dirty="0"/>
          </a:p>
          <a:p>
            <a:pPr lvl="1"/>
            <a:r>
              <a:rPr lang="en-US" dirty="0">
                <a:hlinkClick r:id="rId10"/>
              </a:rPr>
              <a:t>Reform incentives for economic development</a:t>
            </a:r>
            <a:endParaRPr lang="en-US" dirty="0"/>
          </a:p>
          <a:p>
            <a:pPr lvl="1"/>
            <a:r>
              <a:rPr lang="en-US" dirty="0">
                <a:hlinkClick r:id="rId11"/>
              </a:rPr>
              <a:t>Expand data-driven approaches in the workforce and education systems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18DED-7DE8-4A8B-B1D8-2B8E3F8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0986C4-92C5-4678-BDD7-7A254B3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5FA-AE63-45CC-B198-961136A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55F7934-DF37-4821-BA04-5BEC6242DD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4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9FA81-C793-417E-9FDB-A7550C9E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Category: </a:t>
            </a:r>
            <a:r>
              <a:rPr lang="en-US" b="1" dirty="0">
                <a:hlinkClick r:id="rId2"/>
              </a:rPr>
              <a:t>Environment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276AB6-6DEF-4DD3-916F-C12F108C8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A region prepared for climate change</a:t>
            </a:r>
            <a:endParaRPr lang="en-US" b="1" dirty="0"/>
          </a:p>
          <a:p>
            <a:pPr lvl="1"/>
            <a:r>
              <a:rPr lang="en-US" dirty="0">
                <a:hlinkClick r:id="rId4"/>
              </a:rPr>
              <a:t>Plan for climate resilience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Intensify climate mitigation efforts</a:t>
            </a:r>
            <a:endParaRPr lang="en-US" dirty="0"/>
          </a:p>
          <a:p>
            <a:r>
              <a:rPr lang="en-US" b="1" dirty="0">
                <a:hlinkClick r:id="rId6"/>
              </a:rPr>
              <a:t>Integrated approach to water resources</a:t>
            </a:r>
            <a:endParaRPr lang="en-US" b="1" dirty="0"/>
          </a:p>
          <a:p>
            <a:pPr lvl="1"/>
            <a:r>
              <a:rPr lang="en-US" dirty="0">
                <a:hlinkClick r:id="rId7"/>
              </a:rPr>
              <a:t>Protect and enhance the integrity of aquatic systems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Reduce flood risk to protect people and assets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Coordinate and conserve shared water supply resources</a:t>
            </a:r>
            <a:endParaRPr lang="en-US" dirty="0"/>
          </a:p>
          <a:p>
            <a:r>
              <a:rPr lang="en-US" b="1" dirty="0">
                <a:hlinkClick r:id="rId10"/>
              </a:rPr>
              <a:t>Development practices that protect natural resources</a:t>
            </a:r>
            <a:endParaRPr lang="en-US" b="1" dirty="0"/>
          </a:p>
          <a:p>
            <a:pPr lvl="1"/>
            <a:r>
              <a:rPr lang="en-US" dirty="0">
                <a:hlinkClick r:id="rId11"/>
              </a:rPr>
              <a:t>Improve natural resources through the redevelopment process</a:t>
            </a:r>
            <a:endParaRPr lang="en-US" dirty="0"/>
          </a:p>
          <a:p>
            <a:pPr lvl="1"/>
            <a:r>
              <a:rPr lang="en-US" dirty="0">
                <a:hlinkClick r:id="rId12"/>
              </a:rPr>
              <a:t>Integrate land preservation into strategic growth efforts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18DED-7DE8-4A8B-B1D8-2B8E3F8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0986C4-92C5-4678-BDD7-7A254B3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5FA-AE63-45CC-B198-961136A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23DCF95-3163-4A12-A360-B63786865FD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0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9FA81-C793-417E-9FDB-A7550C9E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Category: </a:t>
            </a:r>
            <a:r>
              <a:rPr lang="en-US" b="1" dirty="0">
                <a:hlinkClick r:id="rId2"/>
              </a:rPr>
              <a:t>Governance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276AB6-6DEF-4DD3-916F-C12F108C8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Collaboration at all levels of government</a:t>
            </a:r>
            <a:endParaRPr lang="en-US" b="1" dirty="0"/>
          </a:p>
          <a:p>
            <a:pPr lvl="1"/>
            <a:r>
              <a:rPr lang="en-US" dirty="0">
                <a:hlinkClick r:id="rId4"/>
              </a:rPr>
              <a:t>Use collaborative leadership to address regional challenges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Encourage partnerships and consolidation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Coordinate infrastructure operations and maintenance</a:t>
            </a:r>
            <a:endParaRPr lang="en-US" dirty="0"/>
          </a:p>
          <a:p>
            <a:r>
              <a:rPr lang="en-US" b="1" dirty="0">
                <a:hlinkClick r:id="rId7"/>
              </a:rPr>
              <a:t>Capacity to provide a strong quality of life</a:t>
            </a:r>
            <a:endParaRPr lang="en-US" b="1" dirty="0"/>
          </a:p>
          <a:p>
            <a:pPr lvl="1"/>
            <a:r>
              <a:rPr lang="en-US" dirty="0">
                <a:hlinkClick r:id="rId8"/>
              </a:rPr>
              <a:t>Develop tax policies that strengthen communities and the region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Build local government capacity</a:t>
            </a:r>
            <a:endParaRPr lang="en-US" dirty="0"/>
          </a:p>
          <a:p>
            <a:r>
              <a:rPr lang="en-US" b="1" dirty="0">
                <a:hlinkClick r:id="rId10"/>
              </a:rPr>
              <a:t>Data driven and transparent investment decisions</a:t>
            </a:r>
            <a:endParaRPr lang="en-US" b="1" dirty="0"/>
          </a:p>
          <a:p>
            <a:pPr lvl="1"/>
            <a:r>
              <a:rPr lang="en-US" dirty="0">
                <a:hlinkClick r:id="rId11"/>
              </a:rPr>
              <a:t>Base investment decisions on data and performance</a:t>
            </a:r>
            <a:endParaRPr lang="en-US" dirty="0"/>
          </a:p>
          <a:p>
            <a:pPr lvl="1"/>
            <a:r>
              <a:rPr lang="en-US" dirty="0">
                <a:hlinkClick r:id="rId12"/>
              </a:rPr>
              <a:t>Improve access to public information through technology and transparency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18DED-7DE8-4A8B-B1D8-2B8E3F8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0986C4-92C5-4678-BDD7-7A254B3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5FA-AE63-45CC-B198-961136A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38AABD74-52F1-4DFF-91F0-70A01E2304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94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9FA81-C793-417E-9FDB-A7550C9E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Category: </a:t>
            </a:r>
            <a:r>
              <a:rPr lang="en-US" b="1" dirty="0">
                <a:hlinkClick r:id="rId2"/>
              </a:rPr>
              <a:t>Mobility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276AB6-6DEF-4DD3-916F-C12F108C8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A modern, multimodal system that adapts to changing travel demand</a:t>
            </a:r>
            <a:endParaRPr lang="en-US" b="1" dirty="0"/>
          </a:p>
          <a:p>
            <a:pPr lvl="1"/>
            <a:r>
              <a:rPr lang="en-US" dirty="0">
                <a:hlinkClick r:id="rId4"/>
              </a:rPr>
              <a:t>Harness technology to improve travel and anticipate future impacts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Make transit more competitive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Maintain the region’s status as North America’s freight hub</a:t>
            </a:r>
            <a:endParaRPr lang="en-US" dirty="0"/>
          </a:p>
          <a:p>
            <a:r>
              <a:rPr lang="en-US" b="1" dirty="0">
                <a:hlinkClick r:id="rId7"/>
              </a:rPr>
              <a:t>A system that works better for everyone</a:t>
            </a:r>
            <a:endParaRPr lang="en-US" b="1" dirty="0"/>
          </a:p>
          <a:p>
            <a:pPr lvl="1"/>
            <a:r>
              <a:rPr lang="en-US" dirty="0">
                <a:hlinkClick r:id="rId8"/>
              </a:rPr>
              <a:t>Leverage the transportation network to promote inclusive growth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Improve travel safety</a:t>
            </a:r>
            <a:endParaRPr lang="en-US" dirty="0"/>
          </a:p>
          <a:p>
            <a:pPr lvl="1"/>
            <a:r>
              <a:rPr lang="en-US" dirty="0">
                <a:hlinkClick r:id="rId10"/>
              </a:rPr>
              <a:t>Improve resilience of the transportation network to weather events and climate change</a:t>
            </a:r>
            <a:endParaRPr lang="en-US" dirty="0"/>
          </a:p>
          <a:p>
            <a:r>
              <a:rPr lang="en-US" b="1" dirty="0">
                <a:hlinkClick r:id="rId11"/>
              </a:rPr>
              <a:t>Making transformative investments</a:t>
            </a:r>
            <a:endParaRPr lang="en-US" b="1" dirty="0"/>
          </a:p>
          <a:p>
            <a:pPr lvl="1"/>
            <a:r>
              <a:rPr lang="en-US" dirty="0">
                <a:hlinkClick r:id="rId12"/>
              </a:rPr>
              <a:t>Fully fund the region’s transportation system</a:t>
            </a:r>
            <a:endParaRPr lang="en-US" dirty="0"/>
          </a:p>
          <a:p>
            <a:pPr lvl="1"/>
            <a:r>
              <a:rPr lang="en-US" dirty="0">
                <a:hlinkClick r:id="rId13"/>
              </a:rPr>
              <a:t>Enhance the region’s approach to transportation programming</a:t>
            </a:r>
            <a:endParaRPr lang="en-US" dirty="0"/>
          </a:p>
          <a:p>
            <a:pPr lvl="1"/>
            <a:r>
              <a:rPr lang="en-US" dirty="0">
                <a:hlinkClick r:id="rId14"/>
              </a:rPr>
              <a:t>Build regionally significant projects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E18DED-7DE8-4A8B-B1D8-2B8E3F8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0986C4-92C5-4678-BDD7-7A254B3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F5D5FA-AE63-45CC-B198-961136A6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25C5FB6-9689-474D-A8ED-17AE7C63375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7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5F8B0-5BEF-4887-8DD0-1F578A8C2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CMAP Idea Areas for Environmental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7B2B2D-1C8E-4D03-B92B-5AC84338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400" dirty="0"/>
              <a:t>Transportation planning and deployment for region</a:t>
            </a:r>
          </a:p>
          <a:p>
            <a:pPr lvl="0"/>
            <a:r>
              <a:rPr lang="en-US" sz="2400" dirty="0"/>
              <a:t>Climate change mitigation, resilience and adaptation</a:t>
            </a:r>
          </a:p>
          <a:p>
            <a:pPr lvl="0"/>
            <a:r>
              <a:rPr lang="en-US" sz="2400" dirty="0"/>
              <a:t>Clean energy – energy efficiency, energy storage, renewables</a:t>
            </a:r>
          </a:p>
          <a:p>
            <a:pPr lvl="0"/>
            <a:r>
              <a:rPr lang="en-US" sz="2400" dirty="0"/>
              <a:t>Health </a:t>
            </a:r>
          </a:p>
          <a:p>
            <a:pPr lvl="1"/>
            <a:r>
              <a:rPr lang="en-US" dirty="0"/>
              <a:t>Water quality – protect natural resources</a:t>
            </a:r>
          </a:p>
          <a:p>
            <a:pPr lvl="1"/>
            <a:r>
              <a:rPr lang="en-US" dirty="0"/>
              <a:t>Air pollution- reduce air pollution</a:t>
            </a:r>
          </a:p>
          <a:p>
            <a:pPr lvl="0"/>
            <a:r>
              <a:rPr lang="en-US" sz="2400" dirty="0"/>
              <a:t>Flooding, storm water management, green infrastructure, permeable surfaces, rain barrels, bioswales, etc.</a:t>
            </a:r>
          </a:p>
          <a:p>
            <a:pPr lvl="0"/>
            <a:r>
              <a:rPr lang="en-US" sz="2400" dirty="0"/>
              <a:t>Habitat protection and species diversity (pollinators, invasive species, habitat degradation,….)</a:t>
            </a:r>
          </a:p>
          <a:p>
            <a:pPr lvl="0"/>
            <a:r>
              <a:rPr lang="en-US" sz="2400" dirty="0"/>
              <a:t>Recreational and open space preservation</a:t>
            </a:r>
          </a:p>
          <a:p>
            <a:pPr lvl="0"/>
            <a:r>
              <a:rPr lang="en-US" sz="2400" dirty="0"/>
              <a:t>Locally grown food, organics</a:t>
            </a:r>
          </a:p>
          <a:p>
            <a:pPr lvl="0"/>
            <a:r>
              <a:rPr lang="en-US" sz="2400" dirty="0"/>
              <a:t>Waste management – reduce, recycle, reuse, re-purpose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9A0592-A99B-4BE6-916C-3807CB7F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A66F73-D1BE-4134-BA38-5D8FBCBC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90CB41-55A9-47C9-9E4D-7E8EDF2C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A04966C-FE55-4A6D-8CCB-BA48A19F8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3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5F8B0-5BEF-4887-8DD0-1F578A8C2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CMAP Ideas: Transportation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7B2B2D-1C8E-4D03-B92B-5AC84338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2400" dirty="0"/>
              <a:t>Congestion mitigation – fewer vehicles, more/ smarter mass transit vs. wider roads, more roads</a:t>
            </a:r>
          </a:p>
          <a:p>
            <a:pPr lvl="0"/>
            <a:r>
              <a:rPr lang="en-US" sz="2400" dirty="0"/>
              <a:t>Alternative vehicle (cars, trucks, buses, boats, locomotives, …) solutions: alternatives to petroleum fuel (natural gas, propane, ethanol, hydrogen, biodiesel, electrification)</a:t>
            </a:r>
          </a:p>
          <a:p>
            <a:pPr lvl="1"/>
            <a:r>
              <a:rPr lang="en-US" dirty="0"/>
              <a:t>Availability of and access to infrastructure</a:t>
            </a:r>
          </a:p>
          <a:p>
            <a:pPr lvl="1"/>
            <a:r>
              <a:rPr lang="en-US" dirty="0"/>
              <a:t>Push to eliminate diesel – noisy and polluting</a:t>
            </a:r>
          </a:p>
          <a:p>
            <a:pPr lvl="1"/>
            <a:r>
              <a:rPr lang="en-US" dirty="0"/>
              <a:t>Public education / outreach</a:t>
            </a:r>
          </a:p>
          <a:p>
            <a:pPr lvl="0"/>
            <a:r>
              <a:rPr lang="en-US" sz="2400" dirty="0"/>
              <a:t>CAFÉ standards – lobby to keep them in play (CAFÉ = Corporate Average Fuel Economy = policies to continue to improve vehicular fuel efficiency)</a:t>
            </a:r>
          </a:p>
          <a:p>
            <a:pPr lvl="0"/>
            <a:r>
              <a:rPr lang="en-US" sz="2400" dirty="0"/>
              <a:t>Bikeability and walkability – access, dedicated areas, safety issues</a:t>
            </a:r>
          </a:p>
          <a:p>
            <a:pPr lvl="0"/>
            <a:r>
              <a:rPr lang="en-US" sz="2400" dirty="0"/>
              <a:t>New transportation alternatives: Uber, Lyft, Zipcar, bikeshare, etc.</a:t>
            </a:r>
          </a:p>
          <a:p>
            <a:pPr lvl="0"/>
            <a:r>
              <a:rPr lang="en-US" sz="2400" dirty="0"/>
              <a:t>Autonomous vehicles – planning for the inevitable?</a:t>
            </a:r>
          </a:p>
          <a:p>
            <a:pPr lvl="0"/>
            <a:r>
              <a:rPr lang="en-US" sz="2400" dirty="0"/>
              <a:t>Ways of being inclusive – access to all</a:t>
            </a:r>
          </a:p>
          <a:p>
            <a:pPr lvl="0"/>
            <a:r>
              <a:rPr lang="en-US" sz="2400" dirty="0"/>
              <a:t>Policies and practices to facilitate smart transportation solutions</a:t>
            </a:r>
          </a:p>
          <a:p>
            <a:pPr lvl="1"/>
            <a:r>
              <a:rPr lang="en-US" dirty="0"/>
              <a:t>Carbon (GHG) management policies</a:t>
            </a:r>
          </a:p>
          <a:p>
            <a:pPr lvl="1"/>
            <a:r>
              <a:rPr lang="en-US" dirty="0"/>
              <a:t>Incentives for vehicles, fuel and infrastructure.  </a:t>
            </a:r>
          </a:p>
          <a:p>
            <a:pPr lvl="1"/>
            <a:r>
              <a:rPr lang="en-US" dirty="0"/>
              <a:t>Tax and user fee programs- to drive behavior change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9A0592-A99B-4BE6-916C-3807CB7F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A66F73-D1BE-4134-BA38-5D8FBCBC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90CB41-55A9-47C9-9E4D-7E8EDF2C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08B39CE-EB85-4B3C-8760-D802BE5B1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7737" y="528162"/>
            <a:ext cx="1905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70532A-D598-4F6B-B05D-F62B68180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0</TotalTime>
  <Words>1117</Words>
  <Application>Microsoft Macintosh PowerPoint</Application>
  <PresentationFormat>Custom</PresentationFormat>
  <Paragraphs>172</Paragraphs>
  <Slides>12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Ecology 16x9</vt:lpstr>
      <vt:lpstr>Three Planning Platforms</vt:lpstr>
      <vt:lpstr>CMAP – ONTO 2050 Vision</vt:lpstr>
      <vt:lpstr>Category: Community</vt:lpstr>
      <vt:lpstr>Category: Prosperity</vt:lpstr>
      <vt:lpstr>Category: Environment </vt:lpstr>
      <vt:lpstr>Category: Governance </vt:lpstr>
      <vt:lpstr>Category: Mobility </vt:lpstr>
      <vt:lpstr>CMAP Idea Areas for Environmental</vt:lpstr>
      <vt:lpstr>CMAP Ideas: Transportation</vt:lpstr>
      <vt:lpstr>Greenest Regional Compact = “GRC”</vt:lpstr>
      <vt:lpstr>Example: MMC GRC2 Resolution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2017-02-23T18:32:53Z</dcterms:created>
  <dcterms:modified xsi:type="dcterms:W3CDTF">2018-07-26T23:14:35Z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TC030988899991</vt:lpwstr>
  </property>
</Properties>
</file>