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345" r:id="rId3"/>
    <p:sldId id="671" r:id="rId4"/>
    <p:sldId id="678" r:id="rId5"/>
    <p:sldId id="443" r:id="rId6"/>
    <p:sldId id="677" r:id="rId7"/>
    <p:sldId id="679" r:id="rId8"/>
    <p:sldId id="312" r:id="rId9"/>
    <p:sldId id="492" r:id="rId10"/>
    <p:sldId id="672" r:id="rId11"/>
    <p:sldId id="675" r:id="rId12"/>
    <p:sldId id="680" r:id="rId13"/>
    <p:sldId id="602" r:id="rId14"/>
    <p:sldId id="277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3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wa-netcifs01\WMT_USER\avl8078\1.1ab%20Macroeconomics\Healthcare\CBO%20Hlth\Coverage%20Historical%20&amp;%20Baseline%20Fcst%20-%20v1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wa-netcifs01\WMT_USER\avl8078\1.1ab%20Macroeconomics\Healthcare\CBO%20Hlth\Coverage%20Historical%20&amp;%20Baseline%20Fcst%20-%20v1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97-4453-9D56-B67098F2841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97-4453-9D56-B67098F284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Sheet1!$F$2:$F$5</c:f>
              <c:strCache>
                <c:ptCount val="4"/>
                <c:pt idx="0">
                  <c:v>Jan '17 Obama Baseline</c:v>
                </c:pt>
                <c:pt idx="1">
                  <c:v>June '17 Baseline</c:v>
                </c:pt>
                <c:pt idx="2">
                  <c:v>April '18 Current Law</c:v>
                </c:pt>
                <c:pt idx="3">
                  <c:v>April '18  Current Policy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9.4</c:v>
                </c:pt>
                <c:pt idx="1">
                  <c:v>10.1</c:v>
                </c:pt>
                <c:pt idx="2">
                  <c:v>11.7</c:v>
                </c:pt>
                <c:pt idx="3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C-4D69-B4F0-AB34E182D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876744"/>
        <c:axId val="2107000728"/>
      </c:barChart>
      <c:catAx>
        <c:axId val="210787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000728"/>
        <c:crosses val="autoZero"/>
        <c:auto val="1"/>
        <c:lblAlgn val="ctr"/>
        <c:lblOffset val="100"/>
        <c:noMultiLvlLbl val="0"/>
      </c:catAx>
      <c:valAx>
        <c:axId val="2107000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787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Number of Uninsured (Millions)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Historical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Sheet2!$D$5:$D$23</c:f>
              <c:numCache>
                <c:formatCode>General</c:formatCode>
                <c:ptCount val="1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</c:numCache>
            </c:numRef>
          </c:cat>
          <c:val>
            <c:numRef>
              <c:f>Sheet2!$N$5:$N$23</c:f>
              <c:numCache>
                <c:formatCode>_(* #,##0_);_(* \(#,##0\);_(* "-"??_);_(@_)</c:formatCode>
                <c:ptCount val="19"/>
                <c:pt idx="0">
                  <c:v>43.503</c:v>
                </c:pt>
                <c:pt idx="1">
                  <c:v>45.665</c:v>
                </c:pt>
                <c:pt idx="2">
                  <c:v>47.208</c:v>
                </c:pt>
                <c:pt idx="3">
                  <c:v>46.376</c:v>
                </c:pt>
                <c:pt idx="4">
                  <c:v>45.615</c:v>
                </c:pt>
                <c:pt idx="5">
                  <c:v>45.181</c:v>
                </c:pt>
                <c:pt idx="6">
                  <c:v>36.67</c:v>
                </c:pt>
                <c:pt idx="7">
                  <c:v>29.758</c:v>
                </c:pt>
                <c:pt idx="8">
                  <c:v>27.30399999999999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1A-4C82-8E25-4C0839452BB2}"/>
            </c:ext>
          </c:extLst>
        </c:ser>
        <c:ser>
          <c:idx val="1"/>
          <c:order val="1"/>
          <c:tx>
            <c:v>2016 Baseline</c:v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Sheet2!$D$5:$D$23</c:f>
              <c:numCache>
                <c:formatCode>General</c:formatCode>
                <c:ptCount val="1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</c:numCache>
            </c:numRef>
          </c:cat>
          <c:val>
            <c:numRef>
              <c:f>Sheet2!$O$5:$O$23</c:f>
              <c:numCache>
                <c:formatCode>General</c:formatCode>
                <c:ptCount val="19"/>
                <c:pt idx="8" formatCode="_(* #,##0_);_(* \(#,##0\);_(* &quot;-&quot;??_);_(@_)">
                  <c:v>27.30399999999999</c:v>
                </c:pt>
                <c:pt idx="9" formatCode="_(* #,##0_);_(* \(#,##0\);_(* &quot;-&quot;??_);_(@_)">
                  <c:v>26.0</c:v>
                </c:pt>
                <c:pt idx="10" formatCode="_(* #,##0_);_(* \(#,##0\);_(* &quot;-&quot;??_);_(@_)">
                  <c:v>26.0</c:v>
                </c:pt>
                <c:pt idx="11" formatCode="_(* #,##0_);_(* \(#,##0\);_(* &quot;-&quot;??_);_(@_)">
                  <c:v>27.0</c:v>
                </c:pt>
                <c:pt idx="12" formatCode="_(* #,##0_);_(* \(#,##0\);_(* &quot;-&quot;??_);_(@_)">
                  <c:v>27.0</c:v>
                </c:pt>
                <c:pt idx="13" formatCode="_(* #,##0_);_(* \(#,##0\);_(* &quot;-&quot;??_);_(@_)">
                  <c:v>27.0</c:v>
                </c:pt>
                <c:pt idx="14" formatCode="_(* #,##0_);_(* \(#,##0\);_(* &quot;-&quot;??_);_(@_)">
                  <c:v>27.0</c:v>
                </c:pt>
                <c:pt idx="15" formatCode="_(* #,##0_);_(* \(#,##0\);_(* &quot;-&quot;??_);_(@_)">
                  <c:v>27.0</c:v>
                </c:pt>
                <c:pt idx="16" formatCode="_(* #,##0_);_(* \(#,##0\);_(* &quot;-&quot;??_);_(@_)">
                  <c:v>28.0</c:v>
                </c:pt>
                <c:pt idx="17" formatCode="_(* #,##0_);_(* \(#,##0\);_(* &quot;-&quot;??_);_(@_)">
                  <c:v>28.0</c:v>
                </c:pt>
                <c:pt idx="18" formatCode="_(* #,##0_);_(* \(#,##0\);_(* &quot;-&quot;??_);_(@_)">
                  <c:v>28.0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1A-4C82-8E25-4C0839452BB2}"/>
            </c:ext>
          </c:extLst>
        </c:ser>
        <c:ser>
          <c:idx val="2"/>
          <c:order val="2"/>
          <c:tx>
            <c:v>2018 Baseline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Sheet2!$D$5:$D$23</c:f>
              <c:numCache>
                <c:formatCode>General</c:formatCode>
                <c:ptCount val="1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</c:numCache>
            </c:numRef>
          </c:cat>
          <c:val>
            <c:numRef>
              <c:f>Sheet2!$P$5:$P$23</c:f>
              <c:numCache>
                <c:formatCode>General</c:formatCode>
                <c:ptCount val="19"/>
                <c:pt idx="8" formatCode="_(* #,##0_);_(* \(#,##0\);_(* &quot;-&quot;??_);_(@_)">
                  <c:v>27.30399999999999</c:v>
                </c:pt>
                <c:pt idx="9" formatCode="_(* #,##0_);_(* \(#,##0\);_(* &quot;-&quot;??_);_(@_)">
                  <c:v>28.0</c:v>
                </c:pt>
                <c:pt idx="10" formatCode="_(* #,##0_);_(* \(#,##0\);_(* &quot;-&quot;??_);_(@_)">
                  <c:v>29.0</c:v>
                </c:pt>
                <c:pt idx="11" formatCode="_(* #,##0_);_(* \(#,##0\);_(* &quot;-&quot;??_);_(@_)">
                  <c:v>32.0</c:v>
                </c:pt>
                <c:pt idx="12" formatCode="_(* #,##0_);_(* \(#,##0\);_(* &quot;-&quot;??_);_(@_)">
                  <c:v>34.0</c:v>
                </c:pt>
                <c:pt idx="13" formatCode="_(* #,##0_);_(* \(#,##0\);_(* &quot;-&quot;??_);_(@_)">
                  <c:v>35.0</c:v>
                </c:pt>
                <c:pt idx="14" formatCode="_(* #,##0_);_(* \(#,##0\);_(* &quot;-&quot;??_);_(@_)">
                  <c:v>35.0</c:v>
                </c:pt>
                <c:pt idx="15" formatCode="_(* #,##0_);_(* \(#,##0\);_(* &quot;-&quot;??_);_(@_)">
                  <c:v>35.0</c:v>
                </c:pt>
                <c:pt idx="16" formatCode="_(* #,##0_);_(* \(#,##0\);_(* &quot;-&quot;??_);_(@_)">
                  <c:v>35.0</c:v>
                </c:pt>
                <c:pt idx="17" formatCode="_(* #,##0_);_(* \(#,##0\);_(* &quot;-&quot;??_);_(@_)">
                  <c:v>35.0</c:v>
                </c:pt>
                <c:pt idx="18" formatCode="_(* #,##0_);_(* \(#,##0\);_(* &quot;-&quot;??_);_(@_)">
                  <c:v>35.0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1A-4C82-8E25-4C0839452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132216"/>
        <c:axId val="2107135800"/>
      </c:lineChart>
      <c:catAx>
        <c:axId val="210713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35800"/>
        <c:crosses val="autoZero"/>
        <c:auto val="1"/>
        <c:lblAlgn val="ctr"/>
        <c:lblOffset val="100"/>
        <c:noMultiLvlLbl val="0"/>
      </c:catAx>
      <c:valAx>
        <c:axId val="2107135800"/>
        <c:scaling>
          <c:orientation val="minMax"/>
          <c:min val="1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3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% Uninsured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Historical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Sheet2!$D$5:$D$23</c:f>
              <c:numCache>
                <c:formatCode>General</c:formatCode>
                <c:ptCount val="1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</c:numCache>
            </c:numRef>
          </c:cat>
          <c:val>
            <c:numRef>
              <c:f>Sheet2!$R$5:$R$23</c:f>
              <c:numCache>
                <c:formatCode>0</c:formatCode>
                <c:ptCount val="19"/>
                <c:pt idx="0">
                  <c:v>14.6</c:v>
                </c:pt>
                <c:pt idx="1">
                  <c:v>15.1</c:v>
                </c:pt>
                <c:pt idx="2">
                  <c:v>15.5</c:v>
                </c:pt>
                <c:pt idx="3">
                  <c:v>15.1</c:v>
                </c:pt>
                <c:pt idx="4">
                  <c:v>14.8</c:v>
                </c:pt>
                <c:pt idx="5">
                  <c:v>14.5</c:v>
                </c:pt>
                <c:pt idx="6">
                  <c:v>11.7</c:v>
                </c:pt>
                <c:pt idx="7">
                  <c:v>9.4</c:v>
                </c:pt>
                <c:pt idx="8">
                  <c:v>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CF-4CF4-89E1-CE5816EC7550}"/>
            </c:ext>
          </c:extLst>
        </c:ser>
        <c:ser>
          <c:idx val="1"/>
          <c:order val="1"/>
          <c:tx>
            <c:v>2016 Baseline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Sheet2!$D$5:$D$23</c:f>
              <c:numCache>
                <c:formatCode>General</c:formatCode>
                <c:ptCount val="1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</c:numCache>
            </c:numRef>
          </c:cat>
          <c:val>
            <c:numRef>
              <c:f>Sheet2!$S$5:$S$23</c:f>
              <c:numCache>
                <c:formatCode>General</c:formatCode>
                <c:ptCount val="19"/>
                <c:pt idx="8" formatCode="0">
                  <c:v>8.6</c:v>
                </c:pt>
                <c:pt idx="9" formatCode="0">
                  <c:v>10.0</c:v>
                </c:pt>
                <c:pt idx="10" formatCode="0">
                  <c:v>10.0</c:v>
                </c:pt>
                <c:pt idx="11" formatCode="0">
                  <c:v>10.0</c:v>
                </c:pt>
                <c:pt idx="12" formatCode="0">
                  <c:v>10.0</c:v>
                </c:pt>
                <c:pt idx="13" formatCode="0">
                  <c:v>10.0</c:v>
                </c:pt>
                <c:pt idx="14" formatCode="0">
                  <c:v>10.0</c:v>
                </c:pt>
                <c:pt idx="15" formatCode="0">
                  <c:v>10.0</c:v>
                </c:pt>
                <c:pt idx="16" formatCode="0">
                  <c:v>10.0</c:v>
                </c:pt>
                <c:pt idx="17" formatCode="0">
                  <c:v>10.0</c:v>
                </c:pt>
                <c:pt idx="18" formatCode="0">
                  <c:v>10.0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CF-4CF4-89E1-CE5816EC7550}"/>
            </c:ext>
          </c:extLst>
        </c:ser>
        <c:ser>
          <c:idx val="2"/>
          <c:order val="2"/>
          <c:tx>
            <c:v>2018 Baseline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Sheet2!$D$5:$D$23</c:f>
              <c:numCache>
                <c:formatCode>General</c:formatCode>
                <c:ptCount val="19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  <c:pt idx="11">
                  <c:v>2019.0</c:v>
                </c:pt>
                <c:pt idx="12">
                  <c:v>2020.0</c:v>
                </c:pt>
                <c:pt idx="13">
                  <c:v>2021.0</c:v>
                </c:pt>
                <c:pt idx="14">
                  <c:v>2022.0</c:v>
                </c:pt>
                <c:pt idx="15">
                  <c:v>2023.0</c:v>
                </c:pt>
                <c:pt idx="16">
                  <c:v>2024.0</c:v>
                </c:pt>
                <c:pt idx="17">
                  <c:v>2025.0</c:v>
                </c:pt>
                <c:pt idx="18">
                  <c:v>2026.0</c:v>
                </c:pt>
              </c:numCache>
            </c:numRef>
          </c:cat>
          <c:val>
            <c:numRef>
              <c:f>Sheet2!$T$5:$T$23</c:f>
              <c:numCache>
                <c:formatCode>General</c:formatCode>
                <c:ptCount val="19"/>
                <c:pt idx="8" formatCode="0">
                  <c:v>8.6</c:v>
                </c:pt>
                <c:pt idx="9" formatCode="0">
                  <c:v>10.0</c:v>
                </c:pt>
                <c:pt idx="10" formatCode="0">
                  <c:v>11.0</c:v>
                </c:pt>
                <c:pt idx="11" formatCode="0">
                  <c:v>12.0</c:v>
                </c:pt>
                <c:pt idx="12" formatCode="0">
                  <c:v>12.0</c:v>
                </c:pt>
                <c:pt idx="13" formatCode="0">
                  <c:v>13.0</c:v>
                </c:pt>
                <c:pt idx="14" formatCode="0">
                  <c:v>13.0</c:v>
                </c:pt>
                <c:pt idx="15" formatCode="0">
                  <c:v>13.0</c:v>
                </c:pt>
                <c:pt idx="16" formatCode="0">
                  <c:v>13.0</c:v>
                </c:pt>
                <c:pt idx="17" formatCode="0">
                  <c:v>13.0</c:v>
                </c:pt>
                <c:pt idx="18" formatCode="0">
                  <c:v>13.0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CF-4CF4-89E1-CE5816EC7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914424"/>
        <c:axId val="2107917976"/>
      </c:lineChart>
      <c:catAx>
        <c:axId val="210791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917976"/>
        <c:crosses val="autoZero"/>
        <c:auto val="1"/>
        <c:lblAlgn val="ctr"/>
        <c:lblOffset val="100"/>
        <c:noMultiLvlLbl val="0"/>
      </c:catAx>
      <c:valAx>
        <c:axId val="2107917976"/>
        <c:scaling>
          <c:orientation val="minMax"/>
          <c:min val="6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91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6485E8-E07A-47D8-A76F-6A8BECBFAF12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FBB73B-55A4-4B85-BA33-BC4AF25A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962C2-34AE-49F1-B113-392FF874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69F22A-3420-46F4-AA3C-F7698BD8A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AB6E7-A824-456B-B613-ED8C23D0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F89A-42E2-45BD-9D28-9774916A10AA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AB1D9-5215-4F78-8CAE-575E363B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59603-F558-4E49-A5FD-EC42ACC2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9CE6F-AFE1-4218-907C-6D5C2205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EB03FE-1EB8-4FC9-BE93-17C8E3F1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FEDB74-71DA-4191-AE80-00BDA2FF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731B-614E-4E2C-9531-4714268ED3E3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C302B-BF33-44FC-ABAA-B90EDF59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A16E6B-05EC-4757-A3CD-C42D9E8B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845E26-DCF6-4874-9907-83721661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C2E51F-6595-4CC5-BC59-BA160E83D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DAD64-C76B-44E3-A315-20B1CB4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0037-6B83-46AA-811F-2BBA238F32A4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CFF7D3-8C81-4B78-834D-702C7767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818E93-A307-4EC3-8B62-CDCF5943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B617B-D824-4264-B7CF-A029D3E8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5CA8E6-40CC-4FC6-B7D6-13A7D181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AA829-EA52-4B4B-B76F-6E4DC5A0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07DB-934E-4274-821B-9A77B3D384C8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42843F-FCB2-452F-B1FF-96FAD7EC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6A2E4-377B-4B80-9BA7-B2587611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E4E45-CBB7-47BC-9A3C-A488C918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7CB275-76D2-4D58-83C5-B2A074E0B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A5820-52A4-4C4B-90BE-3860E068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54B4-E11E-438A-A76F-073813CBFDFD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187D3-1F34-4A16-8025-B6CDD4E1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D43C34-9240-46A3-ABE8-86B2AF17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D794A-D726-48AC-ADB3-BD6D2297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6F150-4E6C-44D7-8C5F-978BEF5B4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19C36E-1C9C-4025-B56E-A7E72F6B3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2A0BC-1B0C-4FB4-AD50-DA21516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A8E8-3ABB-44D8-B1B3-D2E719B8665B}" type="datetime1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F18D53-5227-456A-BFB8-80EB3FF7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E9F60B-F3E5-46F8-A9FD-62C1DC95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249A0-1C84-40BF-A4FC-AF510011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F598D8-7060-4D7C-A90D-5462CE85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B33BE-65F5-48B6-91B6-9A2C3D736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0491D9-3B43-471C-B37E-EB7CB87E7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EEFFBA-1758-4705-8663-E77222526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FB7A69-A0CD-4C61-A213-5427AFA1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BD0A-0BC5-4527-A824-3342AF8D8F22}" type="datetime1">
              <a:rPr lang="en-US" smtClean="0"/>
              <a:t>7/9/18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37B2E4-2B60-47D7-B764-433610C7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B40EAE-99EC-459B-AE65-0877D048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5DF36-C2AD-4F2E-96ED-BB78D3CB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C59096-9786-4C8C-AB0F-4383A4D3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8D62-69A1-4525-8F96-3E090206C97D}" type="datetime1">
              <a:rPr lang="en-US" smtClean="0"/>
              <a:t>7/9/18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32EBE3-4D30-48AB-8AA2-60E5DEAC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F2E366-7303-43EA-88E3-1A2F4B52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552A3F-87D2-4783-B80A-A1172B79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91E-9220-42D3-9D3C-2AC16D3D182F}" type="datetime1">
              <a:rPr lang="en-US" smtClean="0"/>
              <a:t>7/9/18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03C7A1-834E-4D77-8045-05F31A99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2662E2-6A6D-4D50-904C-A76161D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1D012-C945-4C00-9DC3-398DEE5C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00319-ADB7-42B7-8356-6C70B636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A52DF8-7C1F-442F-9966-833AA12D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0F2F12-221E-4510-9BAE-8186994D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0F17-846F-466E-A856-B74D3B63D0E8}" type="datetime1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ED35DF-B5EE-4121-A5FD-8A79C1BB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033775-7F0D-42FE-B9AD-14D93E1D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5807A-4F91-4F8F-99BF-9698056C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E01406-FBDA-47BA-8CA8-38CA1D5F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61222B-B2AF-45D8-B288-B6901AA4D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4740AA-FC15-40FD-8FDF-E2DE8788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5A47-915F-47EA-AA22-4DFF86B6EC15}" type="datetime1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9FB045-F377-466F-8727-858662A8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000046-D243-4169-9B21-99106DFD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C6B631-EA25-426D-8440-0D73FACB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AAC62C-3A09-4DEF-958D-B7D1D514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E36DB-E930-4385-8AFE-11DCCA3CB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8942-B517-476C-98FA-F0C4528BBF38}" type="datetime1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8BC19A-0D74-493F-BC4E-FAF70CB6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200BF-5DE3-4277-8FD0-326FD25D6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BA13-5101-492E-8EF0-2A135518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3E39C57-CA29-4D9B-8714-DA11019B787B}"/>
              </a:ext>
            </a:extLst>
          </p:cNvPr>
          <p:cNvSpPr/>
          <p:nvPr/>
        </p:nvSpPr>
        <p:spPr>
          <a:xfrm>
            <a:off x="0" y="0"/>
            <a:ext cx="12192000" cy="699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AF2193-B2AC-4D86-A3EF-7F0E1A0A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589B5B0-1B0E-4517-9DC6-EE7082C57472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28B1AC-D7F9-4B8C-AFB3-0BEBAB8B5210}"/>
              </a:ext>
            </a:extLst>
          </p:cNvPr>
          <p:cNvSpPr txBox="1"/>
          <p:nvPr/>
        </p:nvSpPr>
        <p:spPr>
          <a:xfrm>
            <a:off x="5338450" y="3776795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July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962624-BE27-490B-960C-E07BBC34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72" y="5205128"/>
            <a:ext cx="3575771" cy="890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3BC9DC-744A-454E-BDCB-DEF75E02A33E}"/>
              </a:ext>
            </a:extLst>
          </p:cNvPr>
          <p:cNvSpPr/>
          <p:nvPr/>
        </p:nvSpPr>
        <p:spPr>
          <a:xfrm>
            <a:off x="3198955" y="1724754"/>
            <a:ext cx="58230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/>
              <a:t>Fiscal and Economic Issues </a:t>
            </a:r>
          </a:p>
          <a:p>
            <a:pPr algn="ctr"/>
            <a:r>
              <a:rPr lang="en-US" altLang="en-US" sz="4000" dirty="0"/>
              <a:t>Discussion Group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923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EAC509C-EE18-41FB-A39E-C0FBA9A78DE8}"/>
              </a:ext>
            </a:extLst>
          </p:cNvPr>
          <p:cNvSpPr/>
          <p:nvPr/>
        </p:nvSpPr>
        <p:spPr>
          <a:xfrm>
            <a:off x="0" y="-1"/>
            <a:ext cx="12192000" cy="7958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(Inflation-Adjusted) Median Household Income </a:t>
            </a:r>
          </a:p>
          <a:p>
            <a:pPr algn="ctr"/>
            <a:r>
              <a:rPr lang="en-US" sz="2400" dirty="0"/>
              <a:t>Hit Record Level in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13C38B6-6F78-4AA2-A46D-18332F7B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697"/>
            <a:ext cx="2743200" cy="365125"/>
          </a:xfrm>
        </p:spPr>
        <p:txBody>
          <a:bodyPr/>
          <a:lstStyle/>
          <a:p>
            <a:fld id="{C3B18FCC-70D3-493E-AEDB-9EFB7E526D8B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DE1AB3-BFBD-48A3-8350-073BC0A3DC0A}"/>
              </a:ext>
            </a:extLst>
          </p:cNvPr>
          <p:cNvSpPr txBox="1"/>
          <p:nvPr/>
        </p:nvSpPr>
        <p:spPr>
          <a:xfrm>
            <a:off x="439399" y="6378677"/>
            <a:ext cx="809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Census Bureau:  “Income and Poverty in the United States: 2016” (September 2017)</a:t>
            </a:r>
          </a:p>
          <a:p>
            <a:r>
              <a:rPr lang="en-US" sz="1200" dirty="0"/>
              <a:t>VOX:  “5 Ways the Census Income Report misleads us about the real state of the economy” (September 2016)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4A15E7-55A8-4BE9-828E-DD2F66CE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38507"/>
            <a:ext cx="10820147" cy="5581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83D2D1-BB45-4348-AB0D-F6DB8F3ED66B}"/>
              </a:ext>
            </a:extLst>
          </p:cNvPr>
          <p:cNvSpPr txBox="1"/>
          <p:nvPr/>
        </p:nvSpPr>
        <p:spPr>
          <a:xfrm>
            <a:off x="10972546" y="1207355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2016</a:t>
            </a:r>
          </a:p>
          <a:p>
            <a:pPr algn="ctr"/>
            <a:r>
              <a:rPr lang="en-US" sz="2400" dirty="0"/>
              <a:t>$59,000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CBA820-AC3B-47DF-AC0E-D95A7131C2BA}"/>
              </a:ext>
            </a:extLst>
          </p:cNvPr>
          <p:cNvSpPr txBox="1"/>
          <p:nvPr/>
        </p:nvSpPr>
        <p:spPr>
          <a:xfrm>
            <a:off x="5045678" y="5250390"/>
            <a:ext cx="5774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Median = 50</a:t>
            </a:r>
            <a:r>
              <a:rPr lang="en-US" sz="2000" baseline="30000" dirty="0"/>
              <a:t>th</a:t>
            </a:r>
            <a:r>
              <a:rPr lang="en-US" sz="2000" dirty="0"/>
              <a:t> percentile (half above and half below)</a:t>
            </a:r>
          </a:p>
          <a:p>
            <a:r>
              <a:rPr lang="en-US" sz="2000" dirty="0"/>
              <a:t>2017 data not available until September ‘18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371DE-4AF1-4B5D-A577-62B0A6CD8D3A}"/>
              </a:ext>
            </a:extLst>
          </p:cNvPr>
          <p:cNvSpPr txBox="1"/>
          <p:nvPr/>
        </p:nvSpPr>
        <p:spPr>
          <a:xfrm>
            <a:off x="1566192" y="1899807"/>
            <a:ext cx="386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More jobs, moderate wage growth drove record level</a:t>
            </a:r>
          </a:p>
        </p:txBody>
      </p:sp>
    </p:spTree>
    <p:extLst>
      <p:ext uri="{BB962C8B-B14F-4D97-AF65-F5344CB8AC3E}">
        <p14:creationId xmlns:p14="http://schemas.microsoft.com/office/powerpoint/2010/main" val="166538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877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CBO:  Debt Trajectory Increasing Under Trump </a:t>
            </a:r>
          </a:p>
          <a:p>
            <a:pPr algn="ctr"/>
            <a:r>
              <a:rPr lang="en-US" sz="2400" dirty="0"/>
              <a:t>Debt Additions 2018 - 2027 ($ Trillion)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C1E928-D126-4FEC-93A7-30AED8C6F9A7}"/>
              </a:ext>
            </a:extLst>
          </p:cNvPr>
          <p:cNvSpPr txBox="1"/>
          <p:nvPr/>
        </p:nvSpPr>
        <p:spPr>
          <a:xfrm>
            <a:off x="3709962" y="6406855"/>
            <a:ext cx="4772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CBO “Budget &amp; Economic Outlook” reports (January 2017 and April 2018)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18259FB7-FFF4-4152-A300-84D36F626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178985"/>
              </p:ext>
            </p:extLst>
          </p:nvPr>
        </p:nvGraphicFramePr>
        <p:xfrm>
          <a:off x="1319573" y="1173190"/>
          <a:ext cx="9018018" cy="359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D3AFED2-465A-46ED-B968-F239289809CD}"/>
              </a:ext>
            </a:extLst>
          </p:cNvPr>
          <p:cNvCxnSpPr/>
          <p:nvPr/>
        </p:nvCxnSpPr>
        <p:spPr>
          <a:xfrm>
            <a:off x="1478129" y="3899138"/>
            <a:ext cx="87528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67BA5A-E3A9-417E-800B-082639493A98}"/>
              </a:ext>
            </a:extLst>
          </p:cNvPr>
          <p:cNvSpPr txBox="1"/>
          <p:nvPr/>
        </p:nvSpPr>
        <p:spPr>
          <a:xfrm>
            <a:off x="8939232" y="4931655"/>
            <a:ext cx="3077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+4.3 trillion (46%)</a:t>
            </a:r>
          </a:p>
          <a:p>
            <a:r>
              <a:rPr lang="en-US" sz="2200" i="1" dirty="0"/>
              <a:t>+34,000 per family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20D7CC-EB30-4A19-B1DE-FFDAEFA6DE0E}"/>
              </a:ext>
            </a:extLst>
          </p:cNvPr>
          <p:cNvSpPr txBox="1"/>
          <p:nvPr/>
        </p:nvSpPr>
        <p:spPr>
          <a:xfrm>
            <a:off x="5735960" y="4931655"/>
            <a:ext cx="325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+2.3 trillion or 24%</a:t>
            </a:r>
          </a:p>
          <a:p>
            <a:r>
              <a:rPr lang="en-US" sz="2200" i="1" dirty="0"/>
              <a:t>+18,200 per family</a:t>
            </a:r>
          </a:p>
        </p:txBody>
      </p:sp>
    </p:spTree>
    <p:extLst>
      <p:ext uri="{BB962C8B-B14F-4D97-AF65-F5344CB8AC3E}">
        <p14:creationId xmlns:p14="http://schemas.microsoft.com/office/powerpoint/2010/main" val="353171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7332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Will the Tax Cut Drive Higher GDP Growth?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162784-C82F-448F-866F-9678630C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7" y="925945"/>
            <a:ext cx="11737954" cy="51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9A08A1-43DD-4F59-9A89-335035D4BBED}"/>
              </a:ext>
            </a:extLst>
          </p:cNvPr>
          <p:cNvSpPr/>
          <p:nvPr/>
        </p:nvSpPr>
        <p:spPr>
          <a:xfrm>
            <a:off x="0" y="-1"/>
            <a:ext cx="12192000" cy="4246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CBO:  About 7 Million More Uninsured Projected Over 10 Years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B203868-658F-4EE3-8350-FD7774204479}"/>
              </a:ext>
            </a:extLst>
          </p:cNvPr>
          <p:cNvCxnSpPr>
            <a:cxnSpLocks/>
          </p:cNvCxnSpPr>
          <p:nvPr/>
        </p:nvCxnSpPr>
        <p:spPr>
          <a:xfrm>
            <a:off x="0" y="354357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2C6990-BE73-442F-93D0-B287C9969AF9}"/>
              </a:ext>
            </a:extLst>
          </p:cNvPr>
          <p:cNvSpPr txBox="1"/>
          <p:nvPr/>
        </p:nvSpPr>
        <p:spPr>
          <a:xfrm>
            <a:off x="7480407" y="483770"/>
            <a:ext cx="463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Number uninsured fell by ~20 million from 2010-2016, about 40%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 2018, CBO forecast 35m uninsured in 2026, vs. 28m in 2016 forecast (+7m or 25%)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Change due mainly to ending individual mandate and cost sharing subsidies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C9DD02-D787-46F9-B6CB-9F00A1083605}"/>
              </a:ext>
            </a:extLst>
          </p:cNvPr>
          <p:cNvSpPr txBox="1"/>
          <p:nvPr/>
        </p:nvSpPr>
        <p:spPr>
          <a:xfrm>
            <a:off x="7755146" y="3602707"/>
            <a:ext cx="4183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Percent uninsured fell by 7 percentage points from 2010-2016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 2018, CBO forecast 13% uninsured rate in 2026, vs. 10% in 2016 forecast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515911-718B-4B61-82CA-B01308992287}"/>
              </a:ext>
            </a:extLst>
          </p:cNvPr>
          <p:cNvSpPr txBox="1"/>
          <p:nvPr/>
        </p:nvSpPr>
        <p:spPr>
          <a:xfrm>
            <a:off x="7892226" y="6003340"/>
            <a:ext cx="408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Sources</a:t>
            </a:r>
            <a:r>
              <a:rPr lang="en-US" sz="1000" dirty="0"/>
              <a:t>:  </a:t>
            </a:r>
          </a:p>
          <a:p>
            <a:r>
              <a:rPr lang="en-US" sz="1000" dirty="0"/>
              <a:t>Census Bureau / American Community Survey (ACS) Historical Tables</a:t>
            </a:r>
          </a:p>
          <a:p>
            <a:r>
              <a:rPr lang="en-US" sz="1000" dirty="0"/>
              <a:t>CBO:  “Federal Subsidies for Health Insurance Coverage for People Under Age 65” (2016, 2017, and 2018 reports)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4DED703C-7508-43DE-9810-C5A287BA9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567910"/>
              </p:ext>
            </p:extLst>
          </p:nvPr>
        </p:nvGraphicFramePr>
        <p:xfrm>
          <a:off x="51835" y="388186"/>
          <a:ext cx="71628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64EE17-E641-46F9-9BCD-B82857A0BB9E}"/>
              </a:ext>
            </a:extLst>
          </p:cNvPr>
          <p:cNvSpPr txBox="1"/>
          <p:nvPr/>
        </p:nvSpPr>
        <p:spPr>
          <a:xfrm>
            <a:off x="1044881" y="6602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6B6323-B618-45DD-89C8-92BD14451A65}"/>
              </a:ext>
            </a:extLst>
          </p:cNvPr>
          <p:cNvSpPr txBox="1"/>
          <p:nvPr/>
        </p:nvSpPr>
        <p:spPr>
          <a:xfrm>
            <a:off x="3091452" y="219344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F80857-816D-48BD-899E-4800D3A68864}"/>
              </a:ext>
            </a:extLst>
          </p:cNvPr>
          <p:cNvSpPr txBox="1"/>
          <p:nvPr/>
        </p:nvSpPr>
        <p:spPr>
          <a:xfrm>
            <a:off x="6867527" y="156146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08B661-9ACE-4654-B6CB-991D1B6B6C79}"/>
              </a:ext>
            </a:extLst>
          </p:cNvPr>
          <p:cNvSpPr txBox="1"/>
          <p:nvPr/>
        </p:nvSpPr>
        <p:spPr>
          <a:xfrm>
            <a:off x="6867527" y="19934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664195AA-9AA4-4CFC-B8D5-96A735DA84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459" y="3508184"/>
          <a:ext cx="7008707" cy="33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92E10C-549A-4567-B1B2-BC63A62FE0B1}"/>
              </a:ext>
            </a:extLst>
          </p:cNvPr>
          <p:cNvSpPr txBox="1"/>
          <p:nvPr/>
        </p:nvSpPr>
        <p:spPr>
          <a:xfrm>
            <a:off x="3091452" y="5612179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0818FB-D6C6-43FA-A573-660E9185599A}"/>
              </a:ext>
            </a:extLst>
          </p:cNvPr>
          <p:cNvSpPr txBox="1"/>
          <p:nvPr/>
        </p:nvSpPr>
        <p:spPr>
          <a:xfrm>
            <a:off x="1044881" y="371042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1165EA-891E-46AA-AF48-7ED2F9FE3A6F}"/>
              </a:ext>
            </a:extLst>
          </p:cNvPr>
          <p:cNvSpPr txBox="1"/>
          <p:nvPr/>
        </p:nvSpPr>
        <p:spPr>
          <a:xfrm>
            <a:off x="6853312" y="506966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D067DE-BECD-48F7-A39E-1BA1710807C3}"/>
              </a:ext>
            </a:extLst>
          </p:cNvPr>
          <p:cNvSpPr txBox="1"/>
          <p:nvPr/>
        </p:nvSpPr>
        <p:spPr>
          <a:xfrm>
            <a:off x="6853312" y="4418315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13%</a:t>
            </a: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xmlns="" id="{04BFC7B5-19D8-45B9-B317-0E71702E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589B5B0-1B0E-4517-9DC6-EE7082C574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19D02A-CD08-463F-8EEB-987A9D4D1480}"/>
              </a:ext>
            </a:extLst>
          </p:cNvPr>
          <p:cNvSpPr/>
          <p:nvPr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IGM Economic Experts Panel:  Tariffs Help Some, Hurt Others, Overall A Bad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A52D9D-A416-4921-BC54-0FF4B5D9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0" y="607842"/>
            <a:ext cx="10601865" cy="60652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38A64-04F0-4D64-9382-1017C98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578"/>
            <a:ext cx="2743200" cy="365125"/>
          </a:xfrm>
        </p:spPr>
        <p:txBody>
          <a:bodyPr/>
          <a:lstStyle/>
          <a:p>
            <a:fld id="{C3B18FCC-70D3-493E-AEDB-9EFB7E526D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3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59331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FDF2CF-8A7A-449F-952F-8F81ADC24A79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Organizing for Action (OFA) and NWSOFA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C4B423-7BF8-4E80-A3B5-749AAB8BADB9}"/>
              </a:ext>
            </a:extLst>
          </p:cNvPr>
          <p:cNvSpPr txBox="1"/>
          <p:nvPr/>
        </p:nvSpPr>
        <p:spPr>
          <a:xfrm>
            <a:off x="406401" y="1099127"/>
            <a:ext cx="110816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In January 2013, we started as a gathering of friends and neighbors from the NW Suburbs who wanted to continue to have impact on the progressive issues we voted for in 2012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This grassroots, bottom up movement spread across the country and sparked the creation of Organizing for Action, OFA National, which now has  Chapters all over the country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This is a non-partisan, volunteer organization that focuses on progressive issues we are committed to taking Action on to make a difference locally, statewide and nationally.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NWSOFA has several issue teams; tonight is a meeting of the Fiscal &amp; Economic team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Presentation will be available at: </a:t>
            </a:r>
            <a:r>
              <a:rPr lang="en-US" sz="2200" dirty="0">
                <a:solidFill>
                  <a:srgbClr val="0000FF"/>
                </a:solidFill>
              </a:rPr>
              <a:t>http://www.nwsofa.org/resources/fiscal/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41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59331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F21D61-0EC8-4E54-990C-0FEC1CB4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61912"/>
            <a:ext cx="87058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459331"/>
            <a:ext cx="2743200" cy="365125"/>
          </a:xfrm>
        </p:spPr>
        <p:txBody>
          <a:bodyPr/>
          <a:lstStyle/>
          <a:p>
            <a:fld id="{26F259EA-5B25-477E-B9B4-086386E8255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FDF2CF-8A7A-449F-952F-8F81ADC24A79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Future NWSOFA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F4E45F-E121-454D-ABB6-5B4829989FA1}"/>
              </a:ext>
            </a:extLst>
          </p:cNvPr>
          <p:cNvSpPr txBox="1"/>
          <p:nvPr/>
        </p:nvSpPr>
        <p:spPr>
          <a:xfrm>
            <a:off x="489528" y="1071418"/>
            <a:ext cx="10640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July 11 NWSOFA Cool Cities Team:  Age of Consequences film Event 6:30 -8:30 PM at the Platine Library, Meeting Room #1, a film about climate change through the perspective of national and global security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July 19 NWSOFA Gun Violence Prevention Meeting 6:30pm – 8:00pm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See our calendar of events:  </a:t>
            </a:r>
            <a:r>
              <a:rPr lang="en-US" sz="2400" dirty="0">
                <a:solidFill>
                  <a:srgbClr val="0000FF"/>
                </a:solidFill>
              </a:rPr>
              <a:t>http://www.nwsofa.org/calendar/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6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B3098-C236-43C9-AB7A-E7D8E3B6172C}"/>
              </a:ext>
            </a:extLst>
          </p:cNvPr>
          <p:cNvSpPr/>
          <p:nvPr/>
        </p:nvSpPr>
        <p:spPr>
          <a:xfrm>
            <a:off x="0" y="1"/>
            <a:ext cx="121920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U.S. Federal Budget &amp; Economic “Math”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030A079-FDAA-4931-A353-C5314FDF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DB8A29B-AE72-409C-90C4-0F7D5DF9158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091AB5-A720-44CB-BCB4-94215253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6" y="433052"/>
            <a:ext cx="11077575" cy="6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926CF6-9FFF-4E18-A471-95ABC89CE5E0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U.S. Economic Trends 2014 - 2017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82367F-82C6-40C6-8CE6-729F986C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0" y="540765"/>
            <a:ext cx="9705976" cy="6220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D98FD9-28BA-4001-8E03-6AF0968EED8A}"/>
              </a:ext>
            </a:extLst>
          </p:cNvPr>
          <p:cNvSpPr txBox="1"/>
          <p:nvPr/>
        </p:nvSpPr>
        <p:spPr>
          <a:xfrm>
            <a:off x="10106880" y="4464695"/>
            <a:ext cx="1923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Sources</a:t>
            </a:r>
          </a:p>
          <a:p>
            <a:r>
              <a:rPr lang="en-US" sz="1200" dirty="0"/>
              <a:t>1: Bureau of Economic Analysis (BEA)</a:t>
            </a:r>
          </a:p>
          <a:p>
            <a:endParaRPr lang="en-US" sz="1200" dirty="0"/>
          </a:p>
          <a:p>
            <a:r>
              <a:rPr lang="en-US" sz="1200" dirty="0"/>
              <a:t>2,3,4,5,8: Federal Reserve Economic Data (FRED)</a:t>
            </a:r>
          </a:p>
          <a:p>
            <a:endParaRPr lang="en-US" sz="1200" dirty="0"/>
          </a:p>
          <a:p>
            <a:r>
              <a:rPr lang="en-US" sz="1200" dirty="0"/>
              <a:t>6: CBO Historical Data</a:t>
            </a:r>
          </a:p>
          <a:p>
            <a:r>
              <a:rPr lang="en-US" sz="1200" dirty="0"/>
              <a:t>7: Commonwealth Fund</a:t>
            </a:r>
          </a:p>
          <a:p>
            <a:r>
              <a:rPr lang="en-US" sz="1200" dirty="0"/>
              <a:t>9: Census Bureau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723D42-205C-4DAC-A2B1-83DF442C3017}"/>
              </a:ext>
            </a:extLst>
          </p:cNvPr>
          <p:cNvSpPr txBox="1"/>
          <p:nvPr/>
        </p:nvSpPr>
        <p:spPr>
          <a:xfrm>
            <a:off x="575910" y="74354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8EF75D-35BE-468B-8253-48C9EA2A2076}"/>
              </a:ext>
            </a:extLst>
          </p:cNvPr>
          <p:cNvSpPr txBox="1"/>
          <p:nvPr/>
        </p:nvSpPr>
        <p:spPr>
          <a:xfrm>
            <a:off x="7028780" y="743545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82737D-FB79-4DCA-8765-4875194D04B6}"/>
              </a:ext>
            </a:extLst>
          </p:cNvPr>
          <p:cNvSpPr txBox="1"/>
          <p:nvPr/>
        </p:nvSpPr>
        <p:spPr>
          <a:xfrm>
            <a:off x="3802345" y="743545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34AD2A-8E22-4AB3-91CF-00B4300F1AAD}"/>
              </a:ext>
            </a:extLst>
          </p:cNvPr>
          <p:cNvSpPr txBox="1"/>
          <p:nvPr/>
        </p:nvSpPr>
        <p:spPr>
          <a:xfrm>
            <a:off x="575910" y="2631549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F8C387-33DC-41FA-8BB8-74FE2BB5A0F3}"/>
              </a:ext>
            </a:extLst>
          </p:cNvPr>
          <p:cNvSpPr txBox="1"/>
          <p:nvPr/>
        </p:nvSpPr>
        <p:spPr>
          <a:xfrm>
            <a:off x="3802345" y="2631549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5A9163-5997-4D01-A125-85771C69008E}"/>
              </a:ext>
            </a:extLst>
          </p:cNvPr>
          <p:cNvSpPr txBox="1"/>
          <p:nvPr/>
        </p:nvSpPr>
        <p:spPr>
          <a:xfrm>
            <a:off x="7028780" y="2631549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2EDA09-859E-4073-B6F1-1EC826CA1CE9}"/>
              </a:ext>
            </a:extLst>
          </p:cNvPr>
          <p:cNvSpPr txBox="1"/>
          <p:nvPr/>
        </p:nvSpPr>
        <p:spPr>
          <a:xfrm>
            <a:off x="575910" y="4519554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631205-1D32-4E16-B1B3-D288F8BAA650}"/>
              </a:ext>
            </a:extLst>
          </p:cNvPr>
          <p:cNvSpPr txBox="1"/>
          <p:nvPr/>
        </p:nvSpPr>
        <p:spPr>
          <a:xfrm>
            <a:off x="3802345" y="4519554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9793AD-0FDC-4A3A-9CF1-5387E75B56F7}"/>
              </a:ext>
            </a:extLst>
          </p:cNvPr>
          <p:cNvSpPr txBox="1"/>
          <p:nvPr/>
        </p:nvSpPr>
        <p:spPr>
          <a:xfrm>
            <a:off x="7028780" y="4519554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75EF60-5AB4-42A9-802D-FE2A806AE9D1}"/>
              </a:ext>
            </a:extLst>
          </p:cNvPr>
          <p:cNvSpPr txBox="1"/>
          <p:nvPr/>
        </p:nvSpPr>
        <p:spPr>
          <a:xfrm>
            <a:off x="10045476" y="488978"/>
            <a:ext cx="2045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Summary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The economy has been doing well for a number of years, although several measures were worse in 2017 under Trump than 2014-2016 under Obama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Job creation, real wages, budget deficit, health insurance coverage, and trade deficit trended unfavorably in 2017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The narrative that the economy suddenly boomed under Trump in 2017 is misleading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xmlns="" id="{28A58780-576C-420A-BA38-663ACEAF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857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5421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Jobs:  Total Non-Farm Payrolls (Private and Govt / FT &amp; PT)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426" y="6491707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1F3DB3-1D53-45D7-8FB2-72B8050F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7" y="669863"/>
            <a:ext cx="11603406" cy="6045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36FCD2-B3E1-4928-B2E6-C999B17661FC}"/>
              </a:ext>
            </a:extLst>
          </p:cNvPr>
          <p:cNvSpPr txBox="1"/>
          <p:nvPr/>
        </p:nvSpPr>
        <p:spPr>
          <a:xfrm>
            <a:off x="9436179" y="566351"/>
            <a:ext cx="2588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/>
              <a:t>June 2018</a:t>
            </a:r>
          </a:p>
          <a:p>
            <a:pPr algn="ctr"/>
            <a:r>
              <a:rPr lang="en-US" sz="2200" dirty="0"/>
              <a:t>148.9 million total</a:t>
            </a:r>
          </a:p>
          <a:p>
            <a:pPr algn="ctr"/>
            <a:r>
              <a:rPr lang="en-US" sz="2200" dirty="0"/>
              <a:t>+213,000 vs. May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BD2EFE-BDD0-476F-B619-38036AE2226D}"/>
              </a:ext>
            </a:extLst>
          </p:cNvPr>
          <p:cNvSpPr txBox="1"/>
          <p:nvPr/>
        </p:nvSpPr>
        <p:spPr>
          <a:xfrm>
            <a:off x="8988932" y="5835340"/>
            <a:ext cx="11027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May ‘14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2C2994-3342-48FE-A24A-9363715BD4D1}"/>
              </a:ext>
            </a:extLst>
          </p:cNvPr>
          <p:cNvSpPr txBox="1"/>
          <p:nvPr/>
        </p:nvSpPr>
        <p:spPr>
          <a:xfrm>
            <a:off x="10319078" y="5835340"/>
            <a:ext cx="9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Jan ‘17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A16A02-A1F7-43C2-BF21-0B29F897A690}"/>
              </a:ext>
            </a:extLst>
          </p:cNvPr>
          <p:cNvSpPr txBox="1"/>
          <p:nvPr/>
        </p:nvSpPr>
        <p:spPr>
          <a:xfrm>
            <a:off x="1777040" y="1362976"/>
            <a:ext cx="4302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Recent Trend</a:t>
            </a:r>
          </a:p>
          <a:p>
            <a:r>
              <a:rPr lang="en-US" sz="2400" dirty="0"/>
              <a:t>3.54 mil jobs last 17 mos. Obama</a:t>
            </a:r>
          </a:p>
          <a:p>
            <a:r>
              <a:rPr lang="en-US" sz="2400" dirty="0"/>
              <a:t>3.22 mil jobs first 17 mos. Trump</a:t>
            </a:r>
          </a:p>
          <a:p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3D2009-23A3-4EA6-B29F-82D70BE02016}"/>
              </a:ext>
            </a:extLst>
          </p:cNvPr>
          <p:cNvSpPr txBox="1"/>
          <p:nvPr/>
        </p:nvSpPr>
        <p:spPr>
          <a:xfrm>
            <a:off x="1837426" y="5958450"/>
            <a:ext cx="226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Private is 127m; Govt is 22m</a:t>
            </a:r>
          </a:p>
        </p:txBody>
      </p:sp>
    </p:spTree>
    <p:extLst>
      <p:ext uri="{BB962C8B-B14F-4D97-AF65-F5344CB8AC3E}">
        <p14:creationId xmlns:p14="http://schemas.microsoft.com/office/powerpoint/2010/main" val="253537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6124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Unemployment Measures Below Pre-Crisis Levels / Are We At Full Employment?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23A7F-8965-431F-9689-900AEFD5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6052" y="6483081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4BDC99-C02E-4DD1-BDC2-1CED412A668F}"/>
              </a:ext>
            </a:extLst>
          </p:cNvPr>
          <p:cNvSpPr txBox="1"/>
          <p:nvPr/>
        </p:nvSpPr>
        <p:spPr>
          <a:xfrm>
            <a:off x="1203372" y="6304325"/>
            <a:ext cx="589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Pre-crisis rates (Nov ‘07) were 8.4% (U6) and 4.7% (U3)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F23772-3FC7-427B-A38A-D3ECB5F79355}"/>
              </a:ext>
            </a:extLst>
          </p:cNvPr>
          <p:cNvSpPr txBox="1"/>
          <p:nvPr/>
        </p:nvSpPr>
        <p:spPr>
          <a:xfrm>
            <a:off x="9620118" y="609099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May </a:t>
            </a:r>
          </a:p>
          <a:p>
            <a:pPr algn="ctr"/>
            <a:r>
              <a:rPr lang="en-US" sz="2000" dirty="0"/>
              <a:t>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95997F-5298-43A3-80B9-C0F6DAA8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91456"/>
            <a:ext cx="11202166" cy="5420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263925-CB81-4952-AF23-75FB88C88917}"/>
              </a:ext>
            </a:extLst>
          </p:cNvPr>
          <p:cNvSpPr txBox="1"/>
          <p:nvPr/>
        </p:nvSpPr>
        <p:spPr>
          <a:xfrm>
            <a:off x="11105935" y="4050032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7.8% or</a:t>
            </a:r>
          </a:p>
          <a:p>
            <a:r>
              <a:rPr lang="en-US" sz="2000" dirty="0">
                <a:solidFill>
                  <a:srgbClr val="C00000"/>
                </a:solidFill>
              </a:rPr>
              <a:t>13.1m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E28AC60-B766-4A7B-85A4-35451AF3BB03}"/>
              </a:ext>
            </a:extLst>
          </p:cNvPr>
          <p:cNvCxnSpPr>
            <a:cxnSpLocks/>
          </p:cNvCxnSpPr>
          <p:nvPr/>
        </p:nvCxnSpPr>
        <p:spPr>
          <a:xfrm>
            <a:off x="9961480" y="5132723"/>
            <a:ext cx="0" cy="6211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6FBE20-45FA-42D6-9156-0F7003F9670A}"/>
              </a:ext>
            </a:extLst>
          </p:cNvPr>
          <p:cNvSpPr txBox="1"/>
          <p:nvPr/>
        </p:nvSpPr>
        <p:spPr>
          <a:xfrm>
            <a:off x="11069867" y="3685054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June ‘18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1DDFB9-20A4-42A0-909D-87875C92857A}"/>
              </a:ext>
            </a:extLst>
          </p:cNvPr>
          <p:cNvSpPr txBox="1"/>
          <p:nvPr/>
        </p:nvSpPr>
        <p:spPr>
          <a:xfrm>
            <a:off x="11105935" y="5125456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4.0% or</a:t>
            </a:r>
          </a:p>
          <a:p>
            <a:r>
              <a:rPr lang="en-US" sz="2000" dirty="0">
                <a:solidFill>
                  <a:srgbClr val="0070C0"/>
                </a:solidFill>
              </a:rPr>
              <a:t>6.6m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CEEF43-869B-4AE3-A231-16943BB70CF8}"/>
              </a:ext>
            </a:extLst>
          </p:cNvPr>
          <p:cNvSpPr txBox="1"/>
          <p:nvPr/>
        </p:nvSpPr>
        <p:spPr>
          <a:xfrm>
            <a:off x="6472691" y="3887005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F92FEF-3492-4B4C-8C9B-38B63ACAC262}"/>
              </a:ext>
            </a:extLst>
          </p:cNvPr>
          <p:cNvSpPr txBox="1"/>
          <p:nvPr/>
        </p:nvSpPr>
        <p:spPr>
          <a:xfrm>
            <a:off x="6472691" y="1900902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U-6</a:t>
            </a:r>
          </a:p>
        </p:txBody>
      </p:sp>
    </p:spTree>
    <p:extLst>
      <p:ext uri="{BB962C8B-B14F-4D97-AF65-F5344CB8AC3E}">
        <p14:creationId xmlns:p14="http://schemas.microsoft.com/office/powerpoint/2010/main" val="295290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F62C70-5163-4A8D-A4E4-6E9AC8565E06}"/>
              </a:ext>
            </a:extLst>
          </p:cNvPr>
          <p:cNvSpPr/>
          <p:nvPr/>
        </p:nvSpPr>
        <p:spPr>
          <a:xfrm>
            <a:off x="0" y="0"/>
            <a:ext cx="12192000" cy="4140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Real Hourly Earnings (Through May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6313CA-9B79-4BE4-9D4C-340F45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786"/>
            <a:ext cx="2743200" cy="365125"/>
          </a:xfrm>
        </p:spPr>
        <p:txBody>
          <a:bodyPr/>
          <a:lstStyle/>
          <a:p>
            <a:fld id="{A5ABBA13-5101-492E-8EF0-2A135518BDD4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EB0C82-F3F3-4A43-A695-CC395B6F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140749"/>
            <a:ext cx="11928052" cy="5157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C10190-3D7A-4BA9-B7B4-4819A49194EF}"/>
              </a:ext>
            </a:extLst>
          </p:cNvPr>
          <p:cNvSpPr txBox="1"/>
          <p:nvPr/>
        </p:nvSpPr>
        <p:spPr>
          <a:xfrm>
            <a:off x="8436115" y="2769822"/>
            <a:ext cx="268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Real Wages (Infl: All Items)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D1603C-9DD2-4AF1-99B5-7219E0802907}"/>
              </a:ext>
            </a:extLst>
          </p:cNvPr>
          <p:cNvSpPr txBox="1"/>
          <p:nvPr/>
        </p:nvSpPr>
        <p:spPr>
          <a:xfrm>
            <a:off x="7899397" y="4557683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Real Wages (Infl: Less Food &amp; Energy)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68603E-9BFC-40B1-90B2-F5330DCF1584}"/>
              </a:ext>
            </a:extLst>
          </p:cNvPr>
          <p:cNvSpPr txBox="1"/>
          <p:nvPr/>
        </p:nvSpPr>
        <p:spPr>
          <a:xfrm>
            <a:off x="193963" y="546576"/>
            <a:ext cx="11441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Despite low unemployment, wages are not yet rising significantly in real (inflation-adjusted) terms</a:t>
            </a:r>
          </a:p>
        </p:txBody>
      </p:sp>
    </p:spTree>
    <p:extLst>
      <p:ext uri="{BB962C8B-B14F-4D97-AF65-F5344CB8AC3E}">
        <p14:creationId xmlns:p14="http://schemas.microsoft.com/office/powerpoint/2010/main" val="175765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6600</TotalTime>
  <Words>745</Words>
  <Application>Microsoft Macintosh PowerPoint</Application>
  <PresentationFormat>Custom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Doney, David</dc:creator>
  <cp:lastModifiedBy>Glenview 34</cp:lastModifiedBy>
  <cp:revision>1485</cp:revision>
  <cp:lastPrinted>2018-07-07T00:40:41Z</cp:lastPrinted>
  <dcterms:created xsi:type="dcterms:W3CDTF">2018-03-19T22:01:17Z</dcterms:created>
  <dcterms:modified xsi:type="dcterms:W3CDTF">2018-07-09T13:16:50Z</dcterms:modified>
</cp:coreProperties>
</file>