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2" r:id="rId2"/>
    <p:sldId id="407" r:id="rId3"/>
    <p:sldId id="345" r:id="rId4"/>
    <p:sldId id="344" r:id="rId5"/>
    <p:sldId id="422" r:id="rId6"/>
    <p:sldId id="423" r:id="rId7"/>
    <p:sldId id="482" r:id="rId8"/>
    <p:sldId id="483" r:id="rId9"/>
    <p:sldId id="430" r:id="rId10"/>
    <p:sldId id="424" r:id="rId11"/>
    <p:sldId id="485" r:id="rId12"/>
    <p:sldId id="312" r:id="rId13"/>
    <p:sldId id="313" r:id="rId14"/>
    <p:sldId id="418" r:id="rId15"/>
    <p:sldId id="480" r:id="rId16"/>
    <p:sldId id="417" r:id="rId17"/>
    <p:sldId id="468" r:id="rId18"/>
    <p:sldId id="469" r:id="rId19"/>
    <p:sldId id="478" r:id="rId20"/>
    <p:sldId id="487" r:id="rId21"/>
    <p:sldId id="488" r:id="rId22"/>
    <p:sldId id="486" r:id="rId23"/>
    <p:sldId id="425" r:id="rId24"/>
    <p:sldId id="443" r:id="rId25"/>
    <p:sldId id="327" r:id="rId26"/>
    <p:sldId id="409" r:id="rId27"/>
    <p:sldId id="465" r:id="rId28"/>
    <p:sldId id="384" r:id="rId29"/>
    <p:sldId id="426" r:id="rId30"/>
    <p:sldId id="400" r:id="rId31"/>
    <p:sldId id="432" r:id="rId32"/>
    <p:sldId id="431" r:id="rId33"/>
    <p:sldId id="457" r:id="rId34"/>
    <p:sldId id="309" r:id="rId35"/>
    <p:sldId id="427" r:id="rId36"/>
    <p:sldId id="455" r:id="rId37"/>
    <p:sldId id="446" r:id="rId38"/>
    <p:sldId id="456" r:id="rId39"/>
    <p:sldId id="428" r:id="rId40"/>
    <p:sldId id="472" r:id="rId41"/>
    <p:sldId id="473" r:id="rId42"/>
    <p:sldId id="474" r:id="rId43"/>
    <p:sldId id="3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vl8078\AppData\Local\Microsoft\Windows\INetCache\Content.Outlook\NPC20SFF\Job%20Creation%2012%20months%20to%20April.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wa-netcifs01\WMT_USER\avl8078\1.1ab%20Macroeconomics\Employment\Disability\BLS%20Extract%20-%20NILF%20Disabl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doney\Documents\Economics\Income%20inequality\1a%20-%20DD%20Extract%20of%20PSZ%202016%20data.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1" Type="http://schemas.openxmlformats.org/officeDocument/2006/relationships/oleObject" Target="file:///\\fwa-netcifs01\WMT_USER\avl8078\1.1ab%20Macroeconomics\Income%20Inequality\Median%20Household%20Income%20-%20If%20grew%20at%20historical%20rate.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H:\1.1ab%20Macroeconomics\CBO\1a-BEO%202018\Copy%20of%20CBO%20-%20April%202018%20Baseline%20with%20DD%20Graphs%20-%20v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'[Job Creation 12 months to April.xls]FRED Graph'!$H$134:$H$139</c:f>
              <c:numCache>
                <c:formatCode>General</c:formatCode>
                <c:ptCount val="6"/>
                <c:pt idx="0">
                  <c:v>2013</c:v>
                </c:pt>
                <c:pt idx="1">
                  <c:v>2014</c:v>
                </c:pt>
                <c:pt idx="2">
                  <c:v>2015</c:v>
                </c:pt>
                <c:pt idx="3">
                  <c:v>2016</c:v>
                </c:pt>
                <c:pt idx="4">
                  <c:v>2017</c:v>
                </c:pt>
                <c:pt idx="5">
                  <c:v>2018</c:v>
                </c:pt>
              </c:numCache>
            </c:numRef>
          </c:cat>
          <c:val>
            <c:numRef>
              <c:f>'[Job Creation 12 months to April.xls]FRED Graph'!$I$134:$I$139</c:f>
              <c:numCache>
                <c:formatCode>_(* #,##0_);_(* \(#,##0\);_(* "-"??_);_(@_)</c:formatCode>
                <c:ptCount val="6"/>
                <c:pt idx="0">
                  <c:v>2041</c:v>
                </c:pt>
                <c:pt idx="1">
                  <c:v>2422</c:v>
                </c:pt>
                <c:pt idx="2">
                  <c:v>2915</c:v>
                </c:pt>
                <c:pt idx="3">
                  <c:v>2643</c:v>
                </c:pt>
                <c:pt idx="4">
                  <c:v>2282</c:v>
                </c:pt>
                <c:pt idx="5">
                  <c:v>2280</c:v>
                </c:pt>
              </c:numCache>
            </c:numRef>
          </c:val>
          <c:extLst>
            <c:ext xmlns:c16="http://schemas.microsoft.com/office/drawing/2014/chart" uri="{C3380CC4-5D6E-409C-BE32-E72D297353CC}">
              <c16:uniqueId val="{00000000-C25A-4A7A-BB8F-BCFB3B82239A}"/>
            </c:ext>
          </c:extLst>
        </c:ser>
        <c:dLbls>
          <c:showLegendKey val="0"/>
          <c:showVal val="0"/>
          <c:showCatName val="0"/>
          <c:showSerName val="0"/>
          <c:showPercent val="0"/>
          <c:showBubbleSize val="0"/>
        </c:dLbls>
        <c:gapWidth val="219"/>
        <c:overlap val="-27"/>
        <c:axId val="1590455231"/>
        <c:axId val="1"/>
      </c:barChart>
      <c:catAx>
        <c:axId val="15904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_(* #,##0_);_(* \(#,##0\);_(* &quot;-&quot;??_);_(@_)" sourceLinked="1"/>
        <c:majorTickMark val="out"/>
        <c:minorTickMark val="none"/>
        <c:tickLblPos val="nextTo"/>
        <c:crossAx val="1590455231"/>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Total!$B$8:$B$16</c:f>
              <c:strCache>
                <c:ptCount val="9"/>
                <c:pt idx="0">
                  <c:v>2009</c:v>
                </c:pt>
                <c:pt idx="1">
                  <c:v>2010</c:v>
                </c:pt>
                <c:pt idx="2">
                  <c:v>2011</c:v>
                </c:pt>
                <c:pt idx="3">
                  <c:v>2012</c:v>
                </c:pt>
                <c:pt idx="4">
                  <c:v>2013</c:v>
                </c:pt>
                <c:pt idx="5">
                  <c:v>2014</c:v>
                </c:pt>
                <c:pt idx="6">
                  <c:v>2015</c:v>
                </c:pt>
                <c:pt idx="7">
                  <c:v>2016</c:v>
                </c:pt>
                <c:pt idx="8">
                  <c:v>2017</c:v>
                </c:pt>
              </c:strCache>
            </c:strRef>
          </c:cat>
          <c:val>
            <c:numRef>
              <c:f>Total!$K$8:$K$16</c:f>
              <c:numCache>
                <c:formatCode>0.0%</c:formatCode>
                <c:ptCount val="9"/>
                <c:pt idx="0">
                  <c:v>4.7130963240868032E-2</c:v>
                </c:pt>
                <c:pt idx="1">
                  <c:v>4.7742458872650342E-2</c:v>
                </c:pt>
                <c:pt idx="2">
                  <c:v>5.0957980550464126E-2</c:v>
                </c:pt>
                <c:pt idx="3">
                  <c:v>5.1344175841539837E-2</c:v>
                </c:pt>
                <c:pt idx="4">
                  <c:v>5.189405872561885E-2</c:v>
                </c:pt>
                <c:pt idx="5">
                  <c:v>5.2282824807545342E-2</c:v>
                </c:pt>
                <c:pt idx="6">
                  <c:v>5.1964187289239468E-2</c:v>
                </c:pt>
                <c:pt idx="7">
                  <c:v>4.9241692603721736E-2</c:v>
                </c:pt>
                <c:pt idx="8">
                  <c:v>4.7792195986637274E-2</c:v>
                </c:pt>
              </c:numCache>
            </c:numRef>
          </c:val>
          <c:smooth val="0"/>
          <c:extLst>
            <c:ext xmlns:c16="http://schemas.microsoft.com/office/drawing/2014/chart" uri="{C3380CC4-5D6E-409C-BE32-E72D297353CC}">
              <c16:uniqueId val="{00000000-7E61-41AF-BB8F-35782086E04B}"/>
            </c:ext>
          </c:extLst>
        </c:ser>
        <c:dLbls>
          <c:showLegendKey val="0"/>
          <c:showVal val="0"/>
          <c:showCatName val="0"/>
          <c:showSerName val="0"/>
          <c:showPercent val="0"/>
          <c:showBubbleSize val="0"/>
        </c:dLbls>
        <c:smooth val="0"/>
        <c:axId val="1854828768"/>
        <c:axId val="1748264048"/>
      </c:lineChart>
      <c:catAx>
        <c:axId val="185482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748264048"/>
        <c:crosses val="autoZero"/>
        <c:auto val="1"/>
        <c:lblAlgn val="ctr"/>
        <c:lblOffset val="100"/>
        <c:noMultiLvlLbl val="0"/>
      </c:catAx>
      <c:valAx>
        <c:axId val="1748264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85482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Sheet1!$I$3</c:f>
              <c:strCache>
                <c:ptCount val="1"/>
                <c:pt idx="0">
                  <c:v>Bottom 50%</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Sheet1!$C$4:$C$56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Sheet1!$I$4:$I$56</c:f>
              <c:numCache>
                <c:formatCode>0.0%</c:formatCode>
                <c:ptCount val="53"/>
                <c:pt idx="0">
                  <c:v>0.2252037525177</c:v>
                </c:pt>
                <c:pt idx="1">
                  <c:v>0.21995428204536399</c:v>
                </c:pt>
                <c:pt idx="2">
                  <c:v>0.21468585729598999</c:v>
                </c:pt>
                <c:pt idx="3">
                  <c:v>0.21940928697586101</c:v>
                </c:pt>
                <c:pt idx="4">
                  <c:v>0.224132895469666</c:v>
                </c:pt>
                <c:pt idx="5">
                  <c:v>0.23812682926654799</c:v>
                </c:pt>
                <c:pt idx="6">
                  <c:v>0.24397693946957599</c:v>
                </c:pt>
                <c:pt idx="7">
                  <c:v>0.249999192543328</c:v>
                </c:pt>
                <c:pt idx="8">
                  <c:v>0.25246175308711799</c:v>
                </c:pt>
                <c:pt idx="9">
                  <c:v>0.25103316252352698</c:v>
                </c:pt>
                <c:pt idx="10">
                  <c:v>0.25037994371086802</c:v>
                </c:pt>
                <c:pt idx="11">
                  <c:v>0.25262378748811898</c:v>
                </c:pt>
                <c:pt idx="12">
                  <c:v>0.256846678993497</c:v>
                </c:pt>
                <c:pt idx="13">
                  <c:v>0.256846237366744</c:v>
                </c:pt>
                <c:pt idx="14">
                  <c:v>0.257909652636783</c:v>
                </c:pt>
                <c:pt idx="15">
                  <c:v>0.25635811613160803</c:v>
                </c:pt>
                <c:pt idx="16">
                  <c:v>0.25483281147022602</c:v>
                </c:pt>
                <c:pt idx="17">
                  <c:v>0.25562816858291598</c:v>
                </c:pt>
                <c:pt idx="18">
                  <c:v>0.25685793161392201</c:v>
                </c:pt>
                <c:pt idx="19">
                  <c:v>0.251292943954468</c:v>
                </c:pt>
                <c:pt idx="20">
                  <c:v>0.24460482597351099</c:v>
                </c:pt>
                <c:pt idx="21">
                  <c:v>0.236305117607117</c:v>
                </c:pt>
                <c:pt idx="22">
                  <c:v>0.22790783643722501</c:v>
                </c:pt>
                <c:pt idx="23">
                  <c:v>0.22835975885391199</c:v>
                </c:pt>
                <c:pt idx="24">
                  <c:v>0.22871285676956199</c:v>
                </c:pt>
                <c:pt idx="25">
                  <c:v>0.22620218992233301</c:v>
                </c:pt>
                <c:pt idx="26">
                  <c:v>0.220975756645203</c:v>
                </c:pt>
                <c:pt idx="27">
                  <c:v>0.223365187644959</c:v>
                </c:pt>
                <c:pt idx="28">
                  <c:v>0.22357898950576799</c:v>
                </c:pt>
                <c:pt idx="29">
                  <c:v>0.22332096099853499</c:v>
                </c:pt>
                <c:pt idx="30">
                  <c:v>0.21809983253479001</c:v>
                </c:pt>
                <c:pt idx="31">
                  <c:v>0.22094362974166901</c:v>
                </c:pt>
                <c:pt idx="32">
                  <c:v>0.21973186731338501</c:v>
                </c:pt>
                <c:pt idx="33">
                  <c:v>0.21644890308380099</c:v>
                </c:pt>
                <c:pt idx="34">
                  <c:v>0.21422904729843101</c:v>
                </c:pt>
                <c:pt idx="35">
                  <c:v>0.21131950616836501</c:v>
                </c:pt>
                <c:pt idx="36">
                  <c:v>0.21057850122451799</c:v>
                </c:pt>
                <c:pt idx="37">
                  <c:v>0.20882225036621099</c:v>
                </c:pt>
                <c:pt idx="38">
                  <c:v>0.20614928007125899</c:v>
                </c:pt>
                <c:pt idx="39">
                  <c:v>0.20768231153488201</c:v>
                </c:pt>
                <c:pt idx="40">
                  <c:v>0.20562797784805301</c:v>
                </c:pt>
                <c:pt idx="41">
                  <c:v>0.20230060815811199</c:v>
                </c:pt>
                <c:pt idx="42">
                  <c:v>0.200688421726227</c:v>
                </c:pt>
                <c:pt idx="43">
                  <c:v>0.19993394613266</c:v>
                </c:pt>
                <c:pt idx="44">
                  <c:v>0.197814166545868</c:v>
                </c:pt>
                <c:pt idx="45">
                  <c:v>0.20142179727554299</c:v>
                </c:pt>
                <c:pt idx="46">
                  <c:v>0.20475667715072601</c:v>
                </c:pt>
                <c:pt idx="47">
                  <c:v>0.19937294721603399</c:v>
                </c:pt>
                <c:pt idx="48">
                  <c:v>0.19886827468872101</c:v>
                </c:pt>
                <c:pt idx="49">
                  <c:v>0.196282088756561</c:v>
                </c:pt>
                <c:pt idx="50">
                  <c:v>0.190544188022614</c:v>
                </c:pt>
                <c:pt idx="51">
                  <c:v>0.19446164369583099</c:v>
                </c:pt>
                <c:pt idx="52">
                  <c:v>0.19374823570251501</c:v>
                </c:pt>
              </c:numCache>
            </c:numRef>
          </c:val>
          <c:smooth val="0"/>
          <c:extLst>
            <c:ext xmlns:c16="http://schemas.microsoft.com/office/drawing/2014/chart" uri="{C3380CC4-5D6E-409C-BE32-E72D297353CC}">
              <c16:uniqueId val="{00000000-2F53-40BE-AF80-51AE7180E9B6}"/>
            </c:ext>
          </c:extLst>
        </c:ser>
        <c:ser>
          <c:idx val="1"/>
          <c:order val="1"/>
          <c:tx>
            <c:strRef>
              <c:f>Sheet1!$J$3</c:f>
              <c:strCache>
                <c:ptCount val="1"/>
                <c:pt idx="0">
                  <c:v>Top 1%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Sheet1!$C$4:$C$56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Sheet1!$J$4:$J$56</c:f>
              <c:numCache>
                <c:formatCode>0.0%</c:formatCode>
                <c:ptCount val="53"/>
                <c:pt idx="0">
                  <c:v>0.100570440292358</c:v>
                </c:pt>
                <c:pt idx="1">
                  <c:v>0.102576941251755</c:v>
                </c:pt>
                <c:pt idx="2">
                  <c:v>0.104583442211151</c:v>
                </c:pt>
                <c:pt idx="3">
                  <c:v>0.103128131479025</c:v>
                </c:pt>
                <c:pt idx="4">
                  <c:v>0.101674273610115</c:v>
                </c:pt>
                <c:pt idx="5">
                  <c:v>9.5950003713369397E-2</c:v>
                </c:pt>
                <c:pt idx="6">
                  <c:v>9.2658649198710905E-2</c:v>
                </c:pt>
                <c:pt idx="7">
                  <c:v>8.7392803980037598E-2</c:v>
                </c:pt>
                <c:pt idx="8">
                  <c:v>8.4765647712629302E-2</c:v>
                </c:pt>
                <c:pt idx="9">
                  <c:v>8.5362681464175694E-2</c:v>
                </c:pt>
                <c:pt idx="10">
                  <c:v>8.6419819224829497E-2</c:v>
                </c:pt>
                <c:pt idx="11">
                  <c:v>8.6433820036290895E-2</c:v>
                </c:pt>
                <c:pt idx="12">
                  <c:v>8.4124602279871397E-2</c:v>
                </c:pt>
                <c:pt idx="13">
                  <c:v>8.4028214191846501E-2</c:v>
                </c:pt>
                <c:pt idx="14">
                  <c:v>8.3763523021204406E-2</c:v>
                </c:pt>
                <c:pt idx="15">
                  <c:v>8.5853106806393201E-2</c:v>
                </c:pt>
                <c:pt idx="16">
                  <c:v>8.7876660632519796E-2</c:v>
                </c:pt>
                <c:pt idx="17">
                  <c:v>9.1248020529746995E-2</c:v>
                </c:pt>
                <c:pt idx="18">
                  <c:v>8.5492484271526295E-2</c:v>
                </c:pt>
                <c:pt idx="19">
                  <c:v>9.2572897672653198E-2</c:v>
                </c:pt>
                <c:pt idx="20">
                  <c:v>9.3896575272083296E-2</c:v>
                </c:pt>
                <c:pt idx="21">
                  <c:v>9.6782200038433006E-2</c:v>
                </c:pt>
                <c:pt idx="22">
                  <c:v>0.107760630548</c:v>
                </c:pt>
                <c:pt idx="23">
                  <c:v>0.106627143919468</c:v>
                </c:pt>
                <c:pt idx="24">
                  <c:v>9.9426127970218603E-2</c:v>
                </c:pt>
                <c:pt idx="25">
                  <c:v>0.109718099236488</c:v>
                </c:pt>
                <c:pt idx="26">
                  <c:v>0.124121159315109</c:v>
                </c:pt>
                <c:pt idx="27">
                  <c:v>0.120552062988281</c:v>
                </c:pt>
                <c:pt idx="28">
                  <c:v>0.120794571936131</c:v>
                </c:pt>
                <c:pt idx="29">
                  <c:v>0.114935517311096</c:v>
                </c:pt>
                <c:pt idx="30">
                  <c:v>0.123332649469376</c:v>
                </c:pt>
                <c:pt idx="31">
                  <c:v>0.11721437424421299</c:v>
                </c:pt>
                <c:pt idx="32">
                  <c:v>0.11624856293201399</c:v>
                </c:pt>
                <c:pt idx="33">
                  <c:v>0.12042386829853099</c:v>
                </c:pt>
                <c:pt idx="34">
                  <c:v>0.12467801570892301</c:v>
                </c:pt>
                <c:pt idx="35">
                  <c:v>0.129738584160805</c:v>
                </c:pt>
                <c:pt idx="36">
                  <c:v>0.13109272718429599</c:v>
                </c:pt>
                <c:pt idx="37">
                  <c:v>0.13687577843666099</c:v>
                </c:pt>
                <c:pt idx="38">
                  <c:v>0.14075869321823101</c:v>
                </c:pt>
                <c:pt idx="39">
                  <c:v>0.13767567276954601</c:v>
                </c:pt>
                <c:pt idx="40">
                  <c:v>0.139401584863663</c:v>
                </c:pt>
                <c:pt idx="41">
                  <c:v>0.140927448868752</c:v>
                </c:pt>
                <c:pt idx="42">
                  <c:v>0.147845074534416</c:v>
                </c:pt>
                <c:pt idx="43">
                  <c:v>0.152556702494621</c:v>
                </c:pt>
                <c:pt idx="44">
                  <c:v>0.15769994258880601</c:v>
                </c:pt>
                <c:pt idx="45">
                  <c:v>0.15257436037063599</c:v>
                </c:pt>
                <c:pt idx="46">
                  <c:v>0.15314984321594199</c:v>
                </c:pt>
                <c:pt idx="47">
                  <c:v>0.15084713697433499</c:v>
                </c:pt>
                <c:pt idx="48">
                  <c:v>0.15928184986114499</c:v>
                </c:pt>
                <c:pt idx="49">
                  <c:v>0.15818147361278501</c:v>
                </c:pt>
                <c:pt idx="50">
                  <c:v>0.16640020906925199</c:v>
                </c:pt>
                <c:pt idx="51">
                  <c:v>0.15314260125160201</c:v>
                </c:pt>
                <c:pt idx="52">
                  <c:v>0.15640707314014399</c:v>
                </c:pt>
              </c:numCache>
            </c:numRef>
          </c:val>
          <c:smooth val="0"/>
          <c:extLst>
            <c:ext xmlns:c16="http://schemas.microsoft.com/office/drawing/2014/chart" uri="{C3380CC4-5D6E-409C-BE32-E72D297353CC}">
              <c16:uniqueId val="{00000001-2F53-40BE-AF80-51AE7180E9B6}"/>
            </c:ext>
          </c:extLst>
        </c:ser>
        <c:dLbls>
          <c:showLegendKey val="0"/>
          <c:showVal val="0"/>
          <c:showCatName val="0"/>
          <c:showSerName val="0"/>
          <c:showPercent val="0"/>
          <c:showBubbleSize val="0"/>
        </c:dLbls>
        <c:smooth val="0"/>
        <c:axId val="2134515864"/>
        <c:axId val="2134519448"/>
      </c:lineChart>
      <c:catAx>
        <c:axId val="213451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4519448"/>
        <c:crosses val="autoZero"/>
        <c:auto val="1"/>
        <c:lblAlgn val="ctr"/>
        <c:lblOffset val="100"/>
        <c:tickLblSkip val="5"/>
        <c:tickMarkSkip val="5"/>
        <c:noMultiLvlLbl val="0"/>
      </c:catAx>
      <c:valAx>
        <c:axId val="2134519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451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cat>
            <c:numRef>
              <c:f>'FRED Graph'!$B$12:$B$44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numCache>
            </c:numRef>
          </c:cat>
          <c:val>
            <c:numRef>
              <c:f>'FRED Graph'!$C$12:$C$44</c:f>
              <c:numCache>
                <c:formatCode>_(* #,##0_);_(* \(#,##0\);_(* "-"??_);_(@_)</c:formatCode>
                <c:ptCount val="33"/>
                <c:pt idx="0">
                  <c:v>49335</c:v>
                </c:pt>
                <c:pt idx="1">
                  <c:v>50258</c:v>
                </c:pt>
                <c:pt idx="2">
                  <c:v>52068</c:v>
                </c:pt>
                <c:pt idx="3">
                  <c:v>52690</c:v>
                </c:pt>
                <c:pt idx="4">
                  <c:v>53124</c:v>
                </c:pt>
                <c:pt idx="5">
                  <c:v>54042</c:v>
                </c:pt>
                <c:pt idx="6">
                  <c:v>53350</c:v>
                </c:pt>
                <c:pt idx="7">
                  <c:v>51791</c:v>
                </c:pt>
                <c:pt idx="8">
                  <c:v>51390</c:v>
                </c:pt>
                <c:pt idx="9">
                  <c:v>51116</c:v>
                </c:pt>
                <c:pt idx="10">
                  <c:v>51710</c:v>
                </c:pt>
                <c:pt idx="11">
                  <c:v>53330</c:v>
                </c:pt>
                <c:pt idx="12">
                  <c:v>54105</c:v>
                </c:pt>
                <c:pt idx="13">
                  <c:v>55218</c:v>
                </c:pt>
                <c:pt idx="14">
                  <c:v>57248</c:v>
                </c:pt>
                <c:pt idx="15">
                  <c:v>58665</c:v>
                </c:pt>
                <c:pt idx="16">
                  <c:v>58544</c:v>
                </c:pt>
                <c:pt idx="17">
                  <c:v>57246</c:v>
                </c:pt>
                <c:pt idx="18">
                  <c:v>56599</c:v>
                </c:pt>
                <c:pt idx="19">
                  <c:v>56528</c:v>
                </c:pt>
                <c:pt idx="20">
                  <c:v>56332</c:v>
                </c:pt>
                <c:pt idx="21">
                  <c:v>56935</c:v>
                </c:pt>
                <c:pt idx="22">
                  <c:v>57379</c:v>
                </c:pt>
                <c:pt idx="23">
                  <c:v>58149</c:v>
                </c:pt>
                <c:pt idx="24">
                  <c:v>56076</c:v>
                </c:pt>
                <c:pt idx="25">
                  <c:v>55683</c:v>
                </c:pt>
                <c:pt idx="26">
                  <c:v>54245</c:v>
                </c:pt>
                <c:pt idx="27">
                  <c:v>53401</c:v>
                </c:pt>
                <c:pt idx="28">
                  <c:v>53331</c:v>
                </c:pt>
                <c:pt idx="29">
                  <c:v>55214</c:v>
                </c:pt>
                <c:pt idx="30">
                  <c:v>54398</c:v>
                </c:pt>
                <c:pt idx="31">
                  <c:v>57230</c:v>
                </c:pt>
                <c:pt idx="32">
                  <c:v>59039</c:v>
                </c:pt>
              </c:numCache>
            </c:numRef>
          </c:val>
          <c:smooth val="0"/>
          <c:extLst>
            <c:ext xmlns:c16="http://schemas.microsoft.com/office/drawing/2014/chart" uri="{C3380CC4-5D6E-409C-BE32-E72D297353CC}">
              <c16:uniqueId val="{00000000-15BA-4F3C-97AF-D33F9A7439B0}"/>
            </c:ext>
          </c:extLst>
        </c:ser>
        <c:ser>
          <c:idx val="1"/>
          <c:order val="1"/>
          <c:spPr>
            <a:ln w="28575" cap="rnd">
              <a:solidFill>
                <a:schemeClr val="accent2"/>
              </a:solidFill>
              <a:prstDash val="dash"/>
              <a:round/>
            </a:ln>
            <a:effectLst/>
          </c:spPr>
          <c:marker>
            <c:symbol val="none"/>
          </c:marker>
          <c:cat>
            <c:numRef>
              <c:f>'FRED Graph'!$B$12:$B$44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numCache>
            </c:numRef>
          </c:cat>
          <c:val>
            <c:numRef>
              <c:f>'FRED Graph'!$D$12:$D$44</c:f>
              <c:numCache>
                <c:formatCode>General</c:formatCode>
                <c:ptCount val="33"/>
                <c:pt idx="15" formatCode="_(* #,##0_);_(* \(#,##0\);_(* &quot;-&quot;??_);_(@_)">
                  <c:v>58665</c:v>
                </c:pt>
                <c:pt idx="16" formatCode="_(* #,##0_);_(* \(#,##0\);_(* &quot;-&quot;??_);_(@_)">
                  <c:v>59346.348765256895</c:v>
                </c:pt>
                <c:pt idx="17" formatCode="_(* #,##0_);_(* \(#,##0\);_(* &quot;-&quot;??_);_(@_)">
                  <c:v>60035.610871345925</c:v>
                </c:pt>
                <c:pt idx="18" formatCode="_(* #,##0_);_(* \(#,##0\);_(* &quot;-&quot;??_);_(@_)">
                  <c:v>60732.878225622495</c:v>
                </c:pt>
                <c:pt idx="19" formatCode="_(* #,##0_);_(* \(#,##0\);_(* &quot;-&quot;??_);_(@_)">
                  <c:v>61438.24380287512</c:v>
                </c:pt>
                <c:pt idx="20" formatCode="_(* #,##0_);_(* \(#,##0\);_(* &quot;-&quot;??_);_(@_)">
                  <c:v>62151.801657722834</c:v>
                </c:pt>
                <c:pt idx="21" formatCode="_(* #,##0_);_(* \(#,##0\);_(* &quot;-&quot;??_);_(@_)">
                  <c:v>62873.646937156584</c:v>
                </c:pt>
                <c:pt idx="22" formatCode="_(* #,##0_);_(* \(#,##0\);_(* &quot;-&quot;??_);_(@_)">
                  <c:v>63603.875893226301</c:v>
                </c:pt>
                <c:pt idx="23" formatCode="_(* #,##0_);_(* \(#,##0\);_(* &quot;-&quot;??_);_(@_)">
                  <c:v>64342.585895875287</c:v>
                </c:pt>
                <c:pt idx="24" formatCode="_(* #,##0_);_(* \(#,##0\);_(* &quot;-&quot;??_);_(@_)">
                  <c:v>65089.875445923703</c:v>
                </c:pt>
                <c:pt idx="25" formatCode="_(* #,##0_);_(* \(#,##0\);_(* &quot;-&quot;??_);_(@_)">
                  <c:v>65845.844188202842</c:v>
                </c:pt>
                <c:pt idx="26" formatCode="_(* #,##0_);_(* \(#,##0\);_(* &quot;-&quot;??_);_(@_)">
                  <c:v>66610.592924841898</c:v>
                </c:pt>
                <c:pt idx="27" formatCode="_(* #,##0_);_(* \(#,##0\);_(* &quot;-&quot;??_);_(@_)">
                  <c:v>67384.223628709122</c:v>
                </c:pt>
                <c:pt idx="28" formatCode="_(* #,##0_);_(* \(#,##0\);_(* &quot;-&quot;??_);_(@_)">
                  <c:v>68166.83945700906</c:v>
                </c:pt>
                <c:pt idx="29" formatCode="_(* #,##0_);_(* \(#,##0\);_(* &quot;-&quot;??_);_(@_)">
                  <c:v>68958.544765037674</c:v>
                </c:pt>
                <c:pt idx="30" formatCode="_(* #,##0_);_(* \(#,##0\);_(* &quot;-&quot;??_);_(@_)">
                  <c:v>69759.445120097269</c:v>
                </c:pt>
                <c:pt idx="31" formatCode="_(* #,##0_);_(* \(#,##0\);_(* &quot;-&quot;??_);_(@_)">
                  <c:v>70569.64731557302</c:v>
                </c:pt>
                <c:pt idx="32" formatCode="_(* #,##0_);_(* \(#,##0\);_(* &quot;-&quot;??_);_(@_)">
                  <c:v>71389.259385172962</c:v>
                </c:pt>
              </c:numCache>
            </c:numRef>
          </c:val>
          <c:smooth val="0"/>
          <c:extLst>
            <c:ext xmlns:c16="http://schemas.microsoft.com/office/drawing/2014/chart" uri="{C3380CC4-5D6E-409C-BE32-E72D297353CC}">
              <c16:uniqueId val="{00000001-15BA-4F3C-97AF-D33F9A7439B0}"/>
            </c:ext>
          </c:extLst>
        </c:ser>
        <c:dLbls>
          <c:showLegendKey val="0"/>
          <c:showVal val="0"/>
          <c:showCatName val="0"/>
          <c:showSerName val="0"/>
          <c:showPercent val="0"/>
          <c:showBubbleSize val="0"/>
        </c:dLbls>
        <c:smooth val="0"/>
        <c:axId val="258745215"/>
        <c:axId val="1"/>
      </c:lineChart>
      <c:catAx>
        <c:axId val="25874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tickLblSkip val="4"/>
        <c:noMultiLvlLbl val="0"/>
      </c:catAx>
      <c:valAx>
        <c:axId val="1"/>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8745215"/>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Sheet1!$F$6:$F$14</c:f>
              <c:strCache>
                <c:ptCount val="9"/>
                <c:pt idx="0">
                  <c:v>Charitable contributions</c:v>
                </c:pt>
                <c:pt idx="1">
                  <c:v>Capital gains on assets transferred at death</c:v>
                </c:pt>
                <c:pt idx="2">
                  <c:v>Child tax credit</c:v>
                </c:pt>
                <c:pt idx="3">
                  <c:v>Earned income tax credit</c:v>
                </c:pt>
                <c:pt idx="4">
                  <c:v>Mortgage interest</c:v>
                </c:pt>
                <c:pt idx="5">
                  <c:v>State and local taxes</c:v>
                </c:pt>
                <c:pt idx="6">
                  <c:v>Net pension contributions (401k)</c:v>
                </c:pt>
                <c:pt idx="7">
                  <c:v>Preferential rates on capital gains and dividends</c:v>
                </c:pt>
                <c:pt idx="8">
                  <c:v>Employer-sponsored health insurance</c:v>
                </c:pt>
              </c:strCache>
            </c:strRef>
          </c:cat>
          <c:val>
            <c:numRef>
              <c:f>Sheet1!$G$6:$G$14</c:f>
              <c:numCache>
                <c:formatCode>General</c:formatCode>
                <c:ptCount val="9"/>
                <c:pt idx="0">
                  <c:v>39</c:v>
                </c:pt>
                <c:pt idx="1">
                  <c:v>43</c:v>
                </c:pt>
                <c:pt idx="2">
                  <c:v>57</c:v>
                </c:pt>
                <c:pt idx="3">
                  <c:v>61</c:v>
                </c:pt>
                <c:pt idx="4">
                  <c:v>70</c:v>
                </c:pt>
                <c:pt idx="5">
                  <c:v>77</c:v>
                </c:pt>
                <c:pt idx="6">
                  <c:v>137</c:v>
                </c:pt>
                <c:pt idx="7">
                  <c:v>161</c:v>
                </c:pt>
                <c:pt idx="8">
                  <c:v>248</c:v>
                </c:pt>
              </c:numCache>
            </c:numRef>
          </c:val>
          <c:extLst>
            <c:ext xmlns:c16="http://schemas.microsoft.com/office/drawing/2014/chart" uri="{C3380CC4-5D6E-409C-BE32-E72D297353CC}">
              <c16:uniqueId val="{00000000-6C00-4750-9D97-2895CD6B9916}"/>
            </c:ext>
          </c:extLst>
        </c:ser>
        <c:dLbls>
          <c:showLegendKey val="0"/>
          <c:showVal val="0"/>
          <c:showCatName val="0"/>
          <c:showSerName val="0"/>
          <c:showPercent val="0"/>
          <c:showBubbleSize val="0"/>
        </c:dLbls>
        <c:gapWidth val="182"/>
        <c:axId val="584922992"/>
        <c:axId val="999847824"/>
      </c:barChart>
      <c:catAx>
        <c:axId val="584922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999847824"/>
        <c:crosses val="autoZero"/>
        <c:auto val="1"/>
        <c:lblAlgn val="ctr"/>
        <c:lblOffset val="100"/>
        <c:noMultiLvlLbl val="0"/>
      </c:catAx>
      <c:valAx>
        <c:axId val="999847824"/>
        <c:scaling>
          <c:orientation val="minMax"/>
        </c:scaling>
        <c:delete val="1"/>
        <c:axPos val="b"/>
        <c:numFmt formatCode="General" sourceLinked="1"/>
        <c:majorTickMark val="none"/>
        <c:minorTickMark val="none"/>
        <c:tickLblPos val="nextTo"/>
        <c:crossAx val="58492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'Debt Additions Multiple Baselin'!$R$7:$X$7</cx:f>
        <cx:lvl ptCount="7">
          <cx:pt idx="0">Jun '17 Baseline</cx:pt>
          <cx:pt idx="1">Revenue</cx:pt>
          <cx:pt idx="2">Outlay</cx:pt>
          <cx:pt idx="3">Apr '18 Baseline</cx:pt>
          <cx:pt idx="4">Revenue</cx:pt>
          <cx:pt idx="5">Outlay</cx:pt>
          <cx:pt idx="6">Apr '18 Alternate</cx:pt>
        </cx:lvl>
      </cx:strDim>
      <cx:numDim type="val">
        <cx:f dir="row">'Debt Additions Multiple Baselin'!$R$8:$X$8</cx:f>
        <cx:lvl ptCount="7" formatCode="_(* #,##0_);_(* \(#,##0\);_(* &quot;-&quot;??_);_(@_)">
          <cx:pt idx="0">10112</cx:pt>
          <cx:pt idx="1">1037.337</cx:pt>
          <cx:pt idx="2">546.88600000000008</cx:pt>
          <cx:pt idx="3">11696</cx:pt>
          <cx:pt idx="4">813</cx:pt>
          <cx:pt idx="5">1175</cx:pt>
          <cx:pt idx="6">13683</cx:pt>
        </cx:lvl>
      </cx:numDim>
    </cx:data>
  </cx:chartData>
  <cx:chart>
    <cx:plotArea>
      <cx:plotAreaRegion>
        <cx:series layoutId="waterfall" uniqueId="{A726E8EC-1609-47E8-96EF-A7CCADEC20AE}">
          <cx:spPr>
            <a:solidFill>
              <a:srgbClr val="002060"/>
            </a:solidFill>
          </cx:spPr>
          <cx:dataPt idx="0">
            <cx:spPr>
              <a:solidFill>
                <a:srgbClr val="4472C4">
                  <a:lumMod val="60000"/>
                  <a:lumOff val="40000"/>
                </a:srgbClr>
              </a:solidFill>
            </cx:spPr>
          </cx:dataPt>
          <cx:dataPt idx="3">
            <cx:spPr>
              <a:solidFill>
                <a:srgbClr val="002060"/>
              </a:solidFill>
            </cx:spPr>
          </cx:dataPt>
          <cx:dataPt idx="4">
            <cx:spPr>
              <a:solidFill>
                <a:srgbClr val="FFC000"/>
              </a:solidFill>
            </cx:spPr>
          </cx:dataPt>
          <cx:dataPt idx="5">
            <cx:spPr>
              <a:solidFill>
                <a:srgbClr val="FFC000"/>
              </a:solidFill>
            </cx:spPr>
          </cx:dataPt>
          <cx:dataPt idx="6">
            <cx:spPr>
              <a:solidFill>
                <a:srgbClr val="FFC000"/>
              </a:solidFill>
            </cx:spPr>
          </cx:dataPt>
          <cx:dataLabels pos="outEnd">
            <cx:txPr>
              <a:bodyPr spcFirstLastPara="1" vertOverflow="ellipsis" horzOverflow="overflow" wrap="square" lIns="0" tIns="0" rIns="0" bIns="0" anchor="ctr" anchorCtr="1"/>
              <a:lstStyle/>
              <a:p>
                <a:pPr algn="ctr" rtl="0">
                  <a:defRPr sz="2000" b="1">
                    <a:solidFill>
                      <a:sysClr val="windowText" lastClr="000000"/>
                    </a:solidFill>
                  </a:defRPr>
                </a:pPr>
                <a:endParaRPr lang="en-US" sz="2000" b="1" i="0" u="none" strike="noStrike" baseline="0">
                  <a:solidFill>
                    <a:sysClr val="windowText" lastClr="000000"/>
                  </a:solidFill>
                  <a:latin typeface="Calibri" panose="020F0502020204030204"/>
                </a:endParaRPr>
              </a:p>
            </cx:txPr>
            <cx:visibility seriesName="0" categoryName="0" value="1"/>
          </cx:dataLabels>
          <cx:dataId val="0"/>
          <cx:layoutPr>
            <cx:visibility connectorLines="0"/>
            <cx:subtotals>
              <cx:idx val="3"/>
              <cx:idx val="6"/>
            </cx:subtotals>
          </cx:layoutPr>
        </cx:series>
      </cx:plotAreaRegion>
      <cx:axis id="0">
        <cx:catScaling gapWidth="0.5"/>
        <cx:tickLabels/>
        <cx:txPr>
          <a:bodyPr spcFirstLastPara="1" vertOverflow="ellipsis" horzOverflow="overflow" wrap="square" lIns="0" tIns="0" rIns="0" bIns="0" anchor="ctr" anchorCtr="1"/>
          <a:lstStyle/>
          <a:p>
            <a:pPr algn="ctr" rtl="0">
              <a:defRPr sz="1700" b="1"/>
            </a:pPr>
            <a:endParaRPr lang="en-US" sz="1700" b="1" i="0" u="none" strike="noStrike" baseline="0">
              <a:solidFill>
                <a:sysClr val="windowText" lastClr="000000">
                  <a:lumMod val="65000"/>
                  <a:lumOff val="35000"/>
                </a:sysClr>
              </a:solidFill>
              <a:latin typeface="Calibri" panose="020F0502020204030204"/>
            </a:endParaRPr>
          </a:p>
        </cx:txPr>
      </cx:axis>
      <cx:axis id="1" hidden="1">
        <cx:valScaling/>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Sheet1!$F$7:$H$7</cx:f>
        <cx:lvl ptCount="3">
          <cx:pt idx="0">Revenue</cx:pt>
          <cx:pt idx="1">Gap</cx:pt>
          <cx:pt idx="2">Outlays</cx:pt>
        </cx:lvl>
      </cx:strDim>
      <cx:numDim type="val">
        <cx:f dir="row">Sheet1!$F$8:$H$8</cx:f>
        <cx:lvl ptCount="3" formatCode="General">
          <cx:pt idx="0">4.5999999999999996</cx:pt>
          <cx:pt idx="1">1.3999999999999999</cx:pt>
          <cx:pt idx="2">6</cx:pt>
        </cx:lvl>
      </cx:numDim>
    </cx:data>
  </cx:chartData>
  <cx:chart>
    <cx:plotArea>
      <cx:plotAreaRegion>
        <cx:series layoutId="waterfall" uniqueId="{9E02E6B6-A825-41D5-93F0-0BFADCC52589}">
          <cx:dataPt idx="1">
            <cx:spPr>
              <a:solidFill>
                <a:srgbClr val="C00000"/>
              </a:solidFill>
            </cx:spPr>
          </cx:dataPt>
          <cx:dataPt idx="2">
            <cx:spPr>
              <a:solidFill>
                <a:sysClr val="windowText" lastClr="000000"/>
              </a:solidFill>
            </cx:spPr>
          </cx:dataPt>
          <cx:dataLabels pos="outEnd">
            <cx:numFmt formatCode="#,##0.0" sourceLinked="0"/>
            <cx:txPr>
              <a:bodyPr spcFirstLastPara="1" vertOverflow="ellipsis" horzOverflow="overflow" wrap="square" lIns="0" tIns="0" rIns="0" bIns="0" anchor="ctr" anchorCtr="1"/>
              <a:lstStyle/>
              <a:p>
                <a:pPr algn="ctr" rtl="0">
                  <a:defRPr sz="2000" b="0">
                    <a:solidFill>
                      <a:schemeClr val="tx1"/>
                    </a:solidFill>
                  </a:defRPr>
                </a:pPr>
                <a:endParaRPr lang="en-US" sz="2000" b="0" i="0" u="none" strike="noStrike" baseline="0">
                  <a:solidFill>
                    <a:schemeClr val="tx1"/>
                  </a:solidFill>
                  <a:latin typeface="Calibri" panose="020F0502020204030204"/>
                </a:endParaRPr>
              </a:p>
            </cx:txPr>
            <cx:visibility seriesName="0" categoryName="0" value="1"/>
            <cx:separator>, </cx:separator>
            <cx:dataLabel idx="0">
              <cx:txPr>
                <a:bodyPr spcFirstLastPara="1" vertOverflow="ellipsis" horzOverflow="overflow" wrap="square" lIns="0" tIns="0" rIns="0" bIns="0" anchor="ctr" anchorCtr="1"/>
                <a:lstStyle/>
                <a:p>
                  <a:pPr algn="ctr" rtl="0">
                    <a:defRPr b="1"/>
                  </a:pPr>
                  <a:r>
                    <a:rPr lang="en-US" sz="2000" b="1" i="0" u="none" strike="noStrike" baseline="0">
                      <a:solidFill>
                        <a:schemeClr val="tx1"/>
                      </a:solidFill>
                      <a:latin typeface="Calibri" panose="020F0502020204030204"/>
                    </a:rPr>
                    <a:t>4.6</a:t>
                  </a:r>
                </a:p>
              </cx:txPr>
            </cx:dataLabel>
            <cx:dataLabel idx="1">
              <cx:txPr>
                <a:bodyPr spcFirstLastPara="1" vertOverflow="ellipsis" horzOverflow="overflow" wrap="square" lIns="0" tIns="0" rIns="0" bIns="0" anchor="ctr" anchorCtr="1"/>
                <a:lstStyle/>
                <a:p>
                  <a:pPr algn="ctr" rtl="0">
                    <a:defRPr b="1"/>
                  </a:pPr>
                  <a:r>
                    <a:rPr lang="en-US" sz="2000" b="1" i="0" u="none" strike="noStrike" baseline="0">
                      <a:solidFill>
                        <a:schemeClr val="tx1"/>
                      </a:solidFill>
                      <a:latin typeface="Calibri" panose="020F0502020204030204"/>
                    </a:rPr>
                    <a:t>1.4</a:t>
                  </a:r>
                </a:p>
              </cx:txPr>
            </cx:dataLabel>
            <cx:dataLabel idx="2">
              <cx:txPr>
                <a:bodyPr spcFirstLastPara="1" vertOverflow="ellipsis" horzOverflow="overflow" wrap="square" lIns="0" tIns="0" rIns="0" bIns="0" anchor="ctr" anchorCtr="1"/>
                <a:lstStyle/>
                <a:p>
                  <a:pPr algn="ctr" rtl="0">
                    <a:defRPr b="1"/>
                  </a:pPr>
                  <a:r>
                    <a:rPr lang="en-US" sz="2000" b="1" i="0" u="none" strike="noStrike" baseline="0">
                      <a:solidFill>
                        <a:schemeClr val="tx1"/>
                      </a:solidFill>
                      <a:latin typeface="Calibri" panose="020F0502020204030204"/>
                    </a:rPr>
                    <a:t>6.0</a:t>
                  </a:r>
                </a:p>
              </cx:txPr>
            </cx:dataLabel>
          </cx:dataLabels>
          <cx:dataId val="0"/>
          <cx:layoutPr>
            <cx:visibility connectorLines="0"/>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sz="2000">
                <a:solidFill>
                  <a:schemeClr val="tx1"/>
                </a:solidFill>
              </a:defRPr>
            </a:pPr>
            <a:endParaRPr lang="en-US" sz="2000" b="0" i="0" u="none" strike="noStrike" baseline="0">
              <a:solidFill>
                <a:schemeClr val="tx1"/>
              </a:solidFill>
              <a:latin typeface="Calibri" panose="020F0502020204030204"/>
            </a:endParaRPr>
          </a:p>
        </cx:txPr>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E0BE9-0A6B-4939-BA77-DC9A3D12A62D}" type="doc">
      <dgm:prSet loTypeId="urn:microsoft.com/office/officeart/2005/8/layout/hProcess9" loCatId="process" qsTypeId="urn:microsoft.com/office/officeart/2005/8/quickstyle/simple1" qsCatId="simple" csTypeId="urn:microsoft.com/office/officeart/2005/8/colors/accent1_2" csCatId="accent1" phldr="1"/>
      <dgm:spPr/>
    </dgm:pt>
    <dgm:pt modelId="{A4707577-478E-499A-A971-F66E1E4BDABE}">
      <dgm:prSet phldrT="[Text]"/>
      <dgm:spPr>
        <a:solidFill>
          <a:srgbClr val="0070C0"/>
        </a:solidFill>
      </dgm:spPr>
      <dgm:t>
        <a:bodyPr/>
        <a:lstStyle/>
        <a:p>
          <a:r>
            <a:rPr lang="en-US"/>
            <a:t>Understand </a:t>
          </a:r>
          <a:r>
            <a:rPr lang="en-US" dirty="0"/>
            <a:t>the Facts</a:t>
          </a:r>
        </a:p>
      </dgm:t>
    </dgm:pt>
    <dgm:pt modelId="{3F520AB3-1480-4AC2-AC84-7B74EEE6444E}" type="parTrans" cxnId="{7A247C75-EF8F-48FF-9C93-5B721619C0D4}">
      <dgm:prSet/>
      <dgm:spPr/>
      <dgm:t>
        <a:bodyPr/>
        <a:lstStyle/>
        <a:p>
          <a:endParaRPr lang="en-US"/>
        </a:p>
      </dgm:t>
    </dgm:pt>
    <dgm:pt modelId="{A9CBFB1F-A0D6-4A88-A120-3EF81F681290}" type="sibTrans" cxnId="{7A247C75-EF8F-48FF-9C93-5B721619C0D4}">
      <dgm:prSet/>
      <dgm:spPr/>
      <dgm:t>
        <a:bodyPr/>
        <a:lstStyle/>
        <a:p>
          <a:endParaRPr lang="en-US"/>
        </a:p>
      </dgm:t>
    </dgm:pt>
    <dgm:pt modelId="{DF3CE756-0DF1-4C12-B8D3-3D8A94E5A0F3}">
      <dgm:prSet phldrT="[Text]"/>
      <dgm:spPr>
        <a:solidFill>
          <a:srgbClr val="0070C0"/>
        </a:solidFill>
      </dgm:spPr>
      <dgm:t>
        <a:bodyPr/>
        <a:lstStyle/>
        <a:p>
          <a:r>
            <a:rPr lang="en-US" dirty="0"/>
            <a:t>Sharpen Your Arguments</a:t>
          </a:r>
        </a:p>
      </dgm:t>
    </dgm:pt>
    <dgm:pt modelId="{4C892E0A-EAD3-4CE8-9E57-B9D0F5693203}" type="parTrans" cxnId="{8986565C-0EAB-4DA6-80E7-AFBA0A4F2681}">
      <dgm:prSet/>
      <dgm:spPr/>
      <dgm:t>
        <a:bodyPr/>
        <a:lstStyle/>
        <a:p>
          <a:endParaRPr lang="en-US"/>
        </a:p>
      </dgm:t>
    </dgm:pt>
    <dgm:pt modelId="{16BD68CD-3C7E-418F-93BA-F64FA83FC1C8}" type="sibTrans" cxnId="{8986565C-0EAB-4DA6-80E7-AFBA0A4F2681}">
      <dgm:prSet/>
      <dgm:spPr/>
      <dgm:t>
        <a:bodyPr/>
        <a:lstStyle/>
        <a:p>
          <a:endParaRPr lang="en-US"/>
        </a:p>
      </dgm:t>
    </dgm:pt>
    <dgm:pt modelId="{447DA19F-3AAA-423A-9199-79486152D89F}">
      <dgm:prSet phldrT="[Text]"/>
      <dgm:spPr>
        <a:solidFill>
          <a:srgbClr val="0070C0"/>
        </a:solidFill>
      </dgm:spPr>
      <dgm:t>
        <a:bodyPr/>
        <a:lstStyle/>
        <a:p>
          <a:r>
            <a:rPr lang="en-US" dirty="0"/>
            <a:t>Communicate to Your Audience</a:t>
          </a:r>
        </a:p>
      </dgm:t>
    </dgm:pt>
    <dgm:pt modelId="{84E557A1-BAA4-4BB2-AB95-EB5B53A53682}" type="parTrans" cxnId="{20D55D0C-EDE4-47CC-852F-246BE1DE469F}">
      <dgm:prSet/>
      <dgm:spPr/>
      <dgm:t>
        <a:bodyPr/>
        <a:lstStyle/>
        <a:p>
          <a:endParaRPr lang="en-US"/>
        </a:p>
      </dgm:t>
    </dgm:pt>
    <dgm:pt modelId="{80FB0B07-C2ED-454D-8370-C5D694F3D814}" type="sibTrans" cxnId="{20D55D0C-EDE4-47CC-852F-246BE1DE469F}">
      <dgm:prSet/>
      <dgm:spPr/>
      <dgm:t>
        <a:bodyPr/>
        <a:lstStyle/>
        <a:p>
          <a:endParaRPr lang="en-US"/>
        </a:p>
      </dgm:t>
    </dgm:pt>
    <dgm:pt modelId="{0E5F0B22-2573-4F94-90D0-D2BAEF96B489}" type="pres">
      <dgm:prSet presAssocID="{CEBE0BE9-0A6B-4939-BA77-DC9A3D12A62D}" presName="CompostProcess" presStyleCnt="0">
        <dgm:presLayoutVars>
          <dgm:dir/>
          <dgm:resizeHandles val="exact"/>
        </dgm:presLayoutVars>
      </dgm:prSet>
      <dgm:spPr/>
    </dgm:pt>
    <dgm:pt modelId="{F862C51D-0936-4F9C-89C2-B95E9561270A}" type="pres">
      <dgm:prSet presAssocID="{CEBE0BE9-0A6B-4939-BA77-DC9A3D12A62D}" presName="arrow" presStyleLbl="bgShp" presStyleIdx="0" presStyleCnt="1"/>
      <dgm:spPr/>
    </dgm:pt>
    <dgm:pt modelId="{07301D18-E62B-4236-B367-2976194B3D16}" type="pres">
      <dgm:prSet presAssocID="{CEBE0BE9-0A6B-4939-BA77-DC9A3D12A62D}" presName="linearProcess" presStyleCnt="0"/>
      <dgm:spPr/>
    </dgm:pt>
    <dgm:pt modelId="{068D1D1E-A6D1-4DD0-ACB7-16B486507461}" type="pres">
      <dgm:prSet presAssocID="{A4707577-478E-499A-A971-F66E1E4BDABE}" presName="textNode" presStyleLbl="node1" presStyleIdx="0" presStyleCnt="3">
        <dgm:presLayoutVars>
          <dgm:bulletEnabled val="1"/>
        </dgm:presLayoutVars>
      </dgm:prSet>
      <dgm:spPr/>
    </dgm:pt>
    <dgm:pt modelId="{FBF3863E-F915-4D81-8A04-634FD529657D}" type="pres">
      <dgm:prSet presAssocID="{A9CBFB1F-A0D6-4A88-A120-3EF81F681290}" presName="sibTrans" presStyleCnt="0"/>
      <dgm:spPr/>
    </dgm:pt>
    <dgm:pt modelId="{DE3A366C-9B47-4334-B2FC-9F38AA4AA533}" type="pres">
      <dgm:prSet presAssocID="{DF3CE756-0DF1-4C12-B8D3-3D8A94E5A0F3}" presName="textNode" presStyleLbl="node1" presStyleIdx="1" presStyleCnt="3">
        <dgm:presLayoutVars>
          <dgm:bulletEnabled val="1"/>
        </dgm:presLayoutVars>
      </dgm:prSet>
      <dgm:spPr/>
    </dgm:pt>
    <dgm:pt modelId="{9E77841B-4699-43C4-A227-F69EC789ADBF}" type="pres">
      <dgm:prSet presAssocID="{16BD68CD-3C7E-418F-93BA-F64FA83FC1C8}" presName="sibTrans" presStyleCnt="0"/>
      <dgm:spPr/>
    </dgm:pt>
    <dgm:pt modelId="{791F1ACF-718B-43A6-89A5-86A1F4D4E6B3}" type="pres">
      <dgm:prSet presAssocID="{447DA19F-3AAA-423A-9199-79486152D89F}" presName="textNode" presStyleLbl="node1" presStyleIdx="2" presStyleCnt="3">
        <dgm:presLayoutVars>
          <dgm:bulletEnabled val="1"/>
        </dgm:presLayoutVars>
      </dgm:prSet>
      <dgm:spPr/>
    </dgm:pt>
  </dgm:ptLst>
  <dgm:cxnLst>
    <dgm:cxn modelId="{20D55D0C-EDE4-47CC-852F-246BE1DE469F}" srcId="{CEBE0BE9-0A6B-4939-BA77-DC9A3D12A62D}" destId="{447DA19F-3AAA-423A-9199-79486152D89F}" srcOrd="2" destOrd="0" parTransId="{84E557A1-BAA4-4BB2-AB95-EB5B53A53682}" sibTransId="{80FB0B07-C2ED-454D-8370-C5D694F3D814}"/>
    <dgm:cxn modelId="{8986565C-0EAB-4DA6-80E7-AFBA0A4F2681}" srcId="{CEBE0BE9-0A6B-4939-BA77-DC9A3D12A62D}" destId="{DF3CE756-0DF1-4C12-B8D3-3D8A94E5A0F3}" srcOrd="1" destOrd="0" parTransId="{4C892E0A-EAD3-4CE8-9E57-B9D0F5693203}" sibTransId="{16BD68CD-3C7E-418F-93BA-F64FA83FC1C8}"/>
    <dgm:cxn modelId="{7A247C75-EF8F-48FF-9C93-5B721619C0D4}" srcId="{CEBE0BE9-0A6B-4939-BA77-DC9A3D12A62D}" destId="{A4707577-478E-499A-A971-F66E1E4BDABE}" srcOrd="0" destOrd="0" parTransId="{3F520AB3-1480-4AC2-AC84-7B74EEE6444E}" sibTransId="{A9CBFB1F-A0D6-4A88-A120-3EF81F681290}"/>
    <dgm:cxn modelId="{0DBEA18F-6604-462B-A57E-852F1D91B602}" type="presOf" srcId="{CEBE0BE9-0A6B-4939-BA77-DC9A3D12A62D}" destId="{0E5F0B22-2573-4F94-90D0-D2BAEF96B489}" srcOrd="0" destOrd="0" presId="urn:microsoft.com/office/officeart/2005/8/layout/hProcess9"/>
    <dgm:cxn modelId="{66B88BA4-D302-4C07-8477-87DDB7A6DE62}" type="presOf" srcId="{447DA19F-3AAA-423A-9199-79486152D89F}" destId="{791F1ACF-718B-43A6-89A5-86A1F4D4E6B3}" srcOrd="0" destOrd="0" presId="urn:microsoft.com/office/officeart/2005/8/layout/hProcess9"/>
    <dgm:cxn modelId="{379622DF-5A65-4226-B7F7-07F8652D830D}" type="presOf" srcId="{DF3CE756-0DF1-4C12-B8D3-3D8A94E5A0F3}" destId="{DE3A366C-9B47-4334-B2FC-9F38AA4AA533}" srcOrd="0" destOrd="0" presId="urn:microsoft.com/office/officeart/2005/8/layout/hProcess9"/>
    <dgm:cxn modelId="{1E8332FC-28BD-49BB-871F-8A2F1BA474A4}" type="presOf" srcId="{A4707577-478E-499A-A971-F66E1E4BDABE}" destId="{068D1D1E-A6D1-4DD0-ACB7-16B486507461}" srcOrd="0" destOrd="0" presId="urn:microsoft.com/office/officeart/2005/8/layout/hProcess9"/>
    <dgm:cxn modelId="{DA0248B1-BB67-4B66-A5A3-53433644775D}" type="presParOf" srcId="{0E5F0B22-2573-4F94-90D0-D2BAEF96B489}" destId="{F862C51D-0936-4F9C-89C2-B95E9561270A}" srcOrd="0" destOrd="0" presId="urn:microsoft.com/office/officeart/2005/8/layout/hProcess9"/>
    <dgm:cxn modelId="{FEEE7B09-90D8-4102-90B1-3873D725D4B3}" type="presParOf" srcId="{0E5F0B22-2573-4F94-90D0-D2BAEF96B489}" destId="{07301D18-E62B-4236-B367-2976194B3D16}" srcOrd="1" destOrd="0" presId="urn:microsoft.com/office/officeart/2005/8/layout/hProcess9"/>
    <dgm:cxn modelId="{8FC63A5E-E415-47DB-9724-8A92752F1C9B}" type="presParOf" srcId="{07301D18-E62B-4236-B367-2976194B3D16}" destId="{068D1D1E-A6D1-4DD0-ACB7-16B486507461}" srcOrd="0" destOrd="0" presId="urn:microsoft.com/office/officeart/2005/8/layout/hProcess9"/>
    <dgm:cxn modelId="{5C97796A-517E-4790-8294-22C7DF52FE91}" type="presParOf" srcId="{07301D18-E62B-4236-B367-2976194B3D16}" destId="{FBF3863E-F915-4D81-8A04-634FD529657D}" srcOrd="1" destOrd="0" presId="urn:microsoft.com/office/officeart/2005/8/layout/hProcess9"/>
    <dgm:cxn modelId="{E2C3B3B2-E925-47DA-AE1F-3F99B5478B8F}" type="presParOf" srcId="{07301D18-E62B-4236-B367-2976194B3D16}" destId="{DE3A366C-9B47-4334-B2FC-9F38AA4AA533}" srcOrd="2" destOrd="0" presId="urn:microsoft.com/office/officeart/2005/8/layout/hProcess9"/>
    <dgm:cxn modelId="{B7A2625D-C785-4A5B-B6C4-0FA758AB6308}" type="presParOf" srcId="{07301D18-E62B-4236-B367-2976194B3D16}" destId="{9E77841B-4699-43C4-A227-F69EC789ADBF}" srcOrd="3" destOrd="0" presId="urn:microsoft.com/office/officeart/2005/8/layout/hProcess9"/>
    <dgm:cxn modelId="{1DD98364-714D-4C35-BDA9-99AD9BDCEC4A}" type="presParOf" srcId="{07301D18-E62B-4236-B367-2976194B3D16}" destId="{791F1ACF-718B-43A6-89A5-86A1F4D4E6B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C51D-0936-4F9C-89C2-B95E9561270A}">
      <dsp:nvSpPr>
        <dsp:cNvPr id="0" name=""/>
        <dsp:cNvSpPr/>
      </dsp:nvSpPr>
      <dsp:spPr>
        <a:xfrm>
          <a:off x="726440" y="0"/>
          <a:ext cx="8232986"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D1D1E-A6D1-4DD0-ACB7-16B486507461}">
      <dsp:nvSpPr>
        <dsp:cNvPr id="0" name=""/>
        <dsp:cNvSpPr/>
      </dsp:nvSpPr>
      <dsp:spPr>
        <a:xfrm>
          <a:off x="1040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Understand </a:t>
          </a:r>
          <a:r>
            <a:rPr lang="en-US" sz="3600" kern="1200" dirty="0"/>
            <a:t>the Facts</a:t>
          </a:r>
        </a:p>
      </dsp:txBody>
      <dsp:txXfrm>
        <a:off x="116211" y="1731407"/>
        <a:ext cx="2906024" cy="1955852"/>
      </dsp:txXfrm>
    </dsp:sp>
    <dsp:sp modelId="{DE3A366C-9B47-4334-B2FC-9F38AA4AA533}">
      <dsp:nvSpPr>
        <dsp:cNvPr id="0" name=""/>
        <dsp:cNvSpPr/>
      </dsp:nvSpPr>
      <dsp:spPr>
        <a:xfrm>
          <a:off x="3284114"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Sharpen Your Arguments</a:t>
          </a:r>
        </a:p>
      </dsp:txBody>
      <dsp:txXfrm>
        <a:off x="3389921" y="1731407"/>
        <a:ext cx="2906024" cy="1955852"/>
      </dsp:txXfrm>
    </dsp:sp>
    <dsp:sp modelId="{791F1ACF-718B-43A6-89A5-86A1F4D4E6B3}">
      <dsp:nvSpPr>
        <dsp:cNvPr id="0" name=""/>
        <dsp:cNvSpPr/>
      </dsp:nvSpPr>
      <dsp:spPr>
        <a:xfrm>
          <a:off x="6557823" y="1625600"/>
          <a:ext cx="3117638" cy="2167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Communicate to Your Audience</a:t>
          </a:r>
        </a:p>
      </dsp:txBody>
      <dsp:txXfrm>
        <a:off x="6663630" y="1731407"/>
        <a:ext cx="2906024"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485E8-E07A-47D8-A76F-6A8BECBFAF12}"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BB73B-55A4-4B85-BA33-BC4AF25AAFFF}" type="slidenum">
              <a:rPr lang="en-US" smtClean="0"/>
              <a:t>‹#›</a:t>
            </a:fld>
            <a:endParaRPr lang="en-US"/>
          </a:p>
        </p:txBody>
      </p:sp>
    </p:spTree>
    <p:extLst>
      <p:ext uri="{BB962C8B-B14F-4D97-AF65-F5344CB8AC3E}">
        <p14:creationId xmlns:p14="http://schemas.microsoft.com/office/powerpoint/2010/main" val="37072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62C2-34AE-49F1-B113-392FF874A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9F22A-3420-46F4-AA3C-F7698BD8A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AB6E7-A824-456B-B613-ED8C23D0EF4F}"/>
              </a:ext>
            </a:extLst>
          </p:cNvPr>
          <p:cNvSpPr>
            <a:spLocks noGrp="1"/>
          </p:cNvSpPr>
          <p:nvPr>
            <p:ph type="dt" sz="half" idx="10"/>
          </p:nvPr>
        </p:nvSpPr>
        <p:spPr/>
        <p:txBody>
          <a:bodyPr/>
          <a:lstStyle/>
          <a:p>
            <a:fld id="{BAF9F89A-42E2-45BD-9D28-9774916A10AA}" type="datetime1">
              <a:rPr lang="en-US" smtClean="0"/>
              <a:t>5/14/2018</a:t>
            </a:fld>
            <a:endParaRPr lang="en-US"/>
          </a:p>
        </p:txBody>
      </p:sp>
      <p:sp>
        <p:nvSpPr>
          <p:cNvPr id="5" name="Footer Placeholder 4">
            <a:extLst>
              <a:ext uri="{FF2B5EF4-FFF2-40B4-BE49-F238E27FC236}">
                <a16:creationId xmlns:a16="http://schemas.microsoft.com/office/drawing/2014/main" id="{67CAB1D9-5215-4F78-8CAE-575E363B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59603-F558-4E49-A5FD-EC42ACC29DE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79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CE6F-AFE1-4218-907C-6D5C2205E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B03FE-1EB8-4FC9-BE93-17C8E3F126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EDB74-71DA-4191-AE80-00BDA2FFC922}"/>
              </a:ext>
            </a:extLst>
          </p:cNvPr>
          <p:cNvSpPr>
            <a:spLocks noGrp="1"/>
          </p:cNvSpPr>
          <p:nvPr>
            <p:ph type="dt" sz="half" idx="10"/>
          </p:nvPr>
        </p:nvSpPr>
        <p:spPr/>
        <p:txBody>
          <a:bodyPr/>
          <a:lstStyle/>
          <a:p>
            <a:fld id="{DED1731B-614E-4E2C-9531-4714268ED3E3}" type="datetime1">
              <a:rPr lang="en-US" smtClean="0"/>
              <a:t>5/14/2018</a:t>
            </a:fld>
            <a:endParaRPr lang="en-US"/>
          </a:p>
        </p:txBody>
      </p:sp>
      <p:sp>
        <p:nvSpPr>
          <p:cNvPr id="5" name="Footer Placeholder 4">
            <a:extLst>
              <a:ext uri="{FF2B5EF4-FFF2-40B4-BE49-F238E27FC236}">
                <a16:creationId xmlns:a16="http://schemas.microsoft.com/office/drawing/2014/main" id="{C05C302B-BF33-44FC-ABAA-B90EDF594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6E6B-05EC-4757-A3CD-C42D9E8BFD79}"/>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8061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45E26-DCF6-4874-9907-83721661E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C2E51F-6595-4CC5-BC59-BA160E83DE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DAD64-C76B-44E3-A315-20B1CB4EE764}"/>
              </a:ext>
            </a:extLst>
          </p:cNvPr>
          <p:cNvSpPr>
            <a:spLocks noGrp="1"/>
          </p:cNvSpPr>
          <p:nvPr>
            <p:ph type="dt" sz="half" idx="10"/>
          </p:nvPr>
        </p:nvSpPr>
        <p:spPr/>
        <p:txBody>
          <a:bodyPr/>
          <a:lstStyle/>
          <a:p>
            <a:fld id="{EEFF0037-6B83-46AA-811F-2BBA238F32A4}" type="datetime1">
              <a:rPr lang="en-US" smtClean="0"/>
              <a:t>5/14/2018</a:t>
            </a:fld>
            <a:endParaRPr lang="en-US"/>
          </a:p>
        </p:txBody>
      </p:sp>
      <p:sp>
        <p:nvSpPr>
          <p:cNvPr id="5" name="Footer Placeholder 4">
            <a:extLst>
              <a:ext uri="{FF2B5EF4-FFF2-40B4-BE49-F238E27FC236}">
                <a16:creationId xmlns:a16="http://schemas.microsoft.com/office/drawing/2014/main" id="{73CFF7D3-8C81-4B78-834D-702C77675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18E93-A307-4EC3-8B62-CDCF5943AFAF}"/>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730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617B-D824-4264-B7CF-A029D3E80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CA8E6-40CC-4FC6-B7D6-13A7D181F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AA829-EA52-4B4B-B76F-6E4DC5A04FE7}"/>
              </a:ext>
            </a:extLst>
          </p:cNvPr>
          <p:cNvSpPr>
            <a:spLocks noGrp="1"/>
          </p:cNvSpPr>
          <p:nvPr>
            <p:ph type="dt" sz="half" idx="10"/>
          </p:nvPr>
        </p:nvSpPr>
        <p:spPr/>
        <p:txBody>
          <a:bodyPr/>
          <a:lstStyle/>
          <a:p>
            <a:fld id="{F98107DB-934E-4274-821B-9A77B3D384C8}" type="datetime1">
              <a:rPr lang="en-US" smtClean="0"/>
              <a:t>5/14/2018</a:t>
            </a:fld>
            <a:endParaRPr lang="en-US"/>
          </a:p>
        </p:txBody>
      </p:sp>
      <p:sp>
        <p:nvSpPr>
          <p:cNvPr id="5" name="Footer Placeholder 4">
            <a:extLst>
              <a:ext uri="{FF2B5EF4-FFF2-40B4-BE49-F238E27FC236}">
                <a16:creationId xmlns:a16="http://schemas.microsoft.com/office/drawing/2014/main" id="{B342843F-FCB2-452F-B1FF-96FAD7EC0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6A2E4-377B-4B80-9BA7-B2587611E204}"/>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22638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4E45-CBB7-47BC-9A3C-A488C918F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B275-76D2-4D58-83C5-B2A074E0B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A5820-52A4-4C4B-90BE-3860E06865FE}"/>
              </a:ext>
            </a:extLst>
          </p:cNvPr>
          <p:cNvSpPr>
            <a:spLocks noGrp="1"/>
          </p:cNvSpPr>
          <p:nvPr>
            <p:ph type="dt" sz="half" idx="10"/>
          </p:nvPr>
        </p:nvSpPr>
        <p:spPr/>
        <p:txBody>
          <a:bodyPr/>
          <a:lstStyle/>
          <a:p>
            <a:fld id="{E64E54B4-E11E-438A-A76F-073813CBFDFD}" type="datetime1">
              <a:rPr lang="en-US" smtClean="0"/>
              <a:t>5/14/2018</a:t>
            </a:fld>
            <a:endParaRPr lang="en-US"/>
          </a:p>
        </p:txBody>
      </p:sp>
      <p:sp>
        <p:nvSpPr>
          <p:cNvPr id="5" name="Footer Placeholder 4">
            <a:extLst>
              <a:ext uri="{FF2B5EF4-FFF2-40B4-BE49-F238E27FC236}">
                <a16:creationId xmlns:a16="http://schemas.microsoft.com/office/drawing/2014/main" id="{A59187D3-1F34-4A16-8025-B6CDD4E16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43C34-9240-46A3-ABE8-86B2AF17C78E}"/>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95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794A-D726-48AC-ADB3-BD6D2297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6F150-4E6C-44D7-8C5F-978BEF5B4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9C36E-1C9C-4025-B56E-A7E72F6B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2A0BC-1B0C-4FB4-AD50-DA21516E6EF7}"/>
              </a:ext>
            </a:extLst>
          </p:cNvPr>
          <p:cNvSpPr>
            <a:spLocks noGrp="1"/>
          </p:cNvSpPr>
          <p:nvPr>
            <p:ph type="dt" sz="half" idx="10"/>
          </p:nvPr>
        </p:nvSpPr>
        <p:spPr/>
        <p:txBody>
          <a:bodyPr/>
          <a:lstStyle/>
          <a:p>
            <a:fld id="{4422A8E8-3ABB-44D8-B1B3-D2E719B8665B}" type="datetime1">
              <a:rPr lang="en-US" smtClean="0"/>
              <a:t>5/14/2018</a:t>
            </a:fld>
            <a:endParaRPr lang="en-US"/>
          </a:p>
        </p:txBody>
      </p:sp>
      <p:sp>
        <p:nvSpPr>
          <p:cNvPr id="6" name="Footer Placeholder 5">
            <a:extLst>
              <a:ext uri="{FF2B5EF4-FFF2-40B4-BE49-F238E27FC236}">
                <a16:creationId xmlns:a16="http://schemas.microsoft.com/office/drawing/2014/main" id="{7AF18D53-5227-456A-BFB8-80EB3FF7A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9F60B-F3E5-46F8-A9FD-62C1DC95566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20992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49A0-1C84-40BF-A4FC-AF510011F6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F598D8-7060-4D7C-A90D-5462CE85E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5B33BE-65F5-48B6-91B6-9A2C3D736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0491D9-3B43-471C-B37E-EB7CB87E7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EEFFBA-1758-4705-8663-E77222526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B7A69-A0CD-4C61-A213-5427AFA1A459}"/>
              </a:ext>
            </a:extLst>
          </p:cNvPr>
          <p:cNvSpPr>
            <a:spLocks noGrp="1"/>
          </p:cNvSpPr>
          <p:nvPr>
            <p:ph type="dt" sz="half" idx="10"/>
          </p:nvPr>
        </p:nvSpPr>
        <p:spPr/>
        <p:txBody>
          <a:bodyPr/>
          <a:lstStyle/>
          <a:p>
            <a:fld id="{72B1BD0A-0BC5-4527-A824-3342AF8D8F22}" type="datetime1">
              <a:rPr lang="en-US" smtClean="0"/>
              <a:t>5/14/2018</a:t>
            </a:fld>
            <a:endParaRPr lang="en-US"/>
          </a:p>
        </p:txBody>
      </p:sp>
      <p:sp>
        <p:nvSpPr>
          <p:cNvPr id="8" name="Footer Placeholder 7">
            <a:extLst>
              <a:ext uri="{FF2B5EF4-FFF2-40B4-BE49-F238E27FC236}">
                <a16:creationId xmlns:a16="http://schemas.microsoft.com/office/drawing/2014/main" id="{4F37B2E4-2B60-47D7-B764-433610C7C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40EAE-99EC-459B-AE65-0877D048A9C5}"/>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50953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DF36-C2AD-4F2E-96ED-BB78D3CBD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C59096-9786-4C8C-AB0F-4383A4D3EECC}"/>
              </a:ext>
            </a:extLst>
          </p:cNvPr>
          <p:cNvSpPr>
            <a:spLocks noGrp="1"/>
          </p:cNvSpPr>
          <p:nvPr>
            <p:ph type="dt" sz="half" idx="10"/>
          </p:nvPr>
        </p:nvSpPr>
        <p:spPr/>
        <p:txBody>
          <a:bodyPr/>
          <a:lstStyle/>
          <a:p>
            <a:fld id="{8A2A8D62-69A1-4525-8F96-3E090206C97D}" type="datetime1">
              <a:rPr lang="en-US" smtClean="0"/>
              <a:t>5/14/2018</a:t>
            </a:fld>
            <a:endParaRPr lang="en-US"/>
          </a:p>
        </p:txBody>
      </p:sp>
      <p:sp>
        <p:nvSpPr>
          <p:cNvPr id="4" name="Footer Placeholder 3">
            <a:extLst>
              <a:ext uri="{FF2B5EF4-FFF2-40B4-BE49-F238E27FC236}">
                <a16:creationId xmlns:a16="http://schemas.microsoft.com/office/drawing/2014/main" id="{8032EBE3-4D30-48AB-8AA2-60E5DEAC1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F2E366-7303-43EA-88E3-1A2F4B522FFC}"/>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3143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52A3F-87D2-4783-B80A-A1172B79766E}"/>
              </a:ext>
            </a:extLst>
          </p:cNvPr>
          <p:cNvSpPr>
            <a:spLocks noGrp="1"/>
          </p:cNvSpPr>
          <p:nvPr>
            <p:ph type="dt" sz="half" idx="10"/>
          </p:nvPr>
        </p:nvSpPr>
        <p:spPr/>
        <p:txBody>
          <a:bodyPr/>
          <a:lstStyle/>
          <a:p>
            <a:fld id="{A261691E-9220-42D3-9D3C-2AC16D3D182F}" type="datetime1">
              <a:rPr lang="en-US" smtClean="0"/>
              <a:t>5/14/2018</a:t>
            </a:fld>
            <a:endParaRPr lang="en-US"/>
          </a:p>
        </p:txBody>
      </p:sp>
      <p:sp>
        <p:nvSpPr>
          <p:cNvPr id="3" name="Footer Placeholder 2">
            <a:extLst>
              <a:ext uri="{FF2B5EF4-FFF2-40B4-BE49-F238E27FC236}">
                <a16:creationId xmlns:a16="http://schemas.microsoft.com/office/drawing/2014/main" id="{2C03C7A1-834E-4D77-8045-05F31A99A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662E2-6A6D-4D50-904C-A76161DE2A4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572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D012-C945-4C00-9DC3-398DEE5C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00319-ADB7-42B7-8356-6C70B6367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52DF8-7C1F-442F-9966-833AA12D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0F2F12-221E-4510-9BAE-8186994D3388}"/>
              </a:ext>
            </a:extLst>
          </p:cNvPr>
          <p:cNvSpPr>
            <a:spLocks noGrp="1"/>
          </p:cNvSpPr>
          <p:nvPr>
            <p:ph type="dt" sz="half" idx="10"/>
          </p:nvPr>
        </p:nvSpPr>
        <p:spPr/>
        <p:txBody>
          <a:bodyPr/>
          <a:lstStyle/>
          <a:p>
            <a:fld id="{B1520F17-846F-466E-A856-B74D3B63D0E8}" type="datetime1">
              <a:rPr lang="en-US" smtClean="0"/>
              <a:t>5/14/2018</a:t>
            </a:fld>
            <a:endParaRPr lang="en-US"/>
          </a:p>
        </p:txBody>
      </p:sp>
      <p:sp>
        <p:nvSpPr>
          <p:cNvPr id="6" name="Footer Placeholder 5">
            <a:extLst>
              <a:ext uri="{FF2B5EF4-FFF2-40B4-BE49-F238E27FC236}">
                <a16:creationId xmlns:a16="http://schemas.microsoft.com/office/drawing/2014/main" id="{70ED35DF-B5EE-4121-A5FD-8A79C1BB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33775-7F0D-42FE-B9AD-14D93E1DE387}"/>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2641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807A-4F91-4F8F-99BF-9698056CF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E01406-FBDA-47BA-8CA8-38CA1D5FD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61222B-B2AF-45D8-B288-B6901AA4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4740AA-FC15-40FD-8FDF-E2DE87884766}"/>
              </a:ext>
            </a:extLst>
          </p:cNvPr>
          <p:cNvSpPr>
            <a:spLocks noGrp="1"/>
          </p:cNvSpPr>
          <p:nvPr>
            <p:ph type="dt" sz="half" idx="10"/>
          </p:nvPr>
        </p:nvSpPr>
        <p:spPr/>
        <p:txBody>
          <a:bodyPr/>
          <a:lstStyle/>
          <a:p>
            <a:fld id="{9FCC5A47-915F-47EA-AA22-4DFF86B6EC15}" type="datetime1">
              <a:rPr lang="en-US" smtClean="0"/>
              <a:t>5/14/2018</a:t>
            </a:fld>
            <a:endParaRPr lang="en-US"/>
          </a:p>
        </p:txBody>
      </p:sp>
      <p:sp>
        <p:nvSpPr>
          <p:cNvPr id="6" name="Footer Placeholder 5">
            <a:extLst>
              <a:ext uri="{FF2B5EF4-FFF2-40B4-BE49-F238E27FC236}">
                <a16:creationId xmlns:a16="http://schemas.microsoft.com/office/drawing/2014/main" id="{789FB045-F377-466F-8727-858662A88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00046-D243-4169-9B21-99106DFD0A7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41701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6B631-EA25-426D-8440-0D73FACB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AC62C-3A09-4DEF-958D-B7D1D514F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E36DB-E930-4385-8AFE-11DCCA3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8942-B517-476C-98FA-F0C4528BBF38}" type="datetime1">
              <a:rPr lang="en-US" smtClean="0"/>
              <a:t>5/14/2018</a:t>
            </a:fld>
            <a:endParaRPr lang="en-US"/>
          </a:p>
        </p:txBody>
      </p:sp>
      <p:sp>
        <p:nvSpPr>
          <p:cNvPr id="5" name="Footer Placeholder 4">
            <a:extLst>
              <a:ext uri="{FF2B5EF4-FFF2-40B4-BE49-F238E27FC236}">
                <a16:creationId xmlns:a16="http://schemas.microsoft.com/office/drawing/2014/main" id="{2C8BC19A-0D74-493F-BC4E-FAF70CB60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4200BF-5DE3-4277-8FD0-326FD25D6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BA13-5101-492E-8EF0-2A135518BDD4}" type="slidenum">
              <a:rPr lang="en-US" smtClean="0"/>
              <a:t>‹#›</a:t>
            </a:fld>
            <a:endParaRPr lang="en-US"/>
          </a:p>
        </p:txBody>
      </p:sp>
    </p:spTree>
    <p:extLst>
      <p:ext uri="{BB962C8B-B14F-4D97-AF65-F5344CB8AC3E}">
        <p14:creationId xmlns:p14="http://schemas.microsoft.com/office/powerpoint/2010/main" val="94329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0.png"/><Relationship Id="rId2" Type="http://schemas.microsoft.com/office/2014/relationships/chartEx" Target="../charts/chartEx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E39C57-CA29-4D9B-8714-DA11019B787B}"/>
              </a:ext>
            </a:extLst>
          </p:cNvPr>
          <p:cNvSpPr/>
          <p:nvPr/>
        </p:nvSpPr>
        <p:spPr>
          <a:xfrm>
            <a:off x="0" y="0"/>
            <a:ext cx="12192000" cy="699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p:txBody>
      </p:sp>
      <p:sp>
        <p:nvSpPr>
          <p:cNvPr id="5" name="Slide Number Placeholder 4">
            <a:extLst>
              <a:ext uri="{FF2B5EF4-FFF2-40B4-BE49-F238E27FC236}">
                <a16:creationId xmlns:a16="http://schemas.microsoft.com/office/drawing/2014/main" id="{EEAF2193-B2AC-4D86-A3EF-7F0E1A0AA0EE}"/>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1</a:t>
            </a:fld>
            <a:endParaRPr lang="en-US" dirty="0"/>
          </a:p>
        </p:txBody>
      </p:sp>
      <p:sp>
        <p:nvSpPr>
          <p:cNvPr id="6" name="TextBox 5">
            <a:extLst>
              <a:ext uri="{FF2B5EF4-FFF2-40B4-BE49-F238E27FC236}">
                <a16:creationId xmlns:a16="http://schemas.microsoft.com/office/drawing/2014/main" id="{6728B1AC-D7F9-4B8C-AFB3-0BEBAB8B5210}"/>
              </a:ext>
            </a:extLst>
          </p:cNvPr>
          <p:cNvSpPr txBox="1"/>
          <p:nvPr/>
        </p:nvSpPr>
        <p:spPr>
          <a:xfrm>
            <a:off x="5294495" y="3776795"/>
            <a:ext cx="1631922" cy="523220"/>
          </a:xfrm>
          <a:prstGeom prst="rect">
            <a:avLst/>
          </a:prstGeom>
          <a:noFill/>
        </p:spPr>
        <p:txBody>
          <a:bodyPr wrap="none" rtlCol="0">
            <a:spAutoFit/>
          </a:bodyPr>
          <a:lstStyle/>
          <a:p>
            <a:pPr algn="ctr"/>
            <a:r>
              <a:rPr lang="en-US" sz="2800" dirty="0"/>
              <a:t>May 2018</a:t>
            </a:r>
          </a:p>
        </p:txBody>
      </p:sp>
      <p:pic>
        <p:nvPicPr>
          <p:cNvPr id="7" name="Picture 6">
            <a:extLst>
              <a:ext uri="{FF2B5EF4-FFF2-40B4-BE49-F238E27FC236}">
                <a16:creationId xmlns:a16="http://schemas.microsoft.com/office/drawing/2014/main" id="{DB962624-BE27-490B-960C-E07BBC34E3F7}"/>
              </a:ext>
            </a:extLst>
          </p:cNvPr>
          <p:cNvPicPr>
            <a:picLocks noChangeAspect="1"/>
          </p:cNvPicPr>
          <p:nvPr/>
        </p:nvPicPr>
        <p:blipFill>
          <a:blip r:embed="rId2"/>
          <a:stretch>
            <a:fillRect/>
          </a:stretch>
        </p:blipFill>
        <p:spPr>
          <a:xfrm>
            <a:off x="4322572" y="5205128"/>
            <a:ext cx="3575771" cy="890933"/>
          </a:xfrm>
          <a:prstGeom prst="rect">
            <a:avLst/>
          </a:prstGeom>
        </p:spPr>
      </p:pic>
      <p:sp>
        <p:nvSpPr>
          <p:cNvPr id="3" name="Rectangle 2">
            <a:extLst>
              <a:ext uri="{FF2B5EF4-FFF2-40B4-BE49-F238E27FC236}">
                <a16:creationId xmlns:a16="http://schemas.microsoft.com/office/drawing/2014/main" id="{E03BC9DC-744A-454E-BDCB-DEF75E02A33E}"/>
              </a:ext>
            </a:extLst>
          </p:cNvPr>
          <p:cNvSpPr/>
          <p:nvPr/>
        </p:nvSpPr>
        <p:spPr>
          <a:xfrm>
            <a:off x="3198955" y="1724754"/>
            <a:ext cx="5823004" cy="1938992"/>
          </a:xfrm>
          <a:prstGeom prst="rect">
            <a:avLst/>
          </a:prstGeom>
        </p:spPr>
        <p:txBody>
          <a:bodyPr wrap="none">
            <a:spAutoFit/>
          </a:bodyPr>
          <a:lstStyle/>
          <a:p>
            <a:pPr algn="ctr"/>
            <a:r>
              <a:rPr lang="en-US" altLang="en-US" sz="4000" dirty="0"/>
              <a:t>Fiscal and Economic Issues </a:t>
            </a:r>
          </a:p>
          <a:p>
            <a:pPr algn="ctr"/>
            <a:r>
              <a:rPr lang="en-US" altLang="en-US" sz="4000" dirty="0"/>
              <a:t>Discussion Group</a:t>
            </a:r>
          </a:p>
          <a:p>
            <a:endParaRPr lang="en-US" sz="4000" dirty="0"/>
          </a:p>
        </p:txBody>
      </p:sp>
    </p:spTree>
    <p:extLst>
      <p:ext uri="{BB962C8B-B14F-4D97-AF65-F5344CB8AC3E}">
        <p14:creationId xmlns:p14="http://schemas.microsoft.com/office/powerpoint/2010/main" val="168923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10</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571444"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1984079"/>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06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7506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Total Non-Farm Payrolls--Private &amp; Govt (Thousands)</a:t>
            </a:r>
          </a:p>
          <a:p>
            <a:pPr algn="ctr"/>
            <a:r>
              <a:rPr lang="en-US" sz="2400" dirty="0"/>
              <a:t>12 Months Ending in April of Each Year</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11</a:t>
            </a:fld>
            <a:endParaRPr lang="en-US" dirty="0"/>
          </a:p>
        </p:txBody>
      </p:sp>
      <p:sp>
        <p:nvSpPr>
          <p:cNvPr id="12" name="TextBox 11">
            <a:extLst>
              <a:ext uri="{FF2B5EF4-FFF2-40B4-BE49-F238E27FC236}">
                <a16:creationId xmlns:a16="http://schemas.microsoft.com/office/drawing/2014/main" id="{036FBE20-45FA-42D6-9156-0F7003F9670A}"/>
              </a:ext>
            </a:extLst>
          </p:cNvPr>
          <p:cNvSpPr txBox="1"/>
          <p:nvPr/>
        </p:nvSpPr>
        <p:spPr>
          <a:xfrm>
            <a:off x="10123619" y="1057487"/>
            <a:ext cx="1833131" cy="1938992"/>
          </a:xfrm>
          <a:prstGeom prst="rect">
            <a:avLst/>
          </a:prstGeom>
          <a:noFill/>
        </p:spPr>
        <p:txBody>
          <a:bodyPr wrap="none" rtlCol="0">
            <a:spAutoFit/>
          </a:bodyPr>
          <a:lstStyle/>
          <a:p>
            <a:pPr algn="ctr"/>
            <a:r>
              <a:rPr lang="en-US" sz="2400" u="sng" dirty="0"/>
              <a:t>Apr ‘18</a:t>
            </a:r>
          </a:p>
          <a:p>
            <a:pPr algn="ctr"/>
            <a:r>
              <a:rPr lang="en-US" sz="2400" dirty="0"/>
              <a:t>+164,000</a:t>
            </a:r>
          </a:p>
          <a:p>
            <a:pPr algn="ctr"/>
            <a:endParaRPr lang="en-US" sz="2400" dirty="0"/>
          </a:p>
          <a:p>
            <a:pPr algn="ctr"/>
            <a:r>
              <a:rPr lang="en-US" sz="2400" u="sng" dirty="0"/>
              <a:t>3-month avg.</a:t>
            </a:r>
          </a:p>
          <a:p>
            <a:pPr algn="ctr"/>
            <a:r>
              <a:rPr lang="en-US" sz="2400" dirty="0"/>
              <a:t>208,000</a:t>
            </a:r>
          </a:p>
        </p:txBody>
      </p:sp>
      <p:sp>
        <p:nvSpPr>
          <p:cNvPr id="13" name="TextBox 12">
            <a:extLst>
              <a:ext uri="{FF2B5EF4-FFF2-40B4-BE49-F238E27FC236}">
                <a16:creationId xmlns:a16="http://schemas.microsoft.com/office/drawing/2014/main" id="{1B4BDC99-C02E-4DD1-BDC2-1CED412A668F}"/>
              </a:ext>
            </a:extLst>
          </p:cNvPr>
          <p:cNvSpPr txBox="1"/>
          <p:nvPr/>
        </p:nvSpPr>
        <p:spPr>
          <a:xfrm>
            <a:off x="2288321" y="6264715"/>
            <a:ext cx="5797293" cy="400110"/>
          </a:xfrm>
          <a:prstGeom prst="rect">
            <a:avLst/>
          </a:prstGeom>
          <a:noFill/>
        </p:spPr>
        <p:txBody>
          <a:bodyPr wrap="none" rtlCol="0">
            <a:spAutoFit/>
          </a:bodyPr>
          <a:lstStyle/>
          <a:p>
            <a:r>
              <a:rPr lang="en-US" sz="2000" dirty="0"/>
              <a:t>2014-2016 job creation average was 224k per month</a:t>
            </a:r>
          </a:p>
        </p:txBody>
      </p:sp>
      <p:graphicFrame>
        <p:nvGraphicFramePr>
          <p:cNvPr id="10" name="Chart 9">
            <a:extLst>
              <a:ext uri="{FF2B5EF4-FFF2-40B4-BE49-F238E27FC236}">
                <a16:creationId xmlns:a16="http://schemas.microsoft.com/office/drawing/2014/main" id="{E285B50A-CCEC-45FC-BBB6-0B7A05210083}"/>
              </a:ext>
            </a:extLst>
          </p:cNvPr>
          <p:cNvGraphicFramePr>
            <a:graphicFrameLocks/>
          </p:cNvGraphicFramePr>
          <p:nvPr>
            <p:extLst/>
          </p:nvPr>
        </p:nvGraphicFramePr>
        <p:xfrm>
          <a:off x="340294" y="994104"/>
          <a:ext cx="9562831" cy="50271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07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Unemployment Measures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66052" y="6483081"/>
            <a:ext cx="2743200" cy="365125"/>
          </a:xfrm>
        </p:spPr>
        <p:txBody>
          <a:bodyPr/>
          <a:lstStyle/>
          <a:p>
            <a:fld id="{A5ABBA13-5101-492E-8EF0-2A135518BDD4}" type="slidenum">
              <a:rPr lang="en-US" smtClean="0"/>
              <a:t>12</a:t>
            </a:fld>
            <a:endParaRPr lang="en-US" dirty="0"/>
          </a:p>
        </p:txBody>
      </p:sp>
      <p:sp>
        <p:nvSpPr>
          <p:cNvPr id="13" name="TextBox 12">
            <a:extLst>
              <a:ext uri="{FF2B5EF4-FFF2-40B4-BE49-F238E27FC236}">
                <a16:creationId xmlns:a16="http://schemas.microsoft.com/office/drawing/2014/main" id="{1B4BDC99-C02E-4DD1-BDC2-1CED412A668F}"/>
              </a:ext>
            </a:extLst>
          </p:cNvPr>
          <p:cNvSpPr txBox="1"/>
          <p:nvPr/>
        </p:nvSpPr>
        <p:spPr>
          <a:xfrm>
            <a:off x="3403107" y="6423368"/>
            <a:ext cx="5960542" cy="400110"/>
          </a:xfrm>
          <a:prstGeom prst="rect">
            <a:avLst/>
          </a:prstGeom>
          <a:noFill/>
        </p:spPr>
        <p:txBody>
          <a:bodyPr wrap="none" rtlCol="0">
            <a:spAutoFit/>
          </a:bodyPr>
          <a:lstStyle/>
          <a:p>
            <a:r>
              <a:rPr lang="en-US" sz="2000" dirty="0"/>
              <a:t>Pre-crisis rates (Nov ‘07) were 8.4% (U6) and 4.7% (U3).</a:t>
            </a:r>
          </a:p>
        </p:txBody>
      </p:sp>
      <p:pic>
        <p:nvPicPr>
          <p:cNvPr id="3" name="Picture 2">
            <a:extLst>
              <a:ext uri="{FF2B5EF4-FFF2-40B4-BE49-F238E27FC236}">
                <a16:creationId xmlns:a16="http://schemas.microsoft.com/office/drawing/2014/main" id="{AB69B5D9-F883-4F15-B4F4-C0D97D3E2AA4}"/>
              </a:ext>
            </a:extLst>
          </p:cNvPr>
          <p:cNvPicPr>
            <a:picLocks noChangeAspect="1"/>
          </p:cNvPicPr>
          <p:nvPr/>
        </p:nvPicPr>
        <p:blipFill>
          <a:blip r:embed="rId2"/>
          <a:stretch>
            <a:fillRect/>
          </a:stretch>
        </p:blipFill>
        <p:spPr>
          <a:xfrm>
            <a:off x="66496" y="723862"/>
            <a:ext cx="11696700" cy="5705475"/>
          </a:xfrm>
          <a:prstGeom prst="rect">
            <a:avLst/>
          </a:prstGeom>
        </p:spPr>
      </p:pic>
      <p:sp>
        <p:nvSpPr>
          <p:cNvPr id="9" name="TextBox 8">
            <a:extLst>
              <a:ext uri="{FF2B5EF4-FFF2-40B4-BE49-F238E27FC236}">
                <a16:creationId xmlns:a16="http://schemas.microsoft.com/office/drawing/2014/main" id="{03263925-CB81-4952-AF23-75FB88C88917}"/>
              </a:ext>
            </a:extLst>
          </p:cNvPr>
          <p:cNvSpPr txBox="1"/>
          <p:nvPr/>
        </p:nvSpPr>
        <p:spPr>
          <a:xfrm>
            <a:off x="10979137" y="3816219"/>
            <a:ext cx="691215" cy="1938992"/>
          </a:xfrm>
          <a:prstGeom prst="rect">
            <a:avLst/>
          </a:prstGeom>
          <a:noFill/>
        </p:spPr>
        <p:txBody>
          <a:bodyPr wrap="none" rtlCol="0">
            <a:spAutoFit/>
          </a:bodyPr>
          <a:lstStyle/>
          <a:p>
            <a:r>
              <a:rPr lang="en-US" sz="2000" dirty="0"/>
              <a:t>7.8%</a:t>
            </a:r>
          </a:p>
          <a:p>
            <a:endParaRPr lang="en-US" sz="2000" dirty="0"/>
          </a:p>
          <a:p>
            <a:endParaRPr lang="en-US" sz="2000" dirty="0"/>
          </a:p>
          <a:p>
            <a:endParaRPr lang="en-US" sz="2000" dirty="0"/>
          </a:p>
          <a:p>
            <a:r>
              <a:rPr lang="en-US" sz="2000" dirty="0"/>
              <a:t>3.9%</a:t>
            </a:r>
          </a:p>
          <a:p>
            <a:endParaRPr lang="en-US" sz="2000" dirty="0"/>
          </a:p>
        </p:txBody>
      </p:sp>
      <p:sp>
        <p:nvSpPr>
          <p:cNvPr id="12" name="TextBox 11">
            <a:extLst>
              <a:ext uri="{FF2B5EF4-FFF2-40B4-BE49-F238E27FC236}">
                <a16:creationId xmlns:a16="http://schemas.microsoft.com/office/drawing/2014/main" id="{036FBE20-45FA-42D6-9156-0F7003F9670A}"/>
              </a:ext>
            </a:extLst>
          </p:cNvPr>
          <p:cNvSpPr txBox="1"/>
          <p:nvPr/>
        </p:nvSpPr>
        <p:spPr>
          <a:xfrm>
            <a:off x="10854904" y="3511623"/>
            <a:ext cx="939681" cy="400110"/>
          </a:xfrm>
          <a:prstGeom prst="rect">
            <a:avLst/>
          </a:prstGeom>
          <a:noFill/>
        </p:spPr>
        <p:txBody>
          <a:bodyPr wrap="none" rtlCol="0">
            <a:spAutoFit/>
          </a:bodyPr>
          <a:lstStyle/>
          <a:p>
            <a:r>
              <a:rPr lang="en-US" sz="2000" u="sng" dirty="0"/>
              <a:t>Apr ‘18</a:t>
            </a:r>
          </a:p>
        </p:txBody>
      </p:sp>
      <p:sp>
        <p:nvSpPr>
          <p:cNvPr id="6" name="TextBox 5">
            <a:extLst>
              <a:ext uri="{FF2B5EF4-FFF2-40B4-BE49-F238E27FC236}">
                <a16:creationId xmlns:a16="http://schemas.microsoft.com/office/drawing/2014/main" id="{59CEEF43-869B-4AE3-A231-16943BB70CF8}"/>
              </a:ext>
            </a:extLst>
          </p:cNvPr>
          <p:cNvSpPr txBox="1"/>
          <p:nvPr/>
        </p:nvSpPr>
        <p:spPr>
          <a:xfrm>
            <a:off x="6852247" y="4007769"/>
            <a:ext cx="558166" cy="400110"/>
          </a:xfrm>
          <a:prstGeom prst="rect">
            <a:avLst/>
          </a:prstGeom>
          <a:noFill/>
        </p:spPr>
        <p:txBody>
          <a:bodyPr wrap="none" rtlCol="0">
            <a:spAutoFit/>
          </a:bodyPr>
          <a:lstStyle/>
          <a:p>
            <a:r>
              <a:rPr lang="en-US" sz="2000" dirty="0"/>
              <a:t>U-3</a:t>
            </a:r>
          </a:p>
        </p:txBody>
      </p:sp>
      <p:sp>
        <p:nvSpPr>
          <p:cNvPr id="11" name="TextBox 10">
            <a:extLst>
              <a:ext uri="{FF2B5EF4-FFF2-40B4-BE49-F238E27FC236}">
                <a16:creationId xmlns:a16="http://schemas.microsoft.com/office/drawing/2014/main" id="{FDF92FEF-3492-4B4C-8C9B-38B63ACAC262}"/>
              </a:ext>
            </a:extLst>
          </p:cNvPr>
          <p:cNvSpPr txBox="1"/>
          <p:nvPr/>
        </p:nvSpPr>
        <p:spPr>
          <a:xfrm>
            <a:off x="6852247" y="2021666"/>
            <a:ext cx="558166" cy="400110"/>
          </a:xfrm>
          <a:prstGeom prst="rect">
            <a:avLst/>
          </a:prstGeom>
          <a:noFill/>
        </p:spPr>
        <p:txBody>
          <a:bodyPr wrap="none" rtlCol="0">
            <a:spAutoFit/>
          </a:bodyPr>
          <a:lstStyle/>
          <a:p>
            <a:r>
              <a:rPr lang="en-US" sz="2000" dirty="0"/>
              <a:t>U-6</a:t>
            </a:r>
          </a:p>
        </p:txBody>
      </p:sp>
    </p:spTree>
    <p:extLst>
      <p:ext uri="{BB962C8B-B14F-4D97-AF65-F5344CB8AC3E}">
        <p14:creationId xmlns:p14="http://schemas.microsoft.com/office/powerpoint/2010/main" val="295290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Labor Force Participation (Age 25-54)</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13</a:t>
            </a:fld>
            <a:endParaRPr lang="en-US" dirty="0"/>
          </a:p>
        </p:txBody>
      </p:sp>
      <p:pic>
        <p:nvPicPr>
          <p:cNvPr id="4" name="Picture 3">
            <a:extLst>
              <a:ext uri="{FF2B5EF4-FFF2-40B4-BE49-F238E27FC236}">
                <a16:creationId xmlns:a16="http://schemas.microsoft.com/office/drawing/2014/main" id="{B141F384-CAD2-4D77-BDBD-1E12D7AB3A8A}"/>
              </a:ext>
            </a:extLst>
          </p:cNvPr>
          <p:cNvPicPr>
            <a:picLocks noChangeAspect="1"/>
          </p:cNvPicPr>
          <p:nvPr/>
        </p:nvPicPr>
        <p:blipFill>
          <a:blip r:embed="rId2"/>
          <a:stretch>
            <a:fillRect/>
          </a:stretch>
        </p:blipFill>
        <p:spPr>
          <a:xfrm>
            <a:off x="71378" y="691152"/>
            <a:ext cx="10495525" cy="5481098"/>
          </a:xfrm>
          <a:prstGeom prst="rect">
            <a:avLst/>
          </a:prstGeom>
        </p:spPr>
      </p:pic>
      <p:sp>
        <p:nvSpPr>
          <p:cNvPr id="2" name="TextBox 1">
            <a:extLst>
              <a:ext uri="{FF2B5EF4-FFF2-40B4-BE49-F238E27FC236}">
                <a16:creationId xmlns:a16="http://schemas.microsoft.com/office/drawing/2014/main" id="{9333DF3D-5C0E-4E3C-B6DC-F9A6C05D8177}"/>
              </a:ext>
            </a:extLst>
          </p:cNvPr>
          <p:cNvSpPr txBox="1"/>
          <p:nvPr/>
        </p:nvSpPr>
        <p:spPr>
          <a:xfrm>
            <a:off x="244116" y="6310173"/>
            <a:ext cx="11551817" cy="400110"/>
          </a:xfrm>
          <a:prstGeom prst="rect">
            <a:avLst/>
          </a:prstGeom>
          <a:noFill/>
        </p:spPr>
        <p:txBody>
          <a:bodyPr wrap="none" rtlCol="0">
            <a:spAutoFit/>
          </a:bodyPr>
          <a:lstStyle/>
          <a:p>
            <a:r>
              <a:rPr lang="en-US" sz="2000" dirty="0"/>
              <a:t>Possible causes for long-term decline:  Disability, opioids, dislocation of immobile workers due to globalization</a:t>
            </a:r>
          </a:p>
        </p:txBody>
      </p:sp>
      <p:sp>
        <p:nvSpPr>
          <p:cNvPr id="3" name="Rectangle 2">
            <a:extLst>
              <a:ext uri="{FF2B5EF4-FFF2-40B4-BE49-F238E27FC236}">
                <a16:creationId xmlns:a16="http://schemas.microsoft.com/office/drawing/2014/main" id="{344C4586-AE52-41FF-9274-7B4378F5EB42}"/>
              </a:ext>
            </a:extLst>
          </p:cNvPr>
          <p:cNvSpPr/>
          <p:nvPr/>
        </p:nvSpPr>
        <p:spPr>
          <a:xfrm>
            <a:off x="10243127" y="1165533"/>
            <a:ext cx="2022764" cy="3416320"/>
          </a:xfrm>
          <a:prstGeom prst="rect">
            <a:avLst/>
          </a:prstGeom>
        </p:spPr>
        <p:txBody>
          <a:bodyPr wrap="square">
            <a:spAutoFit/>
          </a:bodyPr>
          <a:lstStyle/>
          <a:p>
            <a:pPr algn="ctr"/>
            <a:endParaRPr lang="en-US" b="1" dirty="0"/>
          </a:p>
          <a:p>
            <a:pPr algn="ctr"/>
            <a:endParaRPr lang="en-US" b="1" dirty="0"/>
          </a:p>
          <a:p>
            <a:pPr algn="ctr"/>
            <a:endParaRPr lang="en-US" b="1" dirty="0"/>
          </a:p>
          <a:p>
            <a:pPr algn="ctr"/>
            <a:endParaRPr lang="en-US" b="1" dirty="0"/>
          </a:p>
          <a:p>
            <a:pPr algn="ctr"/>
            <a:r>
              <a:rPr lang="en-US" b="1" dirty="0"/>
              <a:t>LFPR= 82.0%</a:t>
            </a:r>
          </a:p>
          <a:p>
            <a:pPr algn="ctr"/>
            <a:r>
              <a:rPr lang="en-US" u="sng" dirty="0"/>
              <a:t>Labor Force</a:t>
            </a:r>
            <a:r>
              <a:rPr lang="en-US" dirty="0"/>
              <a:t> </a:t>
            </a:r>
          </a:p>
          <a:p>
            <a:pPr algn="ctr"/>
            <a:r>
              <a:rPr lang="en-US" dirty="0"/>
              <a:t>Civilian Population</a:t>
            </a:r>
          </a:p>
          <a:p>
            <a:pPr algn="ctr"/>
            <a:endParaRPr lang="en-US" dirty="0"/>
          </a:p>
          <a:p>
            <a:pPr algn="ctr"/>
            <a:endParaRPr lang="en-US" b="1" dirty="0"/>
          </a:p>
          <a:p>
            <a:pPr algn="ctr"/>
            <a:r>
              <a:rPr lang="en-US" b="1" dirty="0"/>
              <a:t>Empl Rate=79.2%</a:t>
            </a:r>
          </a:p>
          <a:p>
            <a:pPr algn="ctr"/>
            <a:r>
              <a:rPr lang="en-US" u="sng" dirty="0"/>
              <a:t>Employed</a:t>
            </a:r>
          </a:p>
          <a:p>
            <a:pPr algn="ctr"/>
            <a:r>
              <a:rPr lang="en-US" dirty="0"/>
              <a:t>Civilian Population</a:t>
            </a:r>
          </a:p>
        </p:txBody>
      </p:sp>
      <p:sp>
        <p:nvSpPr>
          <p:cNvPr id="5" name="TextBox 4">
            <a:extLst>
              <a:ext uri="{FF2B5EF4-FFF2-40B4-BE49-F238E27FC236}">
                <a16:creationId xmlns:a16="http://schemas.microsoft.com/office/drawing/2014/main" id="{85E49A19-22BD-42A6-8ECD-4F16073399B7}"/>
              </a:ext>
            </a:extLst>
          </p:cNvPr>
          <p:cNvSpPr txBox="1"/>
          <p:nvPr/>
        </p:nvSpPr>
        <p:spPr>
          <a:xfrm>
            <a:off x="269076" y="1276363"/>
            <a:ext cx="404278" cy="461665"/>
          </a:xfrm>
          <a:prstGeom prst="rect">
            <a:avLst/>
          </a:prstGeom>
          <a:noFill/>
        </p:spPr>
        <p:txBody>
          <a:bodyPr wrap="none" rtlCol="0">
            <a:spAutoFit/>
          </a:bodyPr>
          <a:lstStyle/>
          <a:p>
            <a:r>
              <a:rPr lang="en-US" sz="2400" dirty="0"/>
              <a:t>%</a:t>
            </a:r>
          </a:p>
        </p:txBody>
      </p:sp>
      <p:sp>
        <p:nvSpPr>
          <p:cNvPr id="6" name="TextBox 5">
            <a:extLst>
              <a:ext uri="{FF2B5EF4-FFF2-40B4-BE49-F238E27FC236}">
                <a16:creationId xmlns:a16="http://schemas.microsoft.com/office/drawing/2014/main" id="{953D1DEC-C53F-49C4-AA72-9234AC477765}"/>
              </a:ext>
            </a:extLst>
          </p:cNvPr>
          <p:cNvSpPr txBox="1"/>
          <p:nvPr/>
        </p:nvSpPr>
        <p:spPr>
          <a:xfrm>
            <a:off x="1083885" y="5140604"/>
            <a:ext cx="7294882" cy="646331"/>
          </a:xfrm>
          <a:prstGeom prst="rect">
            <a:avLst/>
          </a:prstGeom>
          <a:noFill/>
        </p:spPr>
        <p:txBody>
          <a:bodyPr wrap="none" rtlCol="0">
            <a:spAutoFit/>
          </a:bodyPr>
          <a:lstStyle/>
          <a:p>
            <a:r>
              <a:rPr lang="en-US" dirty="0"/>
              <a:t>Labor Force = Employed + Unemployed</a:t>
            </a:r>
          </a:p>
          <a:p>
            <a:r>
              <a:rPr lang="en-US" dirty="0"/>
              <a:t>Civilian Non-Institutional Population = Age 25-54 not in jail or active military</a:t>
            </a:r>
          </a:p>
        </p:txBody>
      </p:sp>
      <p:sp>
        <p:nvSpPr>
          <p:cNvPr id="9" name="TextBox 8">
            <a:extLst>
              <a:ext uri="{FF2B5EF4-FFF2-40B4-BE49-F238E27FC236}">
                <a16:creationId xmlns:a16="http://schemas.microsoft.com/office/drawing/2014/main" id="{A41B7144-C1C5-413D-994E-67B2D697465F}"/>
              </a:ext>
            </a:extLst>
          </p:cNvPr>
          <p:cNvSpPr txBox="1"/>
          <p:nvPr/>
        </p:nvSpPr>
        <p:spPr>
          <a:xfrm>
            <a:off x="4560822" y="1764600"/>
            <a:ext cx="758541" cy="369332"/>
          </a:xfrm>
          <a:prstGeom prst="rect">
            <a:avLst/>
          </a:prstGeom>
          <a:noFill/>
        </p:spPr>
        <p:txBody>
          <a:bodyPr wrap="none" rtlCol="0">
            <a:spAutoFit/>
          </a:bodyPr>
          <a:lstStyle/>
          <a:p>
            <a:r>
              <a:rPr lang="en-US" dirty="0"/>
              <a:t>83.3%</a:t>
            </a:r>
          </a:p>
        </p:txBody>
      </p:sp>
      <p:sp>
        <p:nvSpPr>
          <p:cNvPr id="14" name="TextBox 13">
            <a:extLst>
              <a:ext uri="{FF2B5EF4-FFF2-40B4-BE49-F238E27FC236}">
                <a16:creationId xmlns:a16="http://schemas.microsoft.com/office/drawing/2014/main" id="{74721299-E768-4ED0-876A-18F37BBD27C5}"/>
              </a:ext>
            </a:extLst>
          </p:cNvPr>
          <p:cNvSpPr txBox="1"/>
          <p:nvPr/>
        </p:nvSpPr>
        <p:spPr>
          <a:xfrm>
            <a:off x="4560822" y="3619147"/>
            <a:ext cx="758541" cy="369332"/>
          </a:xfrm>
          <a:prstGeom prst="rect">
            <a:avLst/>
          </a:prstGeom>
          <a:noFill/>
        </p:spPr>
        <p:txBody>
          <a:bodyPr wrap="none" rtlCol="0">
            <a:spAutoFit/>
          </a:bodyPr>
          <a:lstStyle/>
          <a:p>
            <a:r>
              <a:rPr lang="en-US" dirty="0"/>
              <a:t>79.7%</a:t>
            </a:r>
          </a:p>
        </p:txBody>
      </p:sp>
      <p:sp>
        <p:nvSpPr>
          <p:cNvPr id="11" name="TextBox 10">
            <a:extLst>
              <a:ext uri="{FF2B5EF4-FFF2-40B4-BE49-F238E27FC236}">
                <a16:creationId xmlns:a16="http://schemas.microsoft.com/office/drawing/2014/main" id="{69067FF1-BA9C-4197-BE9E-7E98DAC3E9F6}"/>
              </a:ext>
            </a:extLst>
          </p:cNvPr>
          <p:cNvSpPr txBox="1"/>
          <p:nvPr/>
        </p:nvSpPr>
        <p:spPr>
          <a:xfrm flipH="1">
            <a:off x="4199379" y="1501257"/>
            <a:ext cx="1481427" cy="369332"/>
          </a:xfrm>
          <a:prstGeom prst="rect">
            <a:avLst/>
          </a:prstGeom>
          <a:noFill/>
        </p:spPr>
        <p:txBody>
          <a:bodyPr wrap="square" rtlCol="0">
            <a:spAutoFit/>
          </a:bodyPr>
          <a:lstStyle/>
          <a:p>
            <a:pPr algn="ctr"/>
            <a:r>
              <a:rPr lang="en-US" u="sng" dirty="0"/>
              <a:t>Nov ‘07</a:t>
            </a:r>
          </a:p>
        </p:txBody>
      </p:sp>
    </p:spTree>
    <p:extLst>
      <p:ext uri="{BB962C8B-B14F-4D97-AF65-F5344CB8AC3E}">
        <p14:creationId xmlns:p14="http://schemas.microsoft.com/office/powerpoint/2010/main" val="410688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E3AB4-161F-4E80-AC7F-B0035B7CD301}"/>
              </a:ext>
            </a:extLst>
          </p:cNvPr>
          <p:cNvSpPr/>
          <p:nvPr/>
        </p:nvSpPr>
        <p:spPr>
          <a:xfrm>
            <a:off x="0" y="-1"/>
            <a:ext cx="12192000" cy="70736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Disabled as % Labor Force (Age 25-54)</a:t>
            </a:r>
          </a:p>
        </p:txBody>
      </p:sp>
      <p:sp>
        <p:nvSpPr>
          <p:cNvPr id="3" name="TextBox 2">
            <a:extLst>
              <a:ext uri="{FF2B5EF4-FFF2-40B4-BE49-F238E27FC236}">
                <a16:creationId xmlns:a16="http://schemas.microsoft.com/office/drawing/2014/main" id="{1C57121D-5C62-43B0-9E27-4ACC8FC236C2}"/>
              </a:ext>
            </a:extLst>
          </p:cNvPr>
          <p:cNvSpPr txBox="1"/>
          <p:nvPr/>
        </p:nvSpPr>
        <p:spPr>
          <a:xfrm>
            <a:off x="10312889" y="3648979"/>
            <a:ext cx="816249" cy="830997"/>
          </a:xfrm>
          <a:prstGeom prst="rect">
            <a:avLst/>
          </a:prstGeom>
          <a:noFill/>
        </p:spPr>
        <p:txBody>
          <a:bodyPr wrap="none" rtlCol="0">
            <a:spAutoFit/>
          </a:bodyPr>
          <a:lstStyle/>
          <a:p>
            <a:r>
              <a:rPr lang="en-US" sz="2400" u="sng" dirty="0"/>
              <a:t>2017</a:t>
            </a:r>
          </a:p>
          <a:p>
            <a:pPr algn="ctr"/>
            <a:r>
              <a:rPr lang="en-US" sz="2400" dirty="0"/>
              <a:t>4.8%</a:t>
            </a:r>
          </a:p>
        </p:txBody>
      </p:sp>
      <p:sp>
        <p:nvSpPr>
          <p:cNvPr id="8" name="Slide Number Placeholder 1">
            <a:extLst>
              <a:ext uri="{FF2B5EF4-FFF2-40B4-BE49-F238E27FC236}">
                <a16:creationId xmlns:a16="http://schemas.microsoft.com/office/drawing/2014/main" id="{30CAC366-FC1F-474A-9866-5BA90C618F4A}"/>
              </a:ext>
            </a:extLst>
          </p:cNvPr>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14</a:t>
            </a:fld>
            <a:endParaRPr lang="en-US" altLang="en-US" sz="1200" dirty="0">
              <a:solidFill>
                <a:srgbClr val="898989"/>
              </a:solidFill>
            </a:endParaRPr>
          </a:p>
        </p:txBody>
      </p:sp>
      <p:graphicFrame>
        <p:nvGraphicFramePr>
          <p:cNvPr id="7" name="Chart 6">
            <a:extLst>
              <a:ext uri="{FF2B5EF4-FFF2-40B4-BE49-F238E27FC236}">
                <a16:creationId xmlns:a16="http://schemas.microsoft.com/office/drawing/2014/main" id="{612E7EAC-E504-4BB9-A468-2C96BE237893}"/>
              </a:ext>
            </a:extLst>
          </p:cNvPr>
          <p:cNvGraphicFramePr>
            <a:graphicFrameLocks/>
          </p:cNvGraphicFramePr>
          <p:nvPr>
            <p:extLst/>
          </p:nvPr>
        </p:nvGraphicFramePr>
        <p:xfrm>
          <a:off x="560717" y="1035170"/>
          <a:ext cx="9839325" cy="552962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7E9903A-E4A0-4CE9-86D1-FB1805050982}"/>
              </a:ext>
            </a:extLst>
          </p:cNvPr>
          <p:cNvSpPr txBox="1"/>
          <p:nvPr/>
        </p:nvSpPr>
        <p:spPr>
          <a:xfrm>
            <a:off x="1362973" y="6564791"/>
            <a:ext cx="2022541" cy="276999"/>
          </a:xfrm>
          <a:prstGeom prst="rect">
            <a:avLst/>
          </a:prstGeom>
          <a:noFill/>
        </p:spPr>
        <p:txBody>
          <a:bodyPr wrap="none" rtlCol="0">
            <a:spAutoFit/>
          </a:bodyPr>
          <a:lstStyle/>
          <a:p>
            <a:r>
              <a:rPr lang="en-US" sz="1200" dirty="0"/>
              <a:t>Source Data:  BLS Data Finder</a:t>
            </a:r>
          </a:p>
        </p:txBody>
      </p:sp>
      <p:graphicFrame>
        <p:nvGraphicFramePr>
          <p:cNvPr id="6" name="Table 5">
            <a:extLst>
              <a:ext uri="{FF2B5EF4-FFF2-40B4-BE49-F238E27FC236}">
                <a16:creationId xmlns:a16="http://schemas.microsoft.com/office/drawing/2014/main" id="{A01BF036-265A-4E4F-8A39-FDDE0E756D48}"/>
              </a:ext>
            </a:extLst>
          </p:cNvPr>
          <p:cNvGraphicFramePr>
            <a:graphicFrameLocks noGrp="1"/>
          </p:cNvGraphicFramePr>
          <p:nvPr>
            <p:extLst>
              <p:ext uri="{D42A27DB-BD31-4B8C-83A1-F6EECF244321}">
                <p14:modId xmlns:p14="http://schemas.microsoft.com/office/powerpoint/2010/main" val="4103706699"/>
              </p:ext>
            </p:extLst>
          </p:nvPr>
        </p:nvGraphicFramePr>
        <p:xfrm>
          <a:off x="4852708" y="4245631"/>
          <a:ext cx="2486584" cy="1493520"/>
        </p:xfrm>
        <a:graphic>
          <a:graphicData uri="http://schemas.openxmlformats.org/drawingml/2006/table">
            <a:tbl>
              <a:tblPr firstRow="1" bandRow="1">
                <a:tableStyleId>{5C22544A-7EE6-4342-B048-85BDC9FD1C3A}</a:tableStyleId>
              </a:tblPr>
              <a:tblGrid>
                <a:gridCol w="1036162">
                  <a:extLst>
                    <a:ext uri="{9D8B030D-6E8A-4147-A177-3AD203B41FA5}">
                      <a16:colId xmlns:a16="http://schemas.microsoft.com/office/drawing/2014/main" val="2279786023"/>
                    </a:ext>
                  </a:extLst>
                </a:gridCol>
                <a:gridCol w="1450422">
                  <a:extLst>
                    <a:ext uri="{9D8B030D-6E8A-4147-A177-3AD203B41FA5}">
                      <a16:colId xmlns:a16="http://schemas.microsoft.com/office/drawing/2014/main" val="757121987"/>
                    </a:ext>
                  </a:extLst>
                </a:gridCol>
              </a:tblGrid>
              <a:tr h="370840">
                <a:tc>
                  <a:txBody>
                    <a:bodyPr/>
                    <a:lstStyle/>
                    <a:p>
                      <a:pPr algn="ctr"/>
                      <a:r>
                        <a:rPr lang="en-US" sz="2000" dirty="0"/>
                        <a:t>Year</a:t>
                      </a:r>
                    </a:p>
                  </a:txBody>
                  <a:tcPr/>
                </a:tc>
                <a:tc>
                  <a:txBody>
                    <a:bodyPr/>
                    <a:lstStyle/>
                    <a:p>
                      <a:pPr algn="ctr"/>
                      <a:r>
                        <a:rPr lang="en-US" sz="2000" dirty="0"/>
                        <a:t>Number (000’s)</a:t>
                      </a:r>
                    </a:p>
                  </a:txBody>
                  <a:tcPr/>
                </a:tc>
                <a:extLst>
                  <a:ext uri="{0D108BD9-81ED-4DB2-BD59-A6C34878D82A}">
                    <a16:rowId xmlns:a16="http://schemas.microsoft.com/office/drawing/2014/main" val="2528487666"/>
                  </a:ext>
                </a:extLst>
              </a:tr>
              <a:tr h="370840">
                <a:tc>
                  <a:txBody>
                    <a:bodyPr/>
                    <a:lstStyle/>
                    <a:p>
                      <a:pPr algn="ctr"/>
                      <a:r>
                        <a:rPr lang="en-US" sz="2000" dirty="0"/>
                        <a:t>2014</a:t>
                      </a:r>
                    </a:p>
                  </a:txBody>
                  <a:tcPr/>
                </a:tc>
                <a:tc>
                  <a:txBody>
                    <a:bodyPr/>
                    <a:lstStyle/>
                    <a:p>
                      <a:pPr algn="ctr"/>
                      <a:r>
                        <a:rPr lang="en-US" sz="2000" dirty="0"/>
                        <a:t>5,268</a:t>
                      </a:r>
                    </a:p>
                  </a:txBody>
                  <a:tcPr/>
                </a:tc>
                <a:extLst>
                  <a:ext uri="{0D108BD9-81ED-4DB2-BD59-A6C34878D82A}">
                    <a16:rowId xmlns:a16="http://schemas.microsoft.com/office/drawing/2014/main" val="2141715010"/>
                  </a:ext>
                </a:extLst>
              </a:tr>
              <a:tr h="370840">
                <a:tc>
                  <a:txBody>
                    <a:bodyPr/>
                    <a:lstStyle/>
                    <a:p>
                      <a:pPr algn="ctr"/>
                      <a:r>
                        <a:rPr lang="en-US" sz="2000" dirty="0"/>
                        <a:t>2017</a:t>
                      </a:r>
                    </a:p>
                  </a:txBody>
                  <a:tcPr/>
                </a:tc>
                <a:tc>
                  <a:txBody>
                    <a:bodyPr/>
                    <a:lstStyle/>
                    <a:p>
                      <a:pPr algn="ctr"/>
                      <a:r>
                        <a:rPr lang="en-US" sz="2000" dirty="0"/>
                        <a:t>4,907</a:t>
                      </a:r>
                    </a:p>
                  </a:txBody>
                  <a:tcPr/>
                </a:tc>
                <a:extLst>
                  <a:ext uri="{0D108BD9-81ED-4DB2-BD59-A6C34878D82A}">
                    <a16:rowId xmlns:a16="http://schemas.microsoft.com/office/drawing/2014/main" val="3860786039"/>
                  </a:ext>
                </a:extLst>
              </a:tr>
            </a:tbl>
          </a:graphicData>
        </a:graphic>
      </p:graphicFrame>
      <p:sp>
        <p:nvSpPr>
          <p:cNvPr id="10" name="TextBox 9">
            <a:extLst>
              <a:ext uri="{FF2B5EF4-FFF2-40B4-BE49-F238E27FC236}">
                <a16:creationId xmlns:a16="http://schemas.microsoft.com/office/drawing/2014/main" id="{11CD407C-A854-4075-AC38-79C0A3AAEC01}"/>
              </a:ext>
            </a:extLst>
          </p:cNvPr>
          <p:cNvSpPr txBox="1"/>
          <p:nvPr/>
        </p:nvSpPr>
        <p:spPr>
          <a:xfrm>
            <a:off x="6324609" y="758171"/>
            <a:ext cx="873957" cy="830997"/>
          </a:xfrm>
          <a:prstGeom prst="rect">
            <a:avLst/>
          </a:prstGeom>
          <a:noFill/>
        </p:spPr>
        <p:txBody>
          <a:bodyPr wrap="none" rtlCol="0">
            <a:spAutoFit/>
          </a:bodyPr>
          <a:lstStyle/>
          <a:p>
            <a:r>
              <a:rPr lang="en-US" sz="2400" u="sng" dirty="0"/>
              <a:t>2014</a:t>
            </a:r>
          </a:p>
          <a:p>
            <a:pPr algn="ctr"/>
            <a:r>
              <a:rPr lang="en-US" sz="2400" dirty="0"/>
              <a:t>5.2%</a:t>
            </a:r>
          </a:p>
        </p:txBody>
      </p:sp>
    </p:spTree>
    <p:extLst>
      <p:ext uri="{BB962C8B-B14F-4D97-AF65-F5344CB8AC3E}">
        <p14:creationId xmlns:p14="http://schemas.microsoft.com/office/powerpoint/2010/main" val="919542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Labor Force Participation (Age 25-54)</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15</a:t>
            </a:fld>
            <a:endParaRPr lang="en-US" dirty="0"/>
          </a:p>
        </p:txBody>
      </p:sp>
      <p:pic>
        <p:nvPicPr>
          <p:cNvPr id="10" name="Picture 9">
            <a:extLst>
              <a:ext uri="{FF2B5EF4-FFF2-40B4-BE49-F238E27FC236}">
                <a16:creationId xmlns:a16="http://schemas.microsoft.com/office/drawing/2014/main" id="{7BEC2E22-61B0-45EA-9421-1F949731304E}"/>
              </a:ext>
            </a:extLst>
          </p:cNvPr>
          <p:cNvPicPr>
            <a:picLocks noChangeAspect="1"/>
          </p:cNvPicPr>
          <p:nvPr/>
        </p:nvPicPr>
        <p:blipFill>
          <a:blip r:embed="rId2"/>
          <a:stretch>
            <a:fillRect/>
          </a:stretch>
        </p:blipFill>
        <p:spPr>
          <a:xfrm>
            <a:off x="167691" y="695434"/>
            <a:ext cx="7794490" cy="6164567"/>
          </a:xfrm>
          <a:prstGeom prst="rect">
            <a:avLst/>
          </a:prstGeom>
        </p:spPr>
      </p:pic>
      <p:sp>
        <p:nvSpPr>
          <p:cNvPr id="12" name="TextBox 11">
            <a:extLst>
              <a:ext uri="{FF2B5EF4-FFF2-40B4-BE49-F238E27FC236}">
                <a16:creationId xmlns:a16="http://schemas.microsoft.com/office/drawing/2014/main" id="{BCBE5904-197C-4F31-AD20-D510DFDF0D43}"/>
              </a:ext>
            </a:extLst>
          </p:cNvPr>
          <p:cNvSpPr txBox="1"/>
          <p:nvPr/>
        </p:nvSpPr>
        <p:spPr>
          <a:xfrm>
            <a:off x="7962181" y="6388644"/>
            <a:ext cx="3698898" cy="276999"/>
          </a:xfrm>
          <a:prstGeom prst="rect">
            <a:avLst/>
          </a:prstGeom>
          <a:noFill/>
        </p:spPr>
        <p:txBody>
          <a:bodyPr wrap="none" rtlCol="0">
            <a:spAutoFit/>
          </a:bodyPr>
          <a:lstStyle/>
          <a:p>
            <a:r>
              <a:rPr lang="en-US" sz="1200" dirty="0"/>
              <a:t>NYT:  Will Employment Keep Growing? (March 15, 2018)</a:t>
            </a:r>
          </a:p>
        </p:txBody>
      </p:sp>
      <p:sp>
        <p:nvSpPr>
          <p:cNvPr id="13" name="Rectangle 12">
            <a:extLst>
              <a:ext uri="{FF2B5EF4-FFF2-40B4-BE49-F238E27FC236}">
                <a16:creationId xmlns:a16="http://schemas.microsoft.com/office/drawing/2014/main" id="{EE808CA9-F1DF-48A6-9EC8-7298A26C4F94}"/>
              </a:ext>
            </a:extLst>
          </p:cNvPr>
          <p:cNvSpPr/>
          <p:nvPr/>
        </p:nvSpPr>
        <p:spPr>
          <a:xfrm>
            <a:off x="8395944" y="1039643"/>
            <a:ext cx="3628365" cy="3785652"/>
          </a:xfrm>
          <a:prstGeom prst="rect">
            <a:avLst/>
          </a:prstGeom>
        </p:spPr>
        <p:txBody>
          <a:bodyPr wrap="square">
            <a:spAutoFit/>
          </a:bodyPr>
          <a:lstStyle/>
          <a:p>
            <a:pPr marL="285750" indent="-285750">
              <a:buFont typeface="Wingdings" panose="05000000000000000000" pitchFamily="2" charset="2"/>
              <a:buChar char="§"/>
            </a:pPr>
            <a:r>
              <a:rPr lang="en-US" sz="2000" dirty="0">
                <a:solidFill>
                  <a:srgbClr val="333333"/>
                </a:solidFill>
                <a:latin typeface="nyt-imperial"/>
              </a:rPr>
              <a:t>“The number of prime-age people who cite disability as their reason for not working has shrunk by 7 percent since mid-2014.”</a:t>
            </a:r>
          </a:p>
          <a:p>
            <a:pPr marL="285750" indent="-285750">
              <a:buFont typeface="Wingdings" panose="05000000000000000000" pitchFamily="2" charset="2"/>
              <a:buChar char="§"/>
            </a:pPr>
            <a:endParaRPr lang="en-US" sz="2000" dirty="0">
              <a:solidFill>
                <a:srgbClr val="333333"/>
              </a:solidFill>
              <a:latin typeface="nyt-imperial"/>
            </a:endParaRPr>
          </a:p>
          <a:p>
            <a:pPr marL="285750" indent="-285750">
              <a:buFont typeface="Wingdings" panose="05000000000000000000" pitchFamily="2" charset="2"/>
              <a:buChar char="§"/>
            </a:pPr>
            <a:r>
              <a:rPr lang="en-US" sz="2000" dirty="0">
                <a:solidFill>
                  <a:srgbClr val="333333"/>
                </a:solidFill>
                <a:latin typeface="nyt-imperial"/>
              </a:rPr>
              <a:t>“</a:t>
            </a:r>
            <a:r>
              <a:rPr lang="en-US" sz="2000" dirty="0"/>
              <a:t>The number of disabled nonparticipants without a high school diploma fell by 18 percent, versus 4 percent for those with at least a high school diploma.”</a:t>
            </a:r>
          </a:p>
        </p:txBody>
      </p:sp>
    </p:spTree>
    <p:extLst>
      <p:ext uri="{BB962C8B-B14F-4D97-AF65-F5344CB8AC3E}">
        <p14:creationId xmlns:p14="http://schemas.microsoft.com/office/powerpoint/2010/main" val="377033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E3AB4-161F-4E80-AC7F-B0035B7CD301}"/>
              </a:ext>
            </a:extLst>
          </p:cNvPr>
          <p:cNvSpPr/>
          <p:nvPr/>
        </p:nvSpPr>
        <p:spPr>
          <a:xfrm>
            <a:off x="0" y="-1"/>
            <a:ext cx="12192000" cy="94027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Slack in Labor Market?</a:t>
            </a:r>
          </a:p>
          <a:p>
            <a:pPr algn="ctr"/>
            <a:r>
              <a:rPr lang="en-US" sz="2400" dirty="0"/>
              <a:t>Working Part-Time for Economic Reasons as % Labor Force (Age 16+)</a:t>
            </a:r>
          </a:p>
        </p:txBody>
      </p:sp>
      <p:sp>
        <p:nvSpPr>
          <p:cNvPr id="12" name="TextBox 11">
            <a:extLst>
              <a:ext uri="{FF2B5EF4-FFF2-40B4-BE49-F238E27FC236}">
                <a16:creationId xmlns:a16="http://schemas.microsoft.com/office/drawing/2014/main" id="{66080236-E67B-41EC-88EB-3AD39929FFC6}"/>
              </a:ext>
            </a:extLst>
          </p:cNvPr>
          <p:cNvSpPr txBox="1"/>
          <p:nvPr/>
        </p:nvSpPr>
        <p:spPr>
          <a:xfrm>
            <a:off x="1785888" y="6321853"/>
            <a:ext cx="6753324" cy="400110"/>
          </a:xfrm>
          <a:prstGeom prst="rect">
            <a:avLst/>
          </a:prstGeom>
          <a:noFill/>
        </p:spPr>
        <p:txBody>
          <a:bodyPr wrap="none" rtlCol="0">
            <a:spAutoFit/>
          </a:bodyPr>
          <a:lstStyle/>
          <a:p>
            <a:r>
              <a:rPr lang="en-US" sz="2000" dirty="0"/>
              <a:t>Ratio:  5.0 million PT for ER / 161.5 million in labor force = 3.1%</a:t>
            </a:r>
          </a:p>
        </p:txBody>
      </p:sp>
      <p:sp>
        <p:nvSpPr>
          <p:cNvPr id="8" name="Slide Number Placeholder 1">
            <a:extLst>
              <a:ext uri="{FF2B5EF4-FFF2-40B4-BE49-F238E27FC236}">
                <a16:creationId xmlns:a16="http://schemas.microsoft.com/office/drawing/2014/main" id="{30CAC366-FC1F-474A-9866-5BA90C618F4A}"/>
              </a:ext>
            </a:extLst>
          </p:cNvPr>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16</a:t>
            </a:fld>
            <a:endParaRPr lang="en-US" altLang="en-US" sz="1200" dirty="0">
              <a:solidFill>
                <a:srgbClr val="898989"/>
              </a:solidFill>
            </a:endParaRPr>
          </a:p>
        </p:txBody>
      </p:sp>
      <p:pic>
        <p:nvPicPr>
          <p:cNvPr id="2" name="Picture 1">
            <a:extLst>
              <a:ext uri="{FF2B5EF4-FFF2-40B4-BE49-F238E27FC236}">
                <a16:creationId xmlns:a16="http://schemas.microsoft.com/office/drawing/2014/main" id="{CD8CAC69-754A-452B-8B10-9A4708473B0A}"/>
              </a:ext>
            </a:extLst>
          </p:cNvPr>
          <p:cNvPicPr>
            <a:picLocks noChangeAspect="1"/>
          </p:cNvPicPr>
          <p:nvPr/>
        </p:nvPicPr>
        <p:blipFill>
          <a:blip r:embed="rId2"/>
          <a:stretch>
            <a:fillRect/>
          </a:stretch>
        </p:blipFill>
        <p:spPr>
          <a:xfrm>
            <a:off x="133350" y="1023937"/>
            <a:ext cx="10058400" cy="5214257"/>
          </a:xfrm>
          <a:prstGeom prst="rect">
            <a:avLst/>
          </a:prstGeom>
        </p:spPr>
      </p:pic>
      <p:sp>
        <p:nvSpPr>
          <p:cNvPr id="3" name="TextBox 2">
            <a:extLst>
              <a:ext uri="{FF2B5EF4-FFF2-40B4-BE49-F238E27FC236}">
                <a16:creationId xmlns:a16="http://schemas.microsoft.com/office/drawing/2014/main" id="{1C57121D-5C62-43B0-9E27-4ACC8FC236C2}"/>
              </a:ext>
            </a:extLst>
          </p:cNvPr>
          <p:cNvSpPr txBox="1"/>
          <p:nvPr/>
        </p:nvSpPr>
        <p:spPr>
          <a:xfrm>
            <a:off x="10268266" y="4372507"/>
            <a:ext cx="939681" cy="707886"/>
          </a:xfrm>
          <a:prstGeom prst="rect">
            <a:avLst/>
          </a:prstGeom>
          <a:noFill/>
        </p:spPr>
        <p:txBody>
          <a:bodyPr wrap="none" rtlCol="0">
            <a:spAutoFit/>
          </a:bodyPr>
          <a:lstStyle/>
          <a:p>
            <a:r>
              <a:rPr lang="en-US" sz="2000" u="sng" dirty="0"/>
              <a:t>Apr ’18</a:t>
            </a:r>
          </a:p>
          <a:p>
            <a:pPr algn="ctr"/>
            <a:r>
              <a:rPr lang="en-US" sz="2000" dirty="0"/>
              <a:t>3.1%</a:t>
            </a:r>
          </a:p>
        </p:txBody>
      </p:sp>
      <p:sp>
        <p:nvSpPr>
          <p:cNvPr id="10" name="TextBox 9">
            <a:extLst>
              <a:ext uri="{FF2B5EF4-FFF2-40B4-BE49-F238E27FC236}">
                <a16:creationId xmlns:a16="http://schemas.microsoft.com/office/drawing/2014/main" id="{B7BCA91C-9E33-47D0-9395-05924A195A56}"/>
              </a:ext>
            </a:extLst>
          </p:cNvPr>
          <p:cNvSpPr txBox="1"/>
          <p:nvPr/>
        </p:nvSpPr>
        <p:spPr>
          <a:xfrm>
            <a:off x="2797395" y="3461619"/>
            <a:ext cx="1409104" cy="707886"/>
          </a:xfrm>
          <a:prstGeom prst="rect">
            <a:avLst/>
          </a:prstGeom>
          <a:noFill/>
        </p:spPr>
        <p:txBody>
          <a:bodyPr wrap="none" rtlCol="0">
            <a:spAutoFit/>
          </a:bodyPr>
          <a:lstStyle/>
          <a:p>
            <a:r>
              <a:rPr lang="en-US" sz="2000" u="sng" dirty="0"/>
              <a:t>Avg. ‘90-’18</a:t>
            </a:r>
          </a:p>
          <a:p>
            <a:pPr algn="ctr"/>
            <a:r>
              <a:rPr lang="en-US" sz="2000" dirty="0"/>
              <a:t>3.8%</a:t>
            </a:r>
          </a:p>
        </p:txBody>
      </p:sp>
      <p:sp>
        <p:nvSpPr>
          <p:cNvPr id="11" name="TextBox 10">
            <a:extLst>
              <a:ext uri="{FF2B5EF4-FFF2-40B4-BE49-F238E27FC236}">
                <a16:creationId xmlns:a16="http://schemas.microsoft.com/office/drawing/2014/main" id="{02420E1A-6652-4B02-96AE-5430A7623016}"/>
              </a:ext>
            </a:extLst>
          </p:cNvPr>
          <p:cNvSpPr txBox="1"/>
          <p:nvPr/>
        </p:nvSpPr>
        <p:spPr>
          <a:xfrm>
            <a:off x="5940176" y="5231074"/>
            <a:ext cx="691216" cy="400110"/>
          </a:xfrm>
          <a:prstGeom prst="rect">
            <a:avLst/>
          </a:prstGeom>
          <a:noFill/>
        </p:spPr>
        <p:txBody>
          <a:bodyPr wrap="none" rtlCol="0">
            <a:spAutoFit/>
          </a:bodyPr>
          <a:lstStyle/>
          <a:p>
            <a:pPr algn="ctr"/>
            <a:r>
              <a:rPr lang="en-US" sz="2000" dirty="0"/>
              <a:t>2.6%</a:t>
            </a:r>
          </a:p>
        </p:txBody>
      </p:sp>
    </p:spTree>
    <p:extLst>
      <p:ext uri="{BB962C8B-B14F-4D97-AF65-F5344CB8AC3E}">
        <p14:creationId xmlns:p14="http://schemas.microsoft.com/office/powerpoint/2010/main" val="426162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8E6358-3CAD-4FF1-B1DA-32E2413455FC}"/>
              </a:ext>
            </a:extLst>
          </p:cNvPr>
          <p:cNvPicPr>
            <a:picLocks noChangeAspect="1"/>
          </p:cNvPicPr>
          <p:nvPr/>
        </p:nvPicPr>
        <p:blipFill>
          <a:blip r:embed="rId2"/>
          <a:stretch>
            <a:fillRect/>
          </a:stretch>
        </p:blipFill>
        <p:spPr>
          <a:xfrm>
            <a:off x="100012" y="847724"/>
            <a:ext cx="11530013" cy="5995109"/>
          </a:xfrm>
          <a:prstGeom prst="rect">
            <a:avLst/>
          </a:prstGeom>
        </p:spPr>
      </p:pic>
      <p:sp>
        <p:nvSpPr>
          <p:cNvPr id="5" name="Rectangle 4">
            <a:extLst>
              <a:ext uri="{FF2B5EF4-FFF2-40B4-BE49-F238E27FC236}">
                <a16:creationId xmlns:a16="http://schemas.microsoft.com/office/drawing/2014/main" id="{4AAE3AB4-161F-4E80-AC7F-B0035B7CD301}"/>
              </a:ext>
            </a:extLst>
          </p:cNvPr>
          <p:cNvSpPr/>
          <p:nvPr/>
        </p:nvSpPr>
        <p:spPr>
          <a:xfrm>
            <a:off x="0" y="-1"/>
            <a:ext cx="12192000" cy="70736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Job Openings vs. Number Unemployed (000’s)</a:t>
            </a:r>
          </a:p>
        </p:txBody>
      </p:sp>
      <p:sp>
        <p:nvSpPr>
          <p:cNvPr id="8" name="Slide Number Placeholder 1">
            <a:extLst>
              <a:ext uri="{FF2B5EF4-FFF2-40B4-BE49-F238E27FC236}">
                <a16:creationId xmlns:a16="http://schemas.microsoft.com/office/drawing/2014/main" id="{30CAC366-FC1F-474A-9866-5BA90C618F4A}"/>
              </a:ext>
            </a:extLst>
          </p:cNvPr>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17</a:t>
            </a:fld>
            <a:endParaRPr lang="en-US" altLang="en-US" sz="1200" dirty="0">
              <a:solidFill>
                <a:srgbClr val="898989"/>
              </a:solidFill>
            </a:endParaRPr>
          </a:p>
        </p:txBody>
      </p:sp>
      <p:sp>
        <p:nvSpPr>
          <p:cNvPr id="7" name="TextBox 6">
            <a:extLst>
              <a:ext uri="{FF2B5EF4-FFF2-40B4-BE49-F238E27FC236}">
                <a16:creationId xmlns:a16="http://schemas.microsoft.com/office/drawing/2014/main" id="{6F12F3FC-F935-4517-9E25-791172E62C0F}"/>
              </a:ext>
            </a:extLst>
          </p:cNvPr>
          <p:cNvSpPr txBox="1"/>
          <p:nvPr/>
        </p:nvSpPr>
        <p:spPr>
          <a:xfrm>
            <a:off x="9391615" y="1696845"/>
            <a:ext cx="2432650" cy="1938992"/>
          </a:xfrm>
          <a:prstGeom prst="rect">
            <a:avLst/>
          </a:prstGeom>
          <a:noFill/>
        </p:spPr>
        <p:txBody>
          <a:bodyPr wrap="square" rtlCol="0">
            <a:spAutoFit/>
          </a:bodyPr>
          <a:lstStyle/>
          <a:p>
            <a:pPr marL="285750" indent="-285750">
              <a:buFont typeface="Wingdings" panose="05000000000000000000" pitchFamily="2" charset="2"/>
              <a:buChar char="§"/>
            </a:pPr>
            <a:r>
              <a:rPr lang="en-US" sz="2000" dirty="0"/>
              <a:t>Skills mismatch</a:t>
            </a:r>
          </a:p>
          <a:p>
            <a:pPr marL="285750" indent="-285750">
              <a:buFont typeface="Wingdings" panose="05000000000000000000" pitchFamily="2" charset="2"/>
              <a:buChar char="§"/>
            </a:pPr>
            <a:r>
              <a:rPr lang="en-US" sz="2000" dirty="0"/>
              <a:t>Willingness to relocate</a:t>
            </a:r>
          </a:p>
          <a:p>
            <a:pPr marL="285750" indent="-285750">
              <a:buFont typeface="Wingdings" panose="05000000000000000000" pitchFamily="2" charset="2"/>
              <a:buChar char="§"/>
            </a:pPr>
            <a:r>
              <a:rPr lang="en-US" sz="2000" dirty="0"/>
              <a:t>Pay mismatch</a:t>
            </a:r>
          </a:p>
          <a:p>
            <a:pPr marL="285750" indent="-285750">
              <a:buFont typeface="Wingdings" panose="05000000000000000000" pitchFamily="2" charset="2"/>
              <a:buChar char="§"/>
            </a:pPr>
            <a:r>
              <a:rPr lang="en-US" sz="2000" dirty="0"/>
              <a:t>Willingness to change fields</a:t>
            </a:r>
          </a:p>
        </p:txBody>
      </p:sp>
      <p:sp>
        <p:nvSpPr>
          <p:cNvPr id="3" name="TextBox 2">
            <a:extLst>
              <a:ext uri="{FF2B5EF4-FFF2-40B4-BE49-F238E27FC236}">
                <a16:creationId xmlns:a16="http://schemas.microsoft.com/office/drawing/2014/main" id="{BE1926B4-FDEB-4995-8FF5-0928E35E6352}"/>
              </a:ext>
            </a:extLst>
          </p:cNvPr>
          <p:cNvSpPr txBox="1"/>
          <p:nvPr/>
        </p:nvSpPr>
        <p:spPr>
          <a:xfrm>
            <a:off x="5803624" y="1992706"/>
            <a:ext cx="1863331" cy="400110"/>
          </a:xfrm>
          <a:prstGeom prst="rect">
            <a:avLst/>
          </a:prstGeom>
          <a:noFill/>
        </p:spPr>
        <p:txBody>
          <a:bodyPr wrap="none" rtlCol="0">
            <a:spAutoFit/>
          </a:bodyPr>
          <a:lstStyle/>
          <a:p>
            <a:r>
              <a:rPr lang="en-US" sz="2000" dirty="0">
                <a:solidFill>
                  <a:srgbClr val="C00000"/>
                </a:solidFill>
              </a:rPr>
              <a:t>Unemployed (#)</a:t>
            </a:r>
          </a:p>
        </p:txBody>
      </p:sp>
      <p:sp>
        <p:nvSpPr>
          <p:cNvPr id="10" name="TextBox 9">
            <a:extLst>
              <a:ext uri="{FF2B5EF4-FFF2-40B4-BE49-F238E27FC236}">
                <a16:creationId xmlns:a16="http://schemas.microsoft.com/office/drawing/2014/main" id="{325B5183-8ED8-4A3E-A52C-AD1CD78CE80A}"/>
              </a:ext>
            </a:extLst>
          </p:cNvPr>
          <p:cNvSpPr txBox="1"/>
          <p:nvPr/>
        </p:nvSpPr>
        <p:spPr>
          <a:xfrm>
            <a:off x="5947253" y="5138466"/>
            <a:ext cx="1576072" cy="400110"/>
          </a:xfrm>
          <a:prstGeom prst="rect">
            <a:avLst/>
          </a:prstGeom>
          <a:noFill/>
        </p:spPr>
        <p:txBody>
          <a:bodyPr wrap="none" rtlCol="0">
            <a:spAutoFit/>
          </a:bodyPr>
          <a:lstStyle/>
          <a:p>
            <a:r>
              <a:rPr lang="en-US" sz="2000" dirty="0">
                <a:solidFill>
                  <a:srgbClr val="0070C0"/>
                </a:solidFill>
              </a:rPr>
              <a:t>Job Openings</a:t>
            </a:r>
          </a:p>
        </p:txBody>
      </p:sp>
      <p:sp>
        <p:nvSpPr>
          <p:cNvPr id="4" name="TextBox 3">
            <a:extLst>
              <a:ext uri="{FF2B5EF4-FFF2-40B4-BE49-F238E27FC236}">
                <a16:creationId xmlns:a16="http://schemas.microsoft.com/office/drawing/2014/main" id="{E8182CAA-5426-42EB-993A-F8604DC37E07}"/>
              </a:ext>
            </a:extLst>
          </p:cNvPr>
          <p:cNvSpPr txBox="1"/>
          <p:nvPr/>
        </p:nvSpPr>
        <p:spPr>
          <a:xfrm>
            <a:off x="11482228" y="4625316"/>
            <a:ext cx="684074" cy="707886"/>
          </a:xfrm>
          <a:prstGeom prst="rect">
            <a:avLst/>
          </a:prstGeom>
          <a:noFill/>
        </p:spPr>
        <p:txBody>
          <a:bodyPr wrap="square" rtlCol="0">
            <a:spAutoFit/>
          </a:bodyPr>
          <a:lstStyle/>
          <a:p>
            <a:pPr algn="ctr"/>
            <a:r>
              <a:rPr lang="en-US" sz="2000" dirty="0"/>
              <a:t>6.3Mil</a:t>
            </a:r>
          </a:p>
        </p:txBody>
      </p:sp>
    </p:spTree>
    <p:extLst>
      <p:ext uri="{BB962C8B-B14F-4D97-AF65-F5344CB8AC3E}">
        <p14:creationId xmlns:p14="http://schemas.microsoft.com/office/powerpoint/2010/main" val="98807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5481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Wages and Inflation</a:t>
            </a:r>
          </a:p>
        </p:txBody>
      </p:sp>
      <p:sp>
        <p:nvSpPr>
          <p:cNvPr id="4" name="Slide Number Placeholder 3">
            <a:extLst>
              <a:ext uri="{FF2B5EF4-FFF2-40B4-BE49-F238E27FC236}">
                <a16:creationId xmlns:a16="http://schemas.microsoft.com/office/drawing/2014/main"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18</a:t>
            </a:fld>
            <a:endParaRPr lang="en-US" dirty="0"/>
          </a:p>
        </p:txBody>
      </p:sp>
      <p:sp>
        <p:nvSpPr>
          <p:cNvPr id="11" name="TextBox 10">
            <a:extLst>
              <a:ext uri="{FF2B5EF4-FFF2-40B4-BE49-F238E27FC236}">
                <a16:creationId xmlns:a16="http://schemas.microsoft.com/office/drawing/2014/main" id="{AAF60765-57BF-4261-B148-6999E5FB2B36}"/>
              </a:ext>
            </a:extLst>
          </p:cNvPr>
          <p:cNvSpPr txBox="1"/>
          <p:nvPr/>
        </p:nvSpPr>
        <p:spPr>
          <a:xfrm>
            <a:off x="2473431" y="6313406"/>
            <a:ext cx="647293" cy="400110"/>
          </a:xfrm>
          <a:prstGeom prst="rect">
            <a:avLst/>
          </a:prstGeom>
          <a:noFill/>
        </p:spPr>
        <p:txBody>
          <a:bodyPr wrap="square" rtlCol="0">
            <a:spAutoFit/>
          </a:bodyPr>
          <a:lstStyle/>
          <a:p>
            <a:r>
              <a:rPr lang="en-US" sz="2000" dirty="0"/>
              <a:t>-0.2</a:t>
            </a:r>
          </a:p>
        </p:txBody>
      </p:sp>
      <p:sp>
        <p:nvSpPr>
          <p:cNvPr id="12" name="TextBox 11">
            <a:extLst>
              <a:ext uri="{FF2B5EF4-FFF2-40B4-BE49-F238E27FC236}">
                <a16:creationId xmlns:a16="http://schemas.microsoft.com/office/drawing/2014/main" id="{BCBB8845-BCA6-4743-9E2E-7642D51A85A1}"/>
              </a:ext>
            </a:extLst>
          </p:cNvPr>
          <p:cNvSpPr txBox="1"/>
          <p:nvPr/>
        </p:nvSpPr>
        <p:spPr>
          <a:xfrm>
            <a:off x="4074873" y="6313406"/>
            <a:ext cx="560681" cy="400110"/>
          </a:xfrm>
          <a:prstGeom prst="rect">
            <a:avLst/>
          </a:prstGeom>
          <a:noFill/>
        </p:spPr>
        <p:txBody>
          <a:bodyPr wrap="square" rtlCol="0">
            <a:spAutoFit/>
          </a:bodyPr>
          <a:lstStyle/>
          <a:p>
            <a:r>
              <a:rPr lang="en-US" sz="2000" dirty="0"/>
              <a:t>0.6</a:t>
            </a:r>
          </a:p>
        </p:txBody>
      </p:sp>
      <p:sp>
        <p:nvSpPr>
          <p:cNvPr id="13" name="TextBox 12">
            <a:extLst>
              <a:ext uri="{FF2B5EF4-FFF2-40B4-BE49-F238E27FC236}">
                <a16:creationId xmlns:a16="http://schemas.microsoft.com/office/drawing/2014/main" id="{E23CE24D-55F7-4F2A-895C-49DB1B307B2E}"/>
              </a:ext>
            </a:extLst>
          </p:cNvPr>
          <p:cNvSpPr txBox="1"/>
          <p:nvPr/>
        </p:nvSpPr>
        <p:spPr>
          <a:xfrm>
            <a:off x="5614553" y="6313406"/>
            <a:ext cx="560681" cy="400110"/>
          </a:xfrm>
          <a:prstGeom prst="rect">
            <a:avLst/>
          </a:prstGeom>
          <a:noFill/>
        </p:spPr>
        <p:txBody>
          <a:bodyPr wrap="square" rtlCol="0">
            <a:spAutoFit/>
          </a:bodyPr>
          <a:lstStyle/>
          <a:p>
            <a:r>
              <a:rPr lang="en-US" sz="2000" dirty="0"/>
              <a:t>0.5</a:t>
            </a:r>
          </a:p>
        </p:txBody>
      </p:sp>
      <p:sp>
        <p:nvSpPr>
          <p:cNvPr id="14" name="TextBox 13">
            <a:extLst>
              <a:ext uri="{FF2B5EF4-FFF2-40B4-BE49-F238E27FC236}">
                <a16:creationId xmlns:a16="http://schemas.microsoft.com/office/drawing/2014/main" id="{51D5CABB-D9C2-4269-85C0-5DDF6567B7A1}"/>
              </a:ext>
            </a:extLst>
          </p:cNvPr>
          <p:cNvSpPr txBox="1"/>
          <p:nvPr/>
        </p:nvSpPr>
        <p:spPr>
          <a:xfrm>
            <a:off x="7122879" y="6313406"/>
            <a:ext cx="560681" cy="400110"/>
          </a:xfrm>
          <a:prstGeom prst="rect">
            <a:avLst/>
          </a:prstGeom>
          <a:noFill/>
        </p:spPr>
        <p:txBody>
          <a:bodyPr wrap="square" rtlCol="0">
            <a:spAutoFit/>
          </a:bodyPr>
          <a:lstStyle/>
          <a:p>
            <a:r>
              <a:rPr lang="en-US" sz="2000" dirty="0"/>
              <a:t>2.1</a:t>
            </a:r>
          </a:p>
        </p:txBody>
      </p:sp>
      <p:sp>
        <p:nvSpPr>
          <p:cNvPr id="15" name="TextBox 14">
            <a:extLst>
              <a:ext uri="{FF2B5EF4-FFF2-40B4-BE49-F238E27FC236}">
                <a16:creationId xmlns:a16="http://schemas.microsoft.com/office/drawing/2014/main" id="{9342E2C8-1E4B-4B37-B784-C5133FF2A14E}"/>
              </a:ext>
            </a:extLst>
          </p:cNvPr>
          <p:cNvSpPr txBox="1"/>
          <p:nvPr/>
        </p:nvSpPr>
        <p:spPr>
          <a:xfrm>
            <a:off x="8649277" y="6313406"/>
            <a:ext cx="560681" cy="400110"/>
          </a:xfrm>
          <a:prstGeom prst="rect">
            <a:avLst/>
          </a:prstGeom>
          <a:noFill/>
        </p:spPr>
        <p:txBody>
          <a:bodyPr wrap="square" rtlCol="0">
            <a:spAutoFit/>
          </a:bodyPr>
          <a:lstStyle/>
          <a:p>
            <a:r>
              <a:rPr lang="en-US" sz="2000" dirty="0"/>
              <a:t>1.3</a:t>
            </a:r>
          </a:p>
        </p:txBody>
      </p:sp>
      <p:sp>
        <p:nvSpPr>
          <p:cNvPr id="16" name="TextBox 15">
            <a:extLst>
              <a:ext uri="{FF2B5EF4-FFF2-40B4-BE49-F238E27FC236}">
                <a16:creationId xmlns:a16="http://schemas.microsoft.com/office/drawing/2014/main" id="{1A064B39-D2A8-497B-BF2C-7DE52EA15B44}"/>
              </a:ext>
            </a:extLst>
          </p:cNvPr>
          <p:cNvSpPr txBox="1"/>
          <p:nvPr/>
        </p:nvSpPr>
        <p:spPr>
          <a:xfrm>
            <a:off x="10202766" y="6313406"/>
            <a:ext cx="560681" cy="400110"/>
          </a:xfrm>
          <a:prstGeom prst="rect">
            <a:avLst/>
          </a:prstGeom>
          <a:noFill/>
        </p:spPr>
        <p:txBody>
          <a:bodyPr wrap="square" rtlCol="0">
            <a:spAutoFit/>
          </a:bodyPr>
          <a:lstStyle/>
          <a:p>
            <a:r>
              <a:rPr lang="en-US" sz="2000" dirty="0"/>
              <a:t>0.4</a:t>
            </a:r>
          </a:p>
        </p:txBody>
      </p:sp>
      <p:pic>
        <p:nvPicPr>
          <p:cNvPr id="18" name="Picture 17">
            <a:extLst>
              <a:ext uri="{FF2B5EF4-FFF2-40B4-BE49-F238E27FC236}">
                <a16:creationId xmlns:a16="http://schemas.microsoft.com/office/drawing/2014/main" id="{BB1D6B9D-888F-4BA7-84EA-4EB503159809}"/>
              </a:ext>
            </a:extLst>
          </p:cNvPr>
          <p:cNvPicPr>
            <a:picLocks noChangeAspect="1"/>
          </p:cNvPicPr>
          <p:nvPr/>
        </p:nvPicPr>
        <p:blipFill>
          <a:blip r:embed="rId2"/>
          <a:stretch>
            <a:fillRect/>
          </a:stretch>
        </p:blipFill>
        <p:spPr>
          <a:xfrm>
            <a:off x="676363" y="647790"/>
            <a:ext cx="10781849" cy="5565955"/>
          </a:xfrm>
          <a:prstGeom prst="rect">
            <a:avLst/>
          </a:prstGeom>
        </p:spPr>
      </p:pic>
      <p:sp>
        <p:nvSpPr>
          <p:cNvPr id="17" name="TextBox 16">
            <a:extLst>
              <a:ext uri="{FF2B5EF4-FFF2-40B4-BE49-F238E27FC236}">
                <a16:creationId xmlns:a16="http://schemas.microsoft.com/office/drawing/2014/main" id="{0949F7F4-CDB2-490A-8724-C19A1B00C563}"/>
              </a:ext>
            </a:extLst>
          </p:cNvPr>
          <p:cNvSpPr txBox="1"/>
          <p:nvPr/>
        </p:nvSpPr>
        <p:spPr>
          <a:xfrm>
            <a:off x="974788" y="6175386"/>
            <a:ext cx="1423358" cy="707886"/>
          </a:xfrm>
          <a:prstGeom prst="rect">
            <a:avLst/>
          </a:prstGeom>
          <a:noFill/>
        </p:spPr>
        <p:txBody>
          <a:bodyPr wrap="square" rtlCol="0">
            <a:spAutoFit/>
          </a:bodyPr>
          <a:lstStyle/>
          <a:p>
            <a:pPr algn="ctr"/>
            <a:r>
              <a:rPr lang="en-US" sz="2000" dirty="0"/>
              <a:t>Real Wage </a:t>
            </a:r>
          </a:p>
          <a:p>
            <a:pPr algn="ctr"/>
            <a:r>
              <a:rPr lang="en-US" sz="2000" dirty="0"/>
              <a:t>Change</a:t>
            </a:r>
          </a:p>
        </p:txBody>
      </p:sp>
    </p:spTree>
    <p:extLst>
      <p:ext uri="{BB962C8B-B14F-4D97-AF65-F5344CB8AC3E}">
        <p14:creationId xmlns:p14="http://schemas.microsoft.com/office/powerpoint/2010/main" val="175854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5481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Gallup:  “What is the most important financial problem facing your family today?”</a:t>
            </a:r>
          </a:p>
        </p:txBody>
      </p:sp>
      <p:sp>
        <p:nvSpPr>
          <p:cNvPr id="4" name="Slide Number Placeholder 3">
            <a:extLst>
              <a:ext uri="{FF2B5EF4-FFF2-40B4-BE49-F238E27FC236}">
                <a16:creationId xmlns:a16="http://schemas.microsoft.com/office/drawing/2014/main"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19</a:t>
            </a:fld>
            <a:endParaRPr lang="en-US" dirty="0"/>
          </a:p>
        </p:txBody>
      </p:sp>
      <p:pic>
        <p:nvPicPr>
          <p:cNvPr id="2" name="Picture 1">
            <a:extLst>
              <a:ext uri="{FF2B5EF4-FFF2-40B4-BE49-F238E27FC236}">
                <a16:creationId xmlns:a16="http://schemas.microsoft.com/office/drawing/2014/main" id="{C5B389D7-670F-48DE-AF75-4B03D0D3F9BE}"/>
              </a:ext>
            </a:extLst>
          </p:cNvPr>
          <p:cNvPicPr>
            <a:picLocks noChangeAspect="1"/>
          </p:cNvPicPr>
          <p:nvPr/>
        </p:nvPicPr>
        <p:blipFill>
          <a:blip r:embed="rId2"/>
          <a:stretch>
            <a:fillRect/>
          </a:stretch>
        </p:blipFill>
        <p:spPr>
          <a:xfrm>
            <a:off x="727074" y="673822"/>
            <a:ext cx="9964507" cy="5736214"/>
          </a:xfrm>
          <a:prstGeom prst="rect">
            <a:avLst/>
          </a:prstGeom>
        </p:spPr>
      </p:pic>
      <p:sp>
        <p:nvSpPr>
          <p:cNvPr id="3" name="Rectangle 2">
            <a:extLst>
              <a:ext uri="{FF2B5EF4-FFF2-40B4-BE49-F238E27FC236}">
                <a16:creationId xmlns:a16="http://schemas.microsoft.com/office/drawing/2014/main" id="{CB5E3A2B-B793-4BEB-BA43-1E156462730B}"/>
              </a:ext>
            </a:extLst>
          </p:cNvPr>
          <p:cNvSpPr/>
          <p:nvPr/>
        </p:nvSpPr>
        <p:spPr>
          <a:xfrm>
            <a:off x="817908" y="6528848"/>
            <a:ext cx="9873673" cy="276999"/>
          </a:xfrm>
          <a:prstGeom prst="rect">
            <a:avLst/>
          </a:prstGeom>
        </p:spPr>
        <p:txBody>
          <a:bodyPr wrap="square">
            <a:spAutoFit/>
          </a:bodyPr>
          <a:lstStyle/>
          <a:p>
            <a:r>
              <a:rPr lang="en-US" sz="1200" dirty="0"/>
              <a:t>Gallup:  http://news.gallup.com/poll/1609/consumer-views-economy.aspx</a:t>
            </a:r>
          </a:p>
        </p:txBody>
      </p:sp>
    </p:spTree>
    <p:extLst>
      <p:ext uri="{BB962C8B-B14F-4D97-AF65-F5344CB8AC3E}">
        <p14:creationId xmlns:p14="http://schemas.microsoft.com/office/powerpoint/2010/main" val="390389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7799" y="869424"/>
            <a:ext cx="10515600" cy="5759976"/>
          </a:xfrm>
        </p:spPr>
        <p:txBody>
          <a:bodyPr>
            <a:noAutofit/>
          </a:bodyPr>
          <a:lstStyle/>
          <a:p>
            <a:pPr marL="0" indent="0" eaLnBrk="1" hangingPunct="1">
              <a:lnSpc>
                <a:spcPct val="100000"/>
              </a:lnSpc>
              <a:buNone/>
            </a:pPr>
            <a:r>
              <a:rPr lang="en-US" altLang="en-US" sz="2000" b="1" dirty="0"/>
              <a:t>Mission / Purpose</a:t>
            </a:r>
          </a:p>
          <a:p>
            <a:pPr eaLnBrk="1" hangingPunct="1">
              <a:lnSpc>
                <a:spcPct val="100000"/>
              </a:lnSpc>
            </a:pPr>
            <a:r>
              <a:rPr lang="en-US" altLang="en-US" sz="2000" dirty="0"/>
              <a:t>Improve economic and budgetary literacy, both federal and state</a:t>
            </a:r>
          </a:p>
          <a:p>
            <a:pPr eaLnBrk="1" hangingPunct="1">
              <a:lnSpc>
                <a:spcPct val="100000"/>
              </a:lnSpc>
            </a:pPr>
            <a:r>
              <a:rPr lang="en-US" altLang="en-US" sz="2000" dirty="0"/>
              <a:t>Enable fact-based argumentation regarding economic and budgetary subjects in the news</a:t>
            </a:r>
          </a:p>
          <a:p>
            <a:pPr eaLnBrk="1" hangingPunct="1">
              <a:lnSpc>
                <a:spcPct val="100000"/>
              </a:lnSpc>
            </a:pPr>
            <a:r>
              <a:rPr lang="en-US" altLang="en-US" sz="2000" dirty="0"/>
              <a:t>Identify opportunities to engage with politicians and community leaders</a:t>
            </a:r>
          </a:p>
          <a:p>
            <a:pPr>
              <a:lnSpc>
                <a:spcPct val="100000"/>
              </a:lnSpc>
            </a:pPr>
            <a:r>
              <a:rPr lang="en-US" altLang="en-US" sz="2000" dirty="0"/>
              <a:t>Provide informative graphics for distribution on social media</a:t>
            </a:r>
          </a:p>
          <a:p>
            <a:pPr marL="0" indent="0" eaLnBrk="1" hangingPunct="1">
              <a:lnSpc>
                <a:spcPct val="100000"/>
              </a:lnSpc>
              <a:buNone/>
            </a:pPr>
            <a:endParaRPr lang="en-US" altLang="en-US" sz="900" b="1" dirty="0"/>
          </a:p>
          <a:p>
            <a:pPr marL="0" indent="0" eaLnBrk="1" hangingPunct="1">
              <a:lnSpc>
                <a:spcPct val="100000"/>
              </a:lnSpc>
              <a:buNone/>
            </a:pPr>
            <a:r>
              <a:rPr lang="en-US" altLang="en-US" sz="2000" b="1" dirty="0"/>
              <a:t>Approach</a:t>
            </a:r>
          </a:p>
          <a:p>
            <a:pPr>
              <a:lnSpc>
                <a:spcPct val="100000"/>
              </a:lnSpc>
            </a:pPr>
            <a:r>
              <a:rPr lang="en-US" altLang="en-US" sz="2000" dirty="0"/>
              <a:t>Explain linkage between economic and budgetary results</a:t>
            </a:r>
          </a:p>
          <a:p>
            <a:pPr eaLnBrk="1" hangingPunct="1">
              <a:lnSpc>
                <a:spcPct val="100000"/>
              </a:lnSpc>
            </a:pPr>
            <a:r>
              <a:rPr lang="en-US" altLang="en-US" sz="2000" dirty="0"/>
              <a:t>When we review policy issues we ask:</a:t>
            </a:r>
          </a:p>
          <a:p>
            <a:pPr lvl="1" eaLnBrk="1" hangingPunct="1">
              <a:lnSpc>
                <a:spcPct val="100000"/>
              </a:lnSpc>
            </a:pPr>
            <a:r>
              <a:rPr lang="en-US" altLang="en-US" sz="2000" dirty="0"/>
              <a:t>How will this policy issue affect economic growth and jobs?</a:t>
            </a:r>
          </a:p>
          <a:p>
            <a:pPr lvl="1" eaLnBrk="1" hangingPunct="1">
              <a:lnSpc>
                <a:spcPct val="100000"/>
              </a:lnSpc>
            </a:pPr>
            <a:r>
              <a:rPr lang="en-US" altLang="en-US" sz="2000" dirty="0"/>
              <a:t>How will this policy issue affect the budget deficit, both now and in the future?</a:t>
            </a:r>
          </a:p>
          <a:p>
            <a:pPr eaLnBrk="1" hangingPunct="1">
              <a:lnSpc>
                <a:spcPct val="100000"/>
              </a:lnSpc>
            </a:pPr>
            <a:r>
              <a:rPr lang="en-US" altLang="en-US" sz="2000" dirty="0"/>
              <a:t>We use a standard set of slides updated with the latest information, plus special topics</a:t>
            </a:r>
          </a:p>
          <a:p>
            <a:pPr eaLnBrk="1" hangingPunct="1">
              <a:lnSpc>
                <a:spcPct val="100000"/>
              </a:lnSpc>
            </a:pPr>
            <a:r>
              <a:rPr lang="en-US" altLang="en-US" sz="2000" dirty="0"/>
              <a:t>We invite guest speakers and have “field trips”</a:t>
            </a:r>
          </a:p>
        </p:txBody>
      </p:sp>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2</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Mission / Purpose</a:t>
            </a:r>
          </a:p>
        </p:txBody>
      </p:sp>
    </p:spTree>
    <p:extLst>
      <p:ext uri="{BB962C8B-B14F-4D97-AF65-F5344CB8AC3E}">
        <p14:creationId xmlns:p14="http://schemas.microsoft.com/office/powerpoint/2010/main" val="191484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7506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Countering the “Economy is Booming Due to Trump Policies” Narrative</a:t>
            </a:r>
          </a:p>
          <a:p>
            <a:pPr algn="ctr"/>
            <a:r>
              <a:rPr lang="en-US" sz="2400" dirty="0"/>
              <a:t>Real GDP Growth: Quarterly (Q1 2008 to Q1 2018)</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20</a:t>
            </a:fld>
            <a:endParaRPr lang="en-US" dirty="0"/>
          </a:p>
        </p:txBody>
      </p:sp>
      <p:pic>
        <p:nvPicPr>
          <p:cNvPr id="2" name="Picture 1">
            <a:extLst>
              <a:ext uri="{FF2B5EF4-FFF2-40B4-BE49-F238E27FC236}">
                <a16:creationId xmlns:a16="http://schemas.microsoft.com/office/drawing/2014/main" id="{AE3C135E-52F8-449E-BA0D-F239502DFA6D}"/>
              </a:ext>
            </a:extLst>
          </p:cNvPr>
          <p:cNvPicPr>
            <a:picLocks noChangeAspect="1"/>
          </p:cNvPicPr>
          <p:nvPr/>
        </p:nvPicPr>
        <p:blipFill>
          <a:blip r:embed="rId2"/>
          <a:stretch>
            <a:fillRect/>
          </a:stretch>
        </p:blipFill>
        <p:spPr>
          <a:xfrm>
            <a:off x="176212" y="914400"/>
            <a:ext cx="11259499" cy="5829300"/>
          </a:xfrm>
          <a:prstGeom prst="rect">
            <a:avLst/>
          </a:prstGeom>
        </p:spPr>
      </p:pic>
      <p:sp>
        <p:nvSpPr>
          <p:cNvPr id="3" name="TextBox 2">
            <a:extLst>
              <a:ext uri="{FF2B5EF4-FFF2-40B4-BE49-F238E27FC236}">
                <a16:creationId xmlns:a16="http://schemas.microsoft.com/office/drawing/2014/main" id="{B77DF7C2-9651-4DE2-AC94-E0979676FADD}"/>
              </a:ext>
            </a:extLst>
          </p:cNvPr>
          <p:cNvSpPr txBox="1"/>
          <p:nvPr/>
        </p:nvSpPr>
        <p:spPr>
          <a:xfrm>
            <a:off x="4959082" y="4281753"/>
            <a:ext cx="6047040" cy="1938992"/>
          </a:xfrm>
          <a:prstGeom prst="rect">
            <a:avLst/>
          </a:prstGeom>
          <a:noFill/>
        </p:spPr>
        <p:txBody>
          <a:bodyPr wrap="none" rtlCol="0">
            <a:spAutoFit/>
          </a:bodyPr>
          <a:lstStyle/>
          <a:p>
            <a:pPr marL="342900" indent="-342900">
              <a:buFont typeface="Wingdings" panose="05000000000000000000" pitchFamily="2" charset="2"/>
              <a:buChar char="§"/>
            </a:pPr>
            <a:r>
              <a:rPr lang="en-US" sz="2000" dirty="0"/>
              <a:t>Best Trump quarter:  Q3 ‘17 at 3.2%</a:t>
            </a:r>
          </a:p>
          <a:p>
            <a:pPr marL="342900" indent="-342900">
              <a:buFont typeface="Wingdings" panose="05000000000000000000" pitchFamily="2" charset="2"/>
              <a:buChar char="§"/>
            </a:pPr>
            <a:r>
              <a:rPr lang="en-US" sz="2000" dirty="0"/>
              <a:t>Best Obama quarter:  Q3 ‘14 at 5.2%</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a:t>We have not had a 3% growth </a:t>
            </a:r>
            <a:r>
              <a:rPr lang="en-US" sz="2000" u="sng" dirty="0"/>
              <a:t>year</a:t>
            </a:r>
            <a:r>
              <a:rPr lang="en-US" sz="2000" dirty="0"/>
              <a:t> since 2005 (3.3%)</a:t>
            </a:r>
          </a:p>
          <a:p>
            <a:pPr marL="342900" indent="-342900">
              <a:buFont typeface="Wingdings" panose="05000000000000000000" pitchFamily="2" charset="2"/>
              <a:buChar char="§"/>
            </a:pPr>
            <a:r>
              <a:rPr lang="en-US" sz="2000" dirty="0"/>
              <a:t>Obama 2014, 2015, 2016:  2.6%, 2.9%, 1.5%</a:t>
            </a:r>
          </a:p>
          <a:p>
            <a:pPr marL="342900" indent="-342900">
              <a:buFont typeface="Wingdings" panose="05000000000000000000" pitchFamily="2" charset="2"/>
              <a:buChar char="§"/>
            </a:pPr>
            <a:r>
              <a:rPr lang="en-US" sz="2000" dirty="0"/>
              <a:t>Trump 2017:  2.3%</a:t>
            </a:r>
            <a:endParaRPr lang="en-US" dirty="0"/>
          </a:p>
        </p:txBody>
      </p:sp>
      <p:sp>
        <p:nvSpPr>
          <p:cNvPr id="4" name="TextBox 3">
            <a:extLst>
              <a:ext uri="{FF2B5EF4-FFF2-40B4-BE49-F238E27FC236}">
                <a16:creationId xmlns:a16="http://schemas.microsoft.com/office/drawing/2014/main" id="{6846BC11-EB49-4EB1-B34E-C60DC0D13DAB}"/>
              </a:ext>
            </a:extLst>
          </p:cNvPr>
          <p:cNvSpPr txBox="1"/>
          <p:nvPr/>
        </p:nvSpPr>
        <p:spPr>
          <a:xfrm>
            <a:off x="7453222" y="1837426"/>
            <a:ext cx="641522" cy="369332"/>
          </a:xfrm>
          <a:prstGeom prst="rect">
            <a:avLst/>
          </a:prstGeom>
          <a:noFill/>
        </p:spPr>
        <p:txBody>
          <a:bodyPr wrap="none" rtlCol="0">
            <a:spAutoFit/>
          </a:bodyPr>
          <a:lstStyle/>
          <a:p>
            <a:r>
              <a:rPr lang="en-US" dirty="0"/>
              <a:t>5.2%</a:t>
            </a:r>
          </a:p>
        </p:txBody>
      </p:sp>
      <p:sp>
        <p:nvSpPr>
          <p:cNvPr id="11" name="TextBox 10">
            <a:extLst>
              <a:ext uri="{FF2B5EF4-FFF2-40B4-BE49-F238E27FC236}">
                <a16:creationId xmlns:a16="http://schemas.microsoft.com/office/drawing/2014/main" id="{703FBEA7-0D3B-4CC6-97D6-A1E0934C776C}"/>
              </a:ext>
            </a:extLst>
          </p:cNvPr>
          <p:cNvSpPr txBox="1"/>
          <p:nvPr/>
        </p:nvSpPr>
        <p:spPr>
          <a:xfrm>
            <a:off x="11176646" y="2878346"/>
            <a:ext cx="641522" cy="369332"/>
          </a:xfrm>
          <a:prstGeom prst="rect">
            <a:avLst/>
          </a:prstGeom>
          <a:noFill/>
        </p:spPr>
        <p:txBody>
          <a:bodyPr wrap="none" rtlCol="0">
            <a:spAutoFit/>
          </a:bodyPr>
          <a:lstStyle/>
          <a:p>
            <a:r>
              <a:rPr lang="en-US" dirty="0"/>
              <a:t>2.3%</a:t>
            </a:r>
          </a:p>
        </p:txBody>
      </p:sp>
      <p:sp>
        <p:nvSpPr>
          <p:cNvPr id="14" name="TextBox 13">
            <a:extLst>
              <a:ext uri="{FF2B5EF4-FFF2-40B4-BE49-F238E27FC236}">
                <a16:creationId xmlns:a16="http://schemas.microsoft.com/office/drawing/2014/main" id="{56A92D90-64EE-4035-A423-7C00023A3F73}"/>
              </a:ext>
            </a:extLst>
          </p:cNvPr>
          <p:cNvSpPr txBox="1"/>
          <p:nvPr/>
        </p:nvSpPr>
        <p:spPr>
          <a:xfrm>
            <a:off x="10250744" y="2396962"/>
            <a:ext cx="641522" cy="369332"/>
          </a:xfrm>
          <a:prstGeom prst="rect">
            <a:avLst/>
          </a:prstGeom>
          <a:noFill/>
        </p:spPr>
        <p:txBody>
          <a:bodyPr wrap="none" rtlCol="0">
            <a:spAutoFit/>
          </a:bodyPr>
          <a:lstStyle/>
          <a:p>
            <a:r>
              <a:rPr lang="en-US" dirty="0"/>
              <a:t>3.2%</a:t>
            </a:r>
          </a:p>
        </p:txBody>
      </p:sp>
    </p:spTree>
    <p:extLst>
      <p:ext uri="{BB962C8B-B14F-4D97-AF65-F5344CB8AC3E}">
        <p14:creationId xmlns:p14="http://schemas.microsoft.com/office/powerpoint/2010/main" val="215110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3881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Economic &amp; Budgetary Summary (2014 - 2017)</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21</a:t>
            </a:fld>
            <a:endParaRPr lang="en-US" dirty="0"/>
          </a:p>
        </p:txBody>
      </p:sp>
      <p:pic>
        <p:nvPicPr>
          <p:cNvPr id="10" name="Picture 9">
            <a:extLst>
              <a:ext uri="{FF2B5EF4-FFF2-40B4-BE49-F238E27FC236}">
                <a16:creationId xmlns:a16="http://schemas.microsoft.com/office/drawing/2014/main" id="{3DF5737C-056C-4B6F-A74F-E3D0CA080580}"/>
              </a:ext>
            </a:extLst>
          </p:cNvPr>
          <p:cNvPicPr>
            <a:picLocks noChangeAspect="1"/>
          </p:cNvPicPr>
          <p:nvPr/>
        </p:nvPicPr>
        <p:blipFill>
          <a:blip r:embed="rId2"/>
          <a:stretch>
            <a:fillRect/>
          </a:stretch>
        </p:blipFill>
        <p:spPr>
          <a:xfrm>
            <a:off x="842568" y="414067"/>
            <a:ext cx="10506863" cy="6399635"/>
          </a:xfrm>
          <a:prstGeom prst="rect">
            <a:avLst/>
          </a:prstGeom>
        </p:spPr>
      </p:pic>
    </p:spTree>
    <p:extLst>
      <p:ext uri="{BB962C8B-B14F-4D97-AF65-F5344CB8AC3E}">
        <p14:creationId xmlns:p14="http://schemas.microsoft.com/office/powerpoint/2010/main" val="188307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3881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Countering the Narrative:  “The Economy is Booming Because of Trump’s Policies”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22</a:t>
            </a:fld>
            <a:endParaRPr lang="en-US" dirty="0"/>
          </a:p>
        </p:txBody>
      </p:sp>
      <p:sp>
        <p:nvSpPr>
          <p:cNvPr id="2" name="TextBox 1">
            <a:extLst>
              <a:ext uri="{FF2B5EF4-FFF2-40B4-BE49-F238E27FC236}">
                <a16:creationId xmlns:a16="http://schemas.microsoft.com/office/drawing/2014/main" id="{CD0CCC32-A38C-4E6C-8542-130076D595BF}"/>
              </a:ext>
            </a:extLst>
          </p:cNvPr>
          <p:cNvSpPr txBox="1"/>
          <p:nvPr/>
        </p:nvSpPr>
        <p:spPr>
          <a:xfrm>
            <a:off x="135147" y="560477"/>
            <a:ext cx="11921706" cy="5940088"/>
          </a:xfrm>
          <a:prstGeom prst="rect">
            <a:avLst/>
          </a:prstGeom>
          <a:noFill/>
        </p:spPr>
        <p:txBody>
          <a:bodyPr wrap="square" rtlCol="0">
            <a:spAutoFit/>
          </a:bodyPr>
          <a:lstStyle/>
          <a:p>
            <a:r>
              <a:rPr lang="en-US" sz="2000" b="1" dirty="0"/>
              <a:t>GDP and Employment</a:t>
            </a:r>
          </a:p>
          <a:p>
            <a:pPr marL="342900" indent="-342900">
              <a:buFont typeface="Wingdings" panose="05000000000000000000" pitchFamily="2" charset="2"/>
              <a:buChar char="§"/>
            </a:pPr>
            <a:r>
              <a:rPr lang="en-US" sz="2000" dirty="0"/>
              <a:t>Trump has yet to have 3% real GDP growth for a full year; Obama’s best quarter was 5.2% vs. Trump’s 3.2%</a:t>
            </a:r>
          </a:p>
          <a:p>
            <a:pPr marL="342900" indent="-342900">
              <a:buFont typeface="Wingdings" panose="05000000000000000000" pitchFamily="2" charset="2"/>
              <a:buChar char="§"/>
            </a:pPr>
            <a:r>
              <a:rPr lang="en-US" sz="2000" dirty="0"/>
              <a:t>Job creation was slightly lower in 2017 than 2014-2016</a:t>
            </a:r>
          </a:p>
          <a:p>
            <a:pPr marL="342900" indent="-342900">
              <a:buFont typeface="Wingdings" panose="05000000000000000000" pitchFamily="2" charset="2"/>
              <a:buChar char="§"/>
            </a:pPr>
            <a:r>
              <a:rPr lang="en-US" sz="2000" dirty="0"/>
              <a:t>The unemployment rate has been falling consistently since 2009; this isn’t a new trend</a:t>
            </a:r>
            <a:endParaRPr lang="en-US" sz="2000" b="1" dirty="0"/>
          </a:p>
          <a:p>
            <a:endParaRPr lang="en-US" sz="2000" b="1" dirty="0"/>
          </a:p>
          <a:p>
            <a:r>
              <a:rPr lang="en-US" sz="2000" b="1" dirty="0"/>
              <a:t>Wages and Inflation</a:t>
            </a:r>
          </a:p>
          <a:p>
            <a:pPr marL="285750" indent="-285750">
              <a:buFont typeface="Wingdings" panose="05000000000000000000" pitchFamily="2" charset="2"/>
              <a:buChar char="§"/>
            </a:pPr>
            <a:r>
              <a:rPr lang="en-US" sz="2000" dirty="0"/>
              <a:t>Real wage gains were faster under Obama:  2.1% in 2015 and 1.3% in 2016, vs. 0.4% in 2017</a:t>
            </a:r>
          </a:p>
          <a:p>
            <a:pPr marL="285750" indent="-285750">
              <a:buFont typeface="Wingdings" panose="05000000000000000000" pitchFamily="2" charset="2"/>
              <a:buChar char="§"/>
            </a:pPr>
            <a:r>
              <a:rPr lang="en-US" sz="2000" dirty="0"/>
              <a:t>Inflation, mortgage rates and gas prices are higher in 2017 vs. 2016</a:t>
            </a:r>
          </a:p>
          <a:p>
            <a:endParaRPr lang="en-US" sz="2000" b="1" dirty="0"/>
          </a:p>
          <a:p>
            <a:r>
              <a:rPr lang="en-US" sz="2000" b="1" dirty="0"/>
              <a:t>Healthcare Coverage</a:t>
            </a:r>
          </a:p>
          <a:p>
            <a:pPr marL="285750" indent="-285750">
              <a:buFont typeface="Wingdings" panose="05000000000000000000" pitchFamily="2" charset="2"/>
              <a:buChar char="§"/>
            </a:pPr>
            <a:r>
              <a:rPr lang="en-US" sz="2000" dirty="0"/>
              <a:t>The number uninsured is up 4 million from 2016, about 14%</a:t>
            </a:r>
          </a:p>
          <a:p>
            <a:pPr marL="285750" indent="-285750">
              <a:buFont typeface="Wingdings" panose="05000000000000000000" pitchFamily="2" charset="2"/>
              <a:buChar char="§"/>
            </a:pPr>
            <a:r>
              <a:rPr lang="en-US" sz="2000" dirty="0"/>
              <a:t>This is a combination of ACA sabotage and not addressing known problems with the ACA</a:t>
            </a:r>
          </a:p>
          <a:p>
            <a:endParaRPr lang="en-US" sz="2000" b="1" dirty="0"/>
          </a:p>
          <a:p>
            <a:r>
              <a:rPr lang="en-US" sz="2000" b="1" dirty="0"/>
              <a:t>Managing the Budget</a:t>
            </a:r>
          </a:p>
          <a:p>
            <a:pPr marL="342900" indent="-342900">
              <a:buFont typeface="Wingdings" panose="05000000000000000000" pitchFamily="2" charset="2"/>
              <a:buChar char="§"/>
            </a:pPr>
            <a:r>
              <a:rPr lang="en-US" sz="2000" dirty="0"/>
              <a:t>Budget deficit is up significantly </a:t>
            </a:r>
          </a:p>
          <a:p>
            <a:pPr marL="800100" lvl="1" indent="-342900">
              <a:buFont typeface="Wingdings" panose="05000000000000000000" pitchFamily="2" charset="2"/>
              <a:buChar char="§"/>
            </a:pPr>
            <a:r>
              <a:rPr lang="en-US" sz="2000" dirty="0"/>
              <a:t>$585B in 2016, $665B in 2017 and over $800B forecast for 2018</a:t>
            </a:r>
          </a:p>
          <a:p>
            <a:pPr marL="800100" lvl="1" indent="-342900">
              <a:buFont typeface="Wingdings" panose="05000000000000000000" pitchFamily="2" charset="2"/>
              <a:buChar char="§"/>
            </a:pPr>
            <a:r>
              <a:rPr lang="en-US" sz="2000" dirty="0"/>
              <a:t>2018-2027 forecast total up from $10.1 trillion (June 2017 baseline, before Trump’s policies) to either $11.7 trillion (CBO current law baseline) or $13.7 trillion (CBO Current policy/alternate baseline)</a:t>
            </a:r>
          </a:p>
          <a:p>
            <a:pPr marL="342900" indent="-342900">
              <a:buFont typeface="Wingdings" panose="05000000000000000000" pitchFamily="2" charset="2"/>
              <a:buChar char="§"/>
            </a:pPr>
            <a:r>
              <a:rPr lang="en-US" sz="2000" dirty="0"/>
              <a:t>Deficit should be </a:t>
            </a:r>
            <a:r>
              <a:rPr lang="en-US" sz="2000" u="sng" dirty="0"/>
              <a:t>falling</a:t>
            </a:r>
            <a:r>
              <a:rPr lang="en-US" sz="2000" dirty="0"/>
              <a:t> when economy is booming, not rising.</a:t>
            </a:r>
            <a:endParaRPr lang="en-US" sz="2000" b="1" dirty="0"/>
          </a:p>
        </p:txBody>
      </p:sp>
    </p:spTree>
    <p:extLst>
      <p:ext uri="{BB962C8B-B14F-4D97-AF65-F5344CB8AC3E}">
        <p14:creationId xmlns:p14="http://schemas.microsoft.com/office/powerpoint/2010/main" val="118192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23</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571444"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2725946"/>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71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EB3098-C236-43C9-AB7A-E7D8E3B6172C}"/>
              </a:ext>
            </a:extLst>
          </p:cNvPr>
          <p:cNvSpPr/>
          <p:nvPr/>
        </p:nvSpPr>
        <p:spPr>
          <a:xfrm>
            <a:off x="0" y="1"/>
            <a:ext cx="12192000" cy="381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 Federal Budget &amp; Economic “Math”</a:t>
            </a:r>
          </a:p>
        </p:txBody>
      </p:sp>
      <p:sp>
        <p:nvSpPr>
          <p:cNvPr id="2" name="Slide Number Placeholder 1">
            <a:extLst>
              <a:ext uri="{FF2B5EF4-FFF2-40B4-BE49-F238E27FC236}">
                <a16:creationId xmlns:a16="http://schemas.microsoft.com/office/drawing/2014/main" id="{9030A079-FDAA-4931-A353-C5314FDF9E2B}"/>
              </a:ext>
            </a:extLst>
          </p:cNvPr>
          <p:cNvSpPr>
            <a:spLocks noGrp="1"/>
          </p:cNvSpPr>
          <p:nvPr>
            <p:ph type="sldNum" sz="quarter" idx="12"/>
          </p:nvPr>
        </p:nvSpPr>
        <p:spPr>
          <a:xfrm>
            <a:off x="9448800" y="6492875"/>
            <a:ext cx="2743200" cy="365125"/>
          </a:xfrm>
        </p:spPr>
        <p:txBody>
          <a:bodyPr/>
          <a:lstStyle/>
          <a:p>
            <a:fld id="{FDB8A29B-AE72-409C-90C4-0F7D5DF9158E}" type="slidenum">
              <a:rPr lang="en-US" smtClean="0"/>
              <a:t>24</a:t>
            </a:fld>
            <a:endParaRPr lang="en-US" dirty="0"/>
          </a:p>
        </p:txBody>
      </p:sp>
      <p:pic>
        <p:nvPicPr>
          <p:cNvPr id="6" name="Picture 5">
            <a:extLst>
              <a:ext uri="{FF2B5EF4-FFF2-40B4-BE49-F238E27FC236}">
                <a16:creationId xmlns:a16="http://schemas.microsoft.com/office/drawing/2014/main" id="{3A2D9229-351C-40CB-9323-06CCE0D684D4}"/>
              </a:ext>
            </a:extLst>
          </p:cNvPr>
          <p:cNvPicPr>
            <a:picLocks noChangeAspect="1"/>
          </p:cNvPicPr>
          <p:nvPr/>
        </p:nvPicPr>
        <p:blipFill>
          <a:blip r:embed="rId2"/>
          <a:stretch>
            <a:fillRect/>
          </a:stretch>
        </p:blipFill>
        <p:spPr>
          <a:xfrm>
            <a:off x="266699" y="481012"/>
            <a:ext cx="11402273" cy="6376988"/>
          </a:xfrm>
          <a:prstGeom prst="rect">
            <a:avLst/>
          </a:prstGeom>
        </p:spPr>
      </p:pic>
    </p:spTree>
    <p:extLst>
      <p:ext uri="{BB962C8B-B14F-4D97-AF65-F5344CB8AC3E}">
        <p14:creationId xmlns:p14="http://schemas.microsoft.com/office/powerpoint/2010/main" val="35086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 % GDP (1968-2028)</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25</a:t>
            </a:fld>
            <a:endParaRPr lang="en-US" dirty="0"/>
          </a:p>
        </p:txBody>
      </p:sp>
      <p:pic>
        <p:nvPicPr>
          <p:cNvPr id="2" name="Picture 1">
            <a:extLst>
              <a:ext uri="{FF2B5EF4-FFF2-40B4-BE49-F238E27FC236}">
                <a16:creationId xmlns:a16="http://schemas.microsoft.com/office/drawing/2014/main" id="{76C90E8F-D97C-418A-8EF5-72092006C63A}"/>
              </a:ext>
            </a:extLst>
          </p:cNvPr>
          <p:cNvPicPr>
            <a:picLocks noChangeAspect="1"/>
          </p:cNvPicPr>
          <p:nvPr/>
        </p:nvPicPr>
        <p:blipFill>
          <a:blip r:embed="rId2"/>
          <a:stretch>
            <a:fillRect/>
          </a:stretch>
        </p:blipFill>
        <p:spPr>
          <a:xfrm>
            <a:off x="86613" y="675750"/>
            <a:ext cx="9643794" cy="5761343"/>
          </a:xfrm>
          <a:prstGeom prst="rect">
            <a:avLst/>
          </a:prstGeom>
        </p:spPr>
      </p:pic>
      <p:sp>
        <p:nvSpPr>
          <p:cNvPr id="3" name="TextBox 2">
            <a:extLst>
              <a:ext uri="{FF2B5EF4-FFF2-40B4-BE49-F238E27FC236}">
                <a16:creationId xmlns:a16="http://schemas.microsoft.com/office/drawing/2014/main" id="{BA6E2963-B610-4FFE-B559-6752603F8749}"/>
              </a:ext>
            </a:extLst>
          </p:cNvPr>
          <p:cNvSpPr txBox="1"/>
          <p:nvPr/>
        </p:nvSpPr>
        <p:spPr>
          <a:xfrm>
            <a:off x="5276896" y="6083150"/>
            <a:ext cx="5094471" cy="707886"/>
          </a:xfrm>
          <a:prstGeom prst="rect">
            <a:avLst/>
          </a:prstGeom>
          <a:noFill/>
        </p:spPr>
        <p:txBody>
          <a:bodyPr wrap="square" rtlCol="0">
            <a:spAutoFit/>
          </a:bodyPr>
          <a:lstStyle/>
          <a:p>
            <a:r>
              <a:rPr lang="en-US" sz="2000" dirty="0"/>
              <a:t>Using $20 trillion as a rough estimate of GDP allows a quick conversion of % GDP to dollars.</a:t>
            </a:r>
          </a:p>
        </p:txBody>
      </p:sp>
      <p:sp>
        <p:nvSpPr>
          <p:cNvPr id="4" name="TextBox 3">
            <a:extLst>
              <a:ext uri="{FF2B5EF4-FFF2-40B4-BE49-F238E27FC236}">
                <a16:creationId xmlns:a16="http://schemas.microsoft.com/office/drawing/2014/main" id="{B3340A63-3CF7-4EE8-AA54-E5F0B567E7C3}"/>
              </a:ext>
            </a:extLst>
          </p:cNvPr>
          <p:cNvSpPr txBox="1"/>
          <p:nvPr/>
        </p:nvSpPr>
        <p:spPr>
          <a:xfrm>
            <a:off x="9855263" y="2799825"/>
            <a:ext cx="2216727" cy="2492990"/>
          </a:xfrm>
          <a:prstGeom prst="rect">
            <a:avLst/>
          </a:prstGeom>
          <a:noFill/>
        </p:spPr>
        <p:txBody>
          <a:bodyPr wrap="square" rtlCol="0">
            <a:spAutoFit/>
          </a:bodyPr>
          <a:lstStyle/>
          <a:p>
            <a:r>
              <a:rPr lang="en-US" sz="2400" dirty="0"/>
              <a:t>Deficits average about 5% GDP 2018-2028, or $1.2 trillion per year</a:t>
            </a:r>
          </a:p>
          <a:p>
            <a:endParaRPr lang="en-US" dirty="0"/>
          </a:p>
          <a:p>
            <a:endParaRPr lang="en-US" dirty="0"/>
          </a:p>
        </p:txBody>
      </p:sp>
      <p:sp>
        <p:nvSpPr>
          <p:cNvPr id="11" name="TextBox 10">
            <a:extLst>
              <a:ext uri="{FF2B5EF4-FFF2-40B4-BE49-F238E27FC236}">
                <a16:creationId xmlns:a16="http://schemas.microsoft.com/office/drawing/2014/main" id="{B2C1E928-D126-4FEC-93A7-30AED8C6F9A7}"/>
              </a:ext>
            </a:extLst>
          </p:cNvPr>
          <p:cNvSpPr txBox="1"/>
          <p:nvPr/>
        </p:nvSpPr>
        <p:spPr>
          <a:xfrm>
            <a:off x="174460" y="6475565"/>
            <a:ext cx="3858044" cy="276999"/>
          </a:xfrm>
          <a:prstGeom prst="rect">
            <a:avLst/>
          </a:prstGeom>
          <a:noFill/>
        </p:spPr>
        <p:txBody>
          <a:bodyPr wrap="none" rtlCol="0">
            <a:spAutoFit/>
          </a:bodyPr>
          <a:lstStyle/>
          <a:p>
            <a:r>
              <a:rPr lang="en-US" sz="1200" dirty="0"/>
              <a:t>CBO “Budget &amp; Economic Outlook 2018-2028” (April 2018)</a:t>
            </a:r>
          </a:p>
        </p:txBody>
      </p:sp>
    </p:spTree>
    <p:extLst>
      <p:ext uri="{BB962C8B-B14F-4D97-AF65-F5344CB8AC3E}">
        <p14:creationId xmlns:p14="http://schemas.microsoft.com/office/powerpoint/2010/main" val="148835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26</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0"/>
            <a:ext cx="12192000" cy="8281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Forecast:  Sum of Federal Deficits 2018-2027 (Debt Additions)</a:t>
            </a:r>
          </a:p>
          <a:p>
            <a:pPr algn="ctr"/>
            <a:r>
              <a:rPr lang="en-US" sz="2400" dirty="0"/>
              <a:t> Baselines and Cause of Change ($ Billions)</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3C7B74E7-2679-4C3F-A6B5-A17396CCF338}"/>
                  </a:ext>
                </a:extLst>
              </p:cNvPr>
              <p:cNvGraphicFramePr/>
              <p:nvPr>
                <p:extLst>
                  <p:ext uri="{D42A27DB-BD31-4B8C-83A1-F6EECF244321}">
                    <p14:modId xmlns:p14="http://schemas.microsoft.com/office/powerpoint/2010/main" val="927567446"/>
                  </p:ext>
                </p:extLst>
              </p:nvPr>
            </p:nvGraphicFramePr>
            <p:xfrm>
              <a:off x="215659" y="474454"/>
              <a:ext cx="11826815" cy="60902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3C7B74E7-2679-4C3F-A6B5-A17396CCF338}"/>
                  </a:ext>
                </a:extLst>
              </p:cNvPr>
              <p:cNvPicPr>
                <a:picLocks noGrp="1" noRot="1" noChangeAspect="1" noMove="1" noResize="1" noEditPoints="1" noAdjustHandles="1" noChangeArrowheads="1" noChangeShapeType="1"/>
              </p:cNvPicPr>
              <p:nvPr/>
            </p:nvPicPr>
            <p:blipFill>
              <a:blip r:embed="rId3"/>
              <a:stretch>
                <a:fillRect/>
              </a:stretch>
            </p:blipFill>
            <p:spPr>
              <a:xfrm>
                <a:off x="215659" y="474454"/>
                <a:ext cx="11826815" cy="6090250"/>
              </a:xfrm>
              <a:prstGeom prst="rect">
                <a:avLst/>
              </a:prstGeom>
            </p:spPr>
          </p:pic>
        </mc:Fallback>
      </mc:AlternateContent>
      <p:sp>
        <p:nvSpPr>
          <p:cNvPr id="3" name="TextBox 2">
            <a:extLst>
              <a:ext uri="{FF2B5EF4-FFF2-40B4-BE49-F238E27FC236}">
                <a16:creationId xmlns:a16="http://schemas.microsoft.com/office/drawing/2014/main" id="{8CE8081F-D166-47CF-B0DE-85671E10495E}"/>
              </a:ext>
            </a:extLst>
          </p:cNvPr>
          <p:cNvSpPr txBox="1"/>
          <p:nvPr/>
        </p:nvSpPr>
        <p:spPr>
          <a:xfrm>
            <a:off x="2009957" y="2755991"/>
            <a:ext cx="3470887" cy="1015663"/>
          </a:xfrm>
          <a:prstGeom prst="rect">
            <a:avLst/>
          </a:prstGeom>
          <a:noFill/>
        </p:spPr>
        <p:txBody>
          <a:bodyPr wrap="none" rtlCol="0">
            <a:spAutoFit/>
          </a:bodyPr>
          <a:lstStyle/>
          <a:p>
            <a:r>
              <a:rPr lang="en-US" sz="2000" u="sng" dirty="0"/>
              <a:t>Changes after June ‘17 Baseline</a:t>
            </a:r>
          </a:p>
          <a:p>
            <a:pPr marL="285750" indent="-285750">
              <a:buFont typeface="Wingdings" panose="05000000000000000000" pitchFamily="2" charset="2"/>
              <a:buChar char="§"/>
            </a:pPr>
            <a:r>
              <a:rPr lang="en-US" sz="2000" dirty="0"/>
              <a:t>Tax Cuts and Jobs Act</a:t>
            </a:r>
          </a:p>
          <a:p>
            <a:pPr marL="285750" indent="-285750">
              <a:buFont typeface="Wingdings" panose="05000000000000000000" pitchFamily="2" charset="2"/>
              <a:buChar char="§"/>
            </a:pPr>
            <a:r>
              <a:rPr lang="en-US" sz="2000" dirty="0"/>
              <a:t>Two spending laws</a:t>
            </a:r>
          </a:p>
        </p:txBody>
      </p:sp>
      <p:sp>
        <p:nvSpPr>
          <p:cNvPr id="7" name="TextBox 6">
            <a:extLst>
              <a:ext uri="{FF2B5EF4-FFF2-40B4-BE49-F238E27FC236}">
                <a16:creationId xmlns:a16="http://schemas.microsoft.com/office/drawing/2014/main" id="{E636B385-C109-4E51-A42E-C5491CBCAB1E}"/>
              </a:ext>
            </a:extLst>
          </p:cNvPr>
          <p:cNvSpPr txBox="1"/>
          <p:nvPr/>
        </p:nvSpPr>
        <p:spPr>
          <a:xfrm>
            <a:off x="6927011" y="2119087"/>
            <a:ext cx="3372929" cy="2554545"/>
          </a:xfrm>
          <a:prstGeom prst="rect">
            <a:avLst/>
          </a:prstGeom>
          <a:noFill/>
        </p:spPr>
        <p:txBody>
          <a:bodyPr wrap="square" rtlCol="0">
            <a:spAutoFit/>
          </a:bodyPr>
          <a:lstStyle/>
          <a:p>
            <a:r>
              <a:rPr lang="en-US" sz="2000" u="sng" dirty="0"/>
              <a:t>Continuation of Current Policy</a:t>
            </a:r>
          </a:p>
          <a:p>
            <a:pPr marL="285750" indent="-285750">
              <a:buFont typeface="Wingdings" panose="05000000000000000000" pitchFamily="2" charset="2"/>
              <a:buChar char="§"/>
            </a:pPr>
            <a:r>
              <a:rPr lang="en-US" sz="2000" dirty="0"/>
              <a:t>Extending Trump Tax Cuts for individuals after 2025</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Preventing other tax increases from taking effect</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Relaxing spending caps</a:t>
            </a:r>
          </a:p>
        </p:txBody>
      </p:sp>
      <p:sp>
        <p:nvSpPr>
          <p:cNvPr id="2" name="TextBox 1">
            <a:extLst>
              <a:ext uri="{FF2B5EF4-FFF2-40B4-BE49-F238E27FC236}">
                <a16:creationId xmlns:a16="http://schemas.microsoft.com/office/drawing/2014/main" id="{7892D90A-7A57-46E4-A52B-BB1367450B25}"/>
              </a:ext>
            </a:extLst>
          </p:cNvPr>
          <p:cNvSpPr txBox="1"/>
          <p:nvPr/>
        </p:nvSpPr>
        <p:spPr>
          <a:xfrm>
            <a:off x="345061" y="6528311"/>
            <a:ext cx="3822072" cy="276999"/>
          </a:xfrm>
          <a:prstGeom prst="rect">
            <a:avLst/>
          </a:prstGeom>
          <a:noFill/>
        </p:spPr>
        <p:txBody>
          <a:bodyPr wrap="none" rtlCol="0">
            <a:spAutoFit/>
          </a:bodyPr>
          <a:lstStyle/>
          <a:p>
            <a:r>
              <a:rPr lang="en-US" sz="1200" dirty="0"/>
              <a:t>Source Data:  CBO Budget &amp; Economic Outlook 2018-2028</a:t>
            </a:r>
          </a:p>
        </p:txBody>
      </p:sp>
    </p:spTree>
    <p:extLst>
      <p:ext uri="{BB962C8B-B14F-4D97-AF65-F5344CB8AC3E}">
        <p14:creationId xmlns:p14="http://schemas.microsoft.com/office/powerpoint/2010/main" val="386833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27</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1"/>
            <a:ext cx="12192000" cy="5262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Social Security Policy Options (2015)</a:t>
            </a: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D75890B8-BF10-493C-A931-39E00A67986E}"/>
                  </a:ext>
                </a:extLst>
              </p:cNvPr>
              <p:cNvGraphicFramePr/>
              <p:nvPr>
                <p:extLst>
                  <p:ext uri="{D42A27DB-BD31-4B8C-83A1-F6EECF244321}">
                    <p14:modId xmlns:p14="http://schemas.microsoft.com/office/powerpoint/2010/main" val="2211046168"/>
                  </p:ext>
                </p:extLst>
              </p:nvPr>
            </p:nvGraphicFramePr>
            <p:xfrm>
              <a:off x="111248" y="1868517"/>
              <a:ext cx="4895849" cy="3638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D75890B8-BF10-493C-A931-39E00A67986E}"/>
                  </a:ext>
                </a:extLst>
              </p:cNvPr>
              <p:cNvPicPr>
                <a:picLocks noGrp="1" noRot="1" noChangeAspect="1" noMove="1" noResize="1" noEditPoints="1" noAdjustHandles="1" noChangeArrowheads="1" noChangeShapeType="1"/>
              </p:cNvPicPr>
              <p:nvPr/>
            </p:nvPicPr>
            <p:blipFill>
              <a:blip r:embed="rId3"/>
              <a:stretch>
                <a:fillRect/>
              </a:stretch>
            </p:blipFill>
            <p:spPr>
              <a:xfrm>
                <a:off x="111248" y="1868517"/>
                <a:ext cx="4895849" cy="3638550"/>
              </a:xfrm>
              <a:prstGeom prst="rect">
                <a:avLst/>
              </a:prstGeom>
            </p:spPr>
          </p:pic>
        </mc:Fallback>
      </mc:AlternateContent>
      <p:sp>
        <p:nvSpPr>
          <p:cNvPr id="3" name="TextBox 2">
            <a:extLst>
              <a:ext uri="{FF2B5EF4-FFF2-40B4-BE49-F238E27FC236}">
                <a16:creationId xmlns:a16="http://schemas.microsoft.com/office/drawing/2014/main" id="{56D19B8D-C3F3-49CE-B6ED-072E24CE9A53}"/>
              </a:ext>
            </a:extLst>
          </p:cNvPr>
          <p:cNvSpPr txBox="1"/>
          <p:nvPr/>
        </p:nvSpPr>
        <p:spPr>
          <a:xfrm>
            <a:off x="5572668" y="839216"/>
            <a:ext cx="6521566" cy="5693866"/>
          </a:xfrm>
          <a:prstGeom prst="rect">
            <a:avLst/>
          </a:prstGeom>
          <a:noFill/>
        </p:spPr>
        <p:txBody>
          <a:bodyPr wrap="square" rtlCol="0">
            <a:spAutoFit/>
          </a:bodyPr>
          <a:lstStyle/>
          <a:p>
            <a:pPr marL="342900" indent="-342900">
              <a:buFont typeface="Wingdings" panose="05000000000000000000" pitchFamily="2" charset="2"/>
              <a:buChar char="§"/>
            </a:pPr>
            <a:r>
              <a:rPr lang="en-US" sz="2000" dirty="0"/>
              <a:t>Measured over 75-years, Social Security has a 1.4% GDP </a:t>
            </a:r>
            <a:r>
              <a:rPr lang="en-US" sz="2000" i="1" dirty="0"/>
              <a:t>Annual</a:t>
            </a:r>
            <a:r>
              <a:rPr lang="en-US" sz="2000" dirty="0"/>
              <a:t> funding gap on average</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$280 billion/year in today’s dollars</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Removing cap ($128,700; top 6% of earners) without increasing benefits covers 1.0% GDP of gap, about 70%</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Raising payroll tax contribution 1 percentage point today covers 0.3% GDP of gap, about 21% of it</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Raising payroll tax contribution 2 percentage points over 10 years covers 0.6% GDP of gap, about 43% of it</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This calculation includes the Trust Fund, which is exhausted over the next 15 years or so</a:t>
            </a:r>
          </a:p>
          <a:p>
            <a:pPr marL="342900" indent="-342900">
              <a:buFont typeface="Wingdings" panose="05000000000000000000" pitchFamily="2" charset="2"/>
              <a:buChar char="§"/>
            </a:pPr>
            <a:endParaRPr lang="en-US" sz="1400" dirty="0"/>
          </a:p>
          <a:p>
            <a:pPr marL="342900" indent="-342900">
              <a:buFont typeface="Wingdings" panose="05000000000000000000" pitchFamily="2" charset="2"/>
              <a:buChar char="§"/>
            </a:pPr>
            <a:r>
              <a:rPr lang="en-US" sz="2000" dirty="0"/>
              <a:t>Trust Fund has legal right to force the government to borrow to cover shortfall, but to the extent this happens the Trust Fund is diminished</a:t>
            </a:r>
          </a:p>
        </p:txBody>
      </p:sp>
      <p:sp>
        <p:nvSpPr>
          <p:cNvPr id="5" name="TextBox 4">
            <a:extLst>
              <a:ext uri="{FF2B5EF4-FFF2-40B4-BE49-F238E27FC236}">
                <a16:creationId xmlns:a16="http://schemas.microsoft.com/office/drawing/2014/main" id="{9E847D6F-A4C0-45F0-9C6E-3E5379A45790}"/>
              </a:ext>
            </a:extLst>
          </p:cNvPr>
          <p:cNvSpPr txBox="1"/>
          <p:nvPr/>
        </p:nvSpPr>
        <p:spPr>
          <a:xfrm>
            <a:off x="526211" y="701195"/>
            <a:ext cx="4157930" cy="1015663"/>
          </a:xfrm>
          <a:prstGeom prst="rect">
            <a:avLst/>
          </a:prstGeom>
          <a:noFill/>
        </p:spPr>
        <p:txBody>
          <a:bodyPr wrap="square" rtlCol="0">
            <a:spAutoFit/>
          </a:bodyPr>
          <a:lstStyle/>
          <a:p>
            <a:pPr algn="ctr"/>
            <a:r>
              <a:rPr lang="en-US" sz="2000" b="1" dirty="0"/>
              <a:t>Social Security </a:t>
            </a:r>
          </a:p>
          <a:p>
            <a:pPr algn="ctr"/>
            <a:r>
              <a:rPr lang="en-US" sz="2000" b="1" dirty="0"/>
              <a:t>Average Annual Funding Gap (% GDP)</a:t>
            </a:r>
          </a:p>
          <a:p>
            <a:pPr algn="ctr"/>
            <a:r>
              <a:rPr lang="en-US" sz="2000" b="1" dirty="0"/>
              <a:t>Over 75 Years</a:t>
            </a:r>
          </a:p>
        </p:txBody>
      </p:sp>
      <p:sp>
        <p:nvSpPr>
          <p:cNvPr id="12" name="TextBox 11">
            <a:extLst>
              <a:ext uri="{FF2B5EF4-FFF2-40B4-BE49-F238E27FC236}">
                <a16:creationId xmlns:a16="http://schemas.microsoft.com/office/drawing/2014/main" id="{98604B01-CBE4-421E-B446-93A4AD34E578}"/>
              </a:ext>
            </a:extLst>
          </p:cNvPr>
          <p:cNvSpPr txBox="1"/>
          <p:nvPr/>
        </p:nvSpPr>
        <p:spPr>
          <a:xfrm>
            <a:off x="557842" y="6492875"/>
            <a:ext cx="3352800" cy="276999"/>
          </a:xfrm>
          <a:prstGeom prst="rect">
            <a:avLst/>
          </a:prstGeom>
          <a:noFill/>
        </p:spPr>
        <p:txBody>
          <a:bodyPr wrap="square" rtlCol="0">
            <a:spAutoFit/>
          </a:bodyPr>
          <a:lstStyle/>
          <a:p>
            <a:r>
              <a:rPr lang="en-US" sz="1200" dirty="0"/>
              <a:t>CBO:  “Social Security Policy Options” (2015)</a:t>
            </a:r>
          </a:p>
        </p:txBody>
      </p:sp>
    </p:spTree>
    <p:extLst>
      <p:ext uri="{BB962C8B-B14F-4D97-AF65-F5344CB8AC3E}">
        <p14:creationId xmlns:p14="http://schemas.microsoft.com/office/powerpoint/2010/main" val="428336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Progressive Options for Addressing the Debt Problem</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28</a:t>
            </a:fld>
            <a:endParaRPr lang="en-US" dirty="0"/>
          </a:p>
        </p:txBody>
      </p:sp>
      <p:sp>
        <p:nvSpPr>
          <p:cNvPr id="3" name="TextBox 2">
            <a:extLst>
              <a:ext uri="{FF2B5EF4-FFF2-40B4-BE49-F238E27FC236}">
                <a16:creationId xmlns:a16="http://schemas.microsoft.com/office/drawing/2014/main" id="{7EA40A35-ED97-4EA0-A321-EEC76386E657}"/>
              </a:ext>
            </a:extLst>
          </p:cNvPr>
          <p:cNvSpPr txBox="1"/>
          <p:nvPr/>
        </p:nvSpPr>
        <p:spPr>
          <a:xfrm>
            <a:off x="216329" y="739227"/>
            <a:ext cx="11902883" cy="5632311"/>
          </a:xfrm>
          <a:prstGeom prst="rect">
            <a:avLst/>
          </a:prstGeom>
          <a:noFill/>
        </p:spPr>
        <p:txBody>
          <a:bodyPr wrap="square" rtlCol="0">
            <a:spAutoFit/>
          </a:bodyPr>
          <a:lstStyle/>
          <a:p>
            <a:r>
              <a:rPr lang="en-US" sz="2000" b="1" dirty="0"/>
              <a:t>More progressive income taxes</a:t>
            </a:r>
          </a:p>
          <a:p>
            <a:pPr marL="342900" indent="-342900">
              <a:buFont typeface="+mj-lt"/>
              <a:buAutoNum type="arabicPeriod"/>
            </a:pPr>
            <a:r>
              <a:rPr lang="en-US" sz="2000" dirty="0"/>
              <a:t>Marginal income tax rates of 40% for income over $500,000 and 50% for income over $1 million</a:t>
            </a:r>
          </a:p>
          <a:p>
            <a:pPr marL="342900" indent="-342900">
              <a:buFont typeface="+mj-lt"/>
              <a:buAutoNum type="arabicPeriod"/>
            </a:pPr>
            <a:r>
              <a:rPr lang="en-US" sz="2000" dirty="0"/>
              <a:t>Limit “tax expenditures” for the top 1%, such as treating capital gains and dividends as ordinary income</a:t>
            </a:r>
            <a:br>
              <a:rPr lang="en-US" sz="2000" dirty="0"/>
            </a:br>
            <a:endParaRPr lang="en-US" sz="2000" dirty="0"/>
          </a:p>
          <a:p>
            <a:r>
              <a:rPr lang="en-US" sz="2000" b="1" dirty="0"/>
              <a:t>Stabilizing Social Security</a:t>
            </a:r>
          </a:p>
          <a:p>
            <a:pPr marL="342900" indent="-342900">
              <a:buFont typeface="+mj-lt"/>
              <a:buAutoNum type="arabicPeriod" startAt="3"/>
            </a:pPr>
            <a:r>
              <a:rPr lang="en-US" sz="2000" dirty="0"/>
              <a:t>Remove the cap on the Social Security tax, currently capped at $128,400 (with no increase in benefits) </a:t>
            </a:r>
          </a:p>
          <a:p>
            <a:pPr marL="342900" indent="-342900">
              <a:buFont typeface="+mj-lt"/>
              <a:buAutoNum type="arabicPeriod" startAt="3"/>
            </a:pPr>
            <a:r>
              <a:rPr lang="en-US" sz="2000" dirty="0"/>
              <a:t>Raise the payroll contribution rate by 1 percentage point (from 12.5% to 13.5%)</a:t>
            </a:r>
            <a:br>
              <a:rPr lang="en-US" sz="2000" dirty="0"/>
            </a:br>
            <a:endParaRPr lang="en-US" sz="2000" dirty="0"/>
          </a:p>
          <a:p>
            <a:r>
              <a:rPr lang="en-US" sz="2000" b="1" dirty="0"/>
              <a:t>Reform Wealth / Estate Tax</a:t>
            </a:r>
          </a:p>
          <a:p>
            <a:pPr marL="342900" indent="-342900">
              <a:buFont typeface="+mj-lt"/>
              <a:buAutoNum type="arabicPeriod" startAt="5"/>
            </a:pPr>
            <a:r>
              <a:rPr lang="en-US" sz="2000" dirty="0"/>
              <a:t>An estate tax that only leaves children with a maximum of $10 million each, including the value of real estate.  This means a billionaire couple’s estate tax bill will be over $900 million</a:t>
            </a:r>
            <a:br>
              <a:rPr lang="en-US" sz="2000" dirty="0"/>
            </a:br>
            <a:endParaRPr lang="en-US" sz="2000" dirty="0"/>
          </a:p>
          <a:p>
            <a:r>
              <a:rPr lang="en-US" sz="2000" b="1" dirty="0"/>
              <a:t>Reduce / Freeze Defense Spending</a:t>
            </a:r>
          </a:p>
          <a:p>
            <a:pPr marL="342900" indent="-342900">
              <a:buFont typeface="+mj-lt"/>
              <a:buAutoNum type="arabicPeriod" startAt="6"/>
            </a:pPr>
            <a:r>
              <a:rPr lang="en-US" sz="2000" dirty="0"/>
              <a:t>Freeze defense spending at current level (i.e., decrease it by rate of inflation)</a:t>
            </a:r>
            <a:br>
              <a:rPr lang="en-US" sz="2000" dirty="0"/>
            </a:br>
            <a:endParaRPr lang="en-US" sz="2000" dirty="0"/>
          </a:p>
          <a:p>
            <a:r>
              <a:rPr lang="en-US" sz="2000" b="1" dirty="0"/>
              <a:t>Reduce Healthcare Prices</a:t>
            </a:r>
          </a:p>
          <a:p>
            <a:pPr marL="342900" indent="-342900">
              <a:buFont typeface="+mj-lt"/>
              <a:buAutoNum type="arabicPeriod" startAt="7"/>
            </a:pPr>
            <a:r>
              <a:rPr lang="en-US" sz="2000" dirty="0"/>
              <a:t>Medicare for All, so the government has the power to reduce healthcare spending by one-third, which brings us to the level of Europe</a:t>
            </a:r>
          </a:p>
        </p:txBody>
      </p:sp>
      <p:sp>
        <p:nvSpPr>
          <p:cNvPr id="6" name="TextBox 5">
            <a:extLst>
              <a:ext uri="{FF2B5EF4-FFF2-40B4-BE49-F238E27FC236}">
                <a16:creationId xmlns:a16="http://schemas.microsoft.com/office/drawing/2014/main" id="{6CBA481E-165D-4A0E-909A-02BAD3B0019F}"/>
              </a:ext>
            </a:extLst>
          </p:cNvPr>
          <p:cNvSpPr txBox="1"/>
          <p:nvPr/>
        </p:nvSpPr>
        <p:spPr>
          <a:xfrm>
            <a:off x="485943" y="6492639"/>
            <a:ext cx="6773201" cy="276999"/>
          </a:xfrm>
          <a:prstGeom prst="rect">
            <a:avLst/>
          </a:prstGeom>
          <a:noFill/>
        </p:spPr>
        <p:txBody>
          <a:bodyPr wrap="none" rtlCol="0">
            <a:spAutoFit/>
          </a:bodyPr>
          <a:lstStyle/>
          <a:p>
            <a:r>
              <a:rPr lang="en-US" sz="1200" i="1" dirty="0"/>
              <a:t>See also:  “CBO-Options for Reducing the Deficit:  2017 to 2026” and “Social Security Policy Options, 2015”</a:t>
            </a:r>
          </a:p>
        </p:txBody>
      </p:sp>
    </p:spTree>
    <p:extLst>
      <p:ext uri="{BB962C8B-B14F-4D97-AF65-F5344CB8AC3E}">
        <p14:creationId xmlns:p14="http://schemas.microsoft.com/office/powerpoint/2010/main" val="735274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29</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571444"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3467815"/>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0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3</a:t>
            </a:fld>
            <a:endParaRPr lang="en-US" dirty="0"/>
          </a:p>
        </p:txBody>
      </p:sp>
      <p:graphicFrame>
        <p:nvGraphicFramePr>
          <p:cNvPr id="5" name="Diagram 4"/>
          <p:cNvGraphicFramePr/>
          <p:nvPr>
            <p:extLst>
              <p:ext uri="{D42A27DB-BD31-4B8C-83A1-F6EECF244321}">
                <p14:modId xmlns:p14="http://schemas.microsoft.com/office/powerpoint/2010/main" val="960391018"/>
              </p:ext>
            </p:extLst>
          </p:nvPr>
        </p:nvGraphicFramePr>
        <p:xfrm>
          <a:off x="901619" y="1009132"/>
          <a:ext cx="96858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 Ask of You</a:t>
            </a:r>
          </a:p>
        </p:txBody>
      </p:sp>
    </p:spTree>
    <p:extLst>
      <p:ext uri="{BB962C8B-B14F-4D97-AF65-F5344CB8AC3E}">
        <p14:creationId xmlns:p14="http://schemas.microsoft.com/office/powerpoint/2010/main" val="88411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E39C57-CA29-4D9B-8714-DA11019B787B}"/>
              </a:ext>
            </a:extLst>
          </p:cNvPr>
          <p:cNvSpPr/>
          <p:nvPr/>
        </p:nvSpPr>
        <p:spPr>
          <a:xfrm>
            <a:off x="0" y="0"/>
            <a:ext cx="12192000" cy="6556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 of After-Tax Income (1962-2014)</a:t>
            </a:r>
          </a:p>
        </p:txBody>
      </p:sp>
      <p:sp>
        <p:nvSpPr>
          <p:cNvPr id="12" name="Slide Number Placeholder 11">
            <a:extLst>
              <a:ext uri="{FF2B5EF4-FFF2-40B4-BE49-F238E27FC236}">
                <a16:creationId xmlns:a16="http://schemas.microsoft.com/office/drawing/2014/main" id="{F552530F-B20F-43FE-826F-68A9F737A60C}"/>
              </a:ext>
            </a:extLst>
          </p:cNvPr>
          <p:cNvSpPr>
            <a:spLocks noGrp="1"/>
          </p:cNvSpPr>
          <p:nvPr>
            <p:ph type="sldNum" sz="quarter" idx="12"/>
          </p:nvPr>
        </p:nvSpPr>
        <p:spPr>
          <a:xfrm>
            <a:off x="9448800" y="6502345"/>
            <a:ext cx="2743200" cy="365125"/>
          </a:xfrm>
        </p:spPr>
        <p:txBody>
          <a:bodyPr/>
          <a:lstStyle/>
          <a:p>
            <a:fld id="{1589B5B0-1B0E-4517-9DC6-EE7082C57472}" type="slidenum">
              <a:rPr lang="en-US" smtClean="0"/>
              <a:t>30</a:t>
            </a:fld>
            <a:endParaRPr lang="en-US" dirty="0"/>
          </a:p>
        </p:txBody>
      </p:sp>
      <p:sp>
        <p:nvSpPr>
          <p:cNvPr id="4" name="TextBox 3">
            <a:extLst>
              <a:ext uri="{FF2B5EF4-FFF2-40B4-BE49-F238E27FC236}">
                <a16:creationId xmlns:a16="http://schemas.microsoft.com/office/drawing/2014/main" id="{EAC119D9-EF4E-4A0F-9CD7-52E9E823CDE3}"/>
              </a:ext>
            </a:extLst>
          </p:cNvPr>
          <p:cNvSpPr txBox="1"/>
          <p:nvPr/>
        </p:nvSpPr>
        <p:spPr>
          <a:xfrm>
            <a:off x="944294" y="6348456"/>
            <a:ext cx="4462247" cy="307777"/>
          </a:xfrm>
          <a:prstGeom prst="rect">
            <a:avLst/>
          </a:prstGeom>
          <a:noFill/>
        </p:spPr>
        <p:txBody>
          <a:bodyPr wrap="none" rtlCol="0">
            <a:spAutoFit/>
          </a:bodyPr>
          <a:lstStyle/>
          <a:p>
            <a:r>
              <a:rPr lang="en-US" sz="1400" dirty="0"/>
              <a:t>Source: Piketty, Saez, Zucman.  Distributional Tables (2016)</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55744793"/>
              </p:ext>
            </p:extLst>
          </p:nvPr>
        </p:nvGraphicFramePr>
        <p:xfrm>
          <a:off x="451626" y="827651"/>
          <a:ext cx="8869795" cy="55049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FFAA9FD-E0B4-4F84-AC60-602C531D6242}"/>
              </a:ext>
            </a:extLst>
          </p:cNvPr>
          <p:cNvSpPr txBox="1"/>
          <p:nvPr/>
        </p:nvSpPr>
        <p:spPr>
          <a:xfrm>
            <a:off x="6434918" y="1903859"/>
            <a:ext cx="1465722" cy="400110"/>
          </a:xfrm>
          <a:prstGeom prst="rect">
            <a:avLst/>
          </a:prstGeom>
          <a:noFill/>
        </p:spPr>
        <p:txBody>
          <a:bodyPr wrap="none" rtlCol="0">
            <a:spAutoFit/>
          </a:bodyPr>
          <a:lstStyle/>
          <a:p>
            <a:r>
              <a:rPr lang="en-US" sz="2000" dirty="0"/>
              <a:t>Bottom 50%</a:t>
            </a:r>
          </a:p>
        </p:txBody>
      </p:sp>
      <p:sp>
        <p:nvSpPr>
          <p:cNvPr id="9" name="TextBox 8">
            <a:extLst>
              <a:ext uri="{FF2B5EF4-FFF2-40B4-BE49-F238E27FC236}">
                <a16:creationId xmlns:a16="http://schemas.microsoft.com/office/drawing/2014/main" id="{58416ECE-E339-4D5A-8688-C49D440376E2}"/>
              </a:ext>
            </a:extLst>
          </p:cNvPr>
          <p:cNvSpPr txBox="1"/>
          <p:nvPr/>
        </p:nvSpPr>
        <p:spPr>
          <a:xfrm>
            <a:off x="6704511" y="3764684"/>
            <a:ext cx="926536" cy="400110"/>
          </a:xfrm>
          <a:prstGeom prst="rect">
            <a:avLst/>
          </a:prstGeom>
          <a:noFill/>
        </p:spPr>
        <p:txBody>
          <a:bodyPr wrap="none" rtlCol="0">
            <a:spAutoFit/>
          </a:bodyPr>
          <a:lstStyle/>
          <a:p>
            <a:r>
              <a:rPr lang="en-US" sz="2000" dirty="0"/>
              <a:t>Top 1%</a:t>
            </a:r>
          </a:p>
        </p:txBody>
      </p:sp>
    </p:spTree>
    <p:extLst>
      <p:ext uri="{BB962C8B-B14F-4D97-AF65-F5344CB8AC3E}">
        <p14:creationId xmlns:p14="http://schemas.microsoft.com/office/powerpoint/2010/main" val="102158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94F5DEB8-99CF-4283-8E42-8B609F512C6E}"/>
              </a:ext>
            </a:extLst>
          </p:cNvPr>
          <p:cNvGraphicFramePr>
            <a:graphicFrameLocks/>
          </p:cNvGraphicFramePr>
          <p:nvPr>
            <p:extLst>
              <p:ext uri="{D42A27DB-BD31-4B8C-83A1-F6EECF244321}">
                <p14:modId xmlns:p14="http://schemas.microsoft.com/office/powerpoint/2010/main" val="4150077497"/>
              </p:ext>
            </p:extLst>
          </p:nvPr>
        </p:nvGraphicFramePr>
        <p:xfrm>
          <a:off x="34504" y="1222260"/>
          <a:ext cx="8069943" cy="46760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96538" y="5624945"/>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a:xfrm>
            <a:off x="9448800" y="6501192"/>
            <a:ext cx="2743200" cy="365125"/>
          </a:xfrm>
        </p:spPr>
        <p:txBody>
          <a:bodyPr/>
          <a:lstStyle/>
          <a:p>
            <a:fld id="{E4A4709E-203A-4E96-B96D-49A71B3DD14A}" type="slidenum">
              <a:rPr lang="en-US" smtClean="0"/>
              <a:t>31</a:t>
            </a:fld>
            <a:endParaRPr lang="en-US" dirty="0"/>
          </a:p>
        </p:txBody>
      </p:sp>
      <p:sp>
        <p:nvSpPr>
          <p:cNvPr id="8" name="Rectangle 7">
            <a:extLst>
              <a:ext uri="{FF2B5EF4-FFF2-40B4-BE49-F238E27FC236}">
                <a16:creationId xmlns:a16="http://schemas.microsoft.com/office/drawing/2014/main" id="{DB15ABD0-3793-48AB-8496-77F4BB80285B}"/>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Does Income Inequality Mean for Families?</a:t>
            </a:r>
          </a:p>
        </p:txBody>
      </p:sp>
      <p:sp>
        <p:nvSpPr>
          <p:cNvPr id="2" name="TextBox 1"/>
          <p:cNvSpPr txBox="1"/>
          <p:nvPr/>
        </p:nvSpPr>
        <p:spPr>
          <a:xfrm>
            <a:off x="8121699" y="828352"/>
            <a:ext cx="3998410" cy="4832092"/>
          </a:xfrm>
          <a:prstGeom prst="rect">
            <a:avLst/>
          </a:prstGeom>
          <a:noFill/>
        </p:spPr>
        <p:txBody>
          <a:bodyPr wrap="square" rtlCol="0">
            <a:spAutoFit/>
          </a:bodyPr>
          <a:lstStyle/>
          <a:p>
            <a:r>
              <a:rPr lang="en-US" sz="2200" u="sng" dirty="0"/>
              <a:t>Real Median Household Income </a:t>
            </a:r>
            <a:r>
              <a:rPr lang="en-US" sz="2200" dirty="0"/>
              <a:t>Would be about $12,000 higher if it had continued growing at 1984-1999 rate of 1.2%</a:t>
            </a:r>
          </a:p>
          <a:p>
            <a:endParaRPr lang="en-US" sz="2200" u="sng" dirty="0"/>
          </a:p>
          <a:p>
            <a:r>
              <a:rPr lang="en-US" sz="2200" u="sng" dirty="0"/>
              <a:t>Pre-Tax Income (Not Shown) </a:t>
            </a:r>
          </a:p>
          <a:p>
            <a:r>
              <a:rPr lang="en-US" sz="2200" dirty="0"/>
              <a:t>If the United States had the same income distribution in 2012 that it had in 1979: </a:t>
            </a:r>
          </a:p>
          <a:p>
            <a:pPr marL="342900" indent="-342900">
              <a:buFont typeface="Wingdings" panose="05000000000000000000" pitchFamily="2" charset="2"/>
              <a:buChar char="§"/>
            </a:pPr>
            <a:r>
              <a:rPr lang="en-US" sz="2200" dirty="0"/>
              <a:t>The bottom 80% of families would have $11,000 more in annual pre-tax income </a:t>
            </a:r>
            <a:r>
              <a:rPr lang="en-US" sz="2200" b="1" i="1" dirty="0"/>
              <a:t>(or)</a:t>
            </a:r>
          </a:p>
          <a:p>
            <a:pPr marL="342900" indent="-342900">
              <a:buFont typeface="Wingdings" panose="05000000000000000000" pitchFamily="2" charset="2"/>
              <a:buChar char="§"/>
            </a:pPr>
            <a:r>
              <a:rPr lang="en-US" sz="2200" dirty="0"/>
              <a:t>The bottom 99% would have $7,100 more</a:t>
            </a:r>
          </a:p>
        </p:txBody>
      </p:sp>
      <p:sp>
        <p:nvSpPr>
          <p:cNvPr id="3" name="TextBox 2"/>
          <p:cNvSpPr txBox="1"/>
          <p:nvPr/>
        </p:nvSpPr>
        <p:spPr>
          <a:xfrm>
            <a:off x="767143" y="5981968"/>
            <a:ext cx="6942478" cy="830997"/>
          </a:xfrm>
          <a:prstGeom prst="rect">
            <a:avLst/>
          </a:prstGeom>
          <a:noFill/>
        </p:spPr>
        <p:txBody>
          <a:bodyPr wrap="none" rtlCol="0">
            <a:spAutoFit/>
          </a:bodyPr>
          <a:lstStyle/>
          <a:p>
            <a:r>
              <a:rPr lang="en-US" sz="1200" i="1" dirty="0"/>
              <a:t>Sources:  </a:t>
            </a:r>
            <a:r>
              <a:rPr lang="en-US" sz="1200" dirty="0"/>
              <a:t>Alan B. Krueger “The Rise and Consequences of Inequality in the United States”  (January 12, 2012)</a:t>
            </a:r>
          </a:p>
          <a:p>
            <a:r>
              <a:rPr lang="en-US" sz="1200" dirty="0"/>
              <a:t>Washington Post: Larry Summers “Focus on growth for the middle class”  (January 2015)</a:t>
            </a:r>
          </a:p>
          <a:p>
            <a:r>
              <a:rPr lang="en-US" sz="1200" dirty="0"/>
              <a:t>NYT:  Eduardo Porter-Rethinking the Rise of Inequality  (November 2013)</a:t>
            </a:r>
          </a:p>
          <a:p>
            <a:r>
              <a:rPr lang="en-US" sz="1200" dirty="0"/>
              <a:t>FRED Database: “Real Median Household Income”</a:t>
            </a:r>
          </a:p>
        </p:txBody>
      </p:sp>
      <p:sp>
        <p:nvSpPr>
          <p:cNvPr id="7" name="TextBox 6">
            <a:extLst>
              <a:ext uri="{FF2B5EF4-FFF2-40B4-BE49-F238E27FC236}">
                <a16:creationId xmlns:a16="http://schemas.microsoft.com/office/drawing/2014/main" id="{B45BEE8F-8A06-40F0-955A-3DD6175B4F83}"/>
              </a:ext>
            </a:extLst>
          </p:cNvPr>
          <p:cNvSpPr txBox="1"/>
          <p:nvPr/>
        </p:nvSpPr>
        <p:spPr>
          <a:xfrm>
            <a:off x="6260952" y="3503809"/>
            <a:ext cx="846707" cy="400110"/>
          </a:xfrm>
          <a:prstGeom prst="rect">
            <a:avLst/>
          </a:prstGeom>
          <a:noFill/>
        </p:spPr>
        <p:txBody>
          <a:bodyPr wrap="none" rtlCol="0">
            <a:spAutoFit/>
          </a:bodyPr>
          <a:lstStyle/>
          <a:p>
            <a:r>
              <a:rPr lang="en-US" sz="2000" dirty="0"/>
              <a:t>Actual</a:t>
            </a:r>
          </a:p>
        </p:txBody>
      </p:sp>
      <p:sp>
        <p:nvSpPr>
          <p:cNvPr id="10" name="TextBox 9">
            <a:extLst>
              <a:ext uri="{FF2B5EF4-FFF2-40B4-BE49-F238E27FC236}">
                <a16:creationId xmlns:a16="http://schemas.microsoft.com/office/drawing/2014/main" id="{765FA19A-44EE-4390-91BC-E5301816E3AB}"/>
              </a:ext>
            </a:extLst>
          </p:cNvPr>
          <p:cNvSpPr txBox="1"/>
          <p:nvPr/>
        </p:nvSpPr>
        <p:spPr>
          <a:xfrm>
            <a:off x="5753153" y="825508"/>
            <a:ext cx="1862305" cy="1015663"/>
          </a:xfrm>
          <a:prstGeom prst="rect">
            <a:avLst/>
          </a:prstGeom>
          <a:noFill/>
        </p:spPr>
        <p:txBody>
          <a:bodyPr wrap="none" rtlCol="0">
            <a:spAutoFit/>
          </a:bodyPr>
          <a:lstStyle/>
          <a:p>
            <a:pPr algn="ctr"/>
            <a:r>
              <a:rPr lang="en-US" sz="2000" dirty="0"/>
              <a:t>Continuation at </a:t>
            </a:r>
          </a:p>
          <a:p>
            <a:pPr algn="ctr"/>
            <a:r>
              <a:rPr lang="en-US" sz="2000" dirty="0"/>
              <a:t>1984-1999 </a:t>
            </a:r>
          </a:p>
          <a:p>
            <a:pPr algn="ctr"/>
            <a:r>
              <a:rPr lang="en-US" sz="2000" dirty="0"/>
              <a:t>Growth Rate</a:t>
            </a:r>
          </a:p>
        </p:txBody>
      </p:sp>
      <p:sp>
        <p:nvSpPr>
          <p:cNvPr id="11" name="TextBox 10">
            <a:extLst>
              <a:ext uri="{FF2B5EF4-FFF2-40B4-BE49-F238E27FC236}">
                <a16:creationId xmlns:a16="http://schemas.microsoft.com/office/drawing/2014/main" id="{57D680C6-EE01-4147-B02C-50012D3C117F}"/>
              </a:ext>
            </a:extLst>
          </p:cNvPr>
          <p:cNvSpPr txBox="1"/>
          <p:nvPr/>
        </p:nvSpPr>
        <p:spPr>
          <a:xfrm>
            <a:off x="0" y="775541"/>
            <a:ext cx="4660699" cy="461665"/>
          </a:xfrm>
          <a:prstGeom prst="rect">
            <a:avLst/>
          </a:prstGeom>
          <a:noFill/>
        </p:spPr>
        <p:txBody>
          <a:bodyPr wrap="none" rtlCol="0">
            <a:spAutoFit/>
          </a:bodyPr>
          <a:lstStyle/>
          <a:p>
            <a:r>
              <a:rPr lang="en-US" sz="2400" b="1" dirty="0"/>
              <a:t>Real Median Household Income ($)</a:t>
            </a:r>
          </a:p>
        </p:txBody>
      </p:sp>
    </p:spTree>
    <p:extLst>
      <p:ext uri="{BB962C8B-B14F-4D97-AF65-F5344CB8AC3E}">
        <p14:creationId xmlns:p14="http://schemas.microsoft.com/office/powerpoint/2010/main" val="2624065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164" y="5624945"/>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a:xfrm>
            <a:off x="9448800" y="6501192"/>
            <a:ext cx="2743200" cy="365125"/>
          </a:xfrm>
        </p:spPr>
        <p:txBody>
          <a:bodyPr/>
          <a:lstStyle/>
          <a:p>
            <a:fld id="{E4A4709E-203A-4E96-B96D-49A71B3DD14A}" type="slidenum">
              <a:rPr lang="en-US" smtClean="0"/>
              <a:t>32</a:t>
            </a:fld>
            <a:endParaRPr lang="en-US" dirty="0"/>
          </a:p>
        </p:txBody>
      </p:sp>
      <p:sp>
        <p:nvSpPr>
          <p:cNvPr id="8" name="Rectangle 7">
            <a:extLst>
              <a:ext uri="{FF2B5EF4-FFF2-40B4-BE49-F238E27FC236}">
                <a16:creationId xmlns:a16="http://schemas.microsoft.com/office/drawing/2014/main" id="{DB15ABD0-3793-48AB-8496-77F4BB80285B}"/>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Economic Impacts of Inequality</a:t>
            </a:r>
          </a:p>
        </p:txBody>
      </p:sp>
      <p:sp>
        <p:nvSpPr>
          <p:cNvPr id="2" name="Rectangle 1">
            <a:extLst>
              <a:ext uri="{FF2B5EF4-FFF2-40B4-BE49-F238E27FC236}">
                <a16:creationId xmlns:a16="http://schemas.microsoft.com/office/drawing/2014/main" id="{3AAB1825-674D-4421-BE20-EE87E391E62F}"/>
              </a:ext>
            </a:extLst>
          </p:cNvPr>
          <p:cNvSpPr/>
          <p:nvPr/>
        </p:nvSpPr>
        <p:spPr>
          <a:xfrm>
            <a:off x="123642" y="809927"/>
            <a:ext cx="11772184" cy="5262979"/>
          </a:xfrm>
          <a:prstGeom prst="rect">
            <a:avLst/>
          </a:prstGeom>
        </p:spPr>
        <p:txBody>
          <a:bodyPr wrap="square">
            <a:spAutoFit/>
          </a:bodyPr>
          <a:lstStyle/>
          <a:p>
            <a:pPr marL="285750" indent="-285750">
              <a:buFont typeface="Wingdings" panose="05000000000000000000" pitchFamily="2" charset="2"/>
              <a:buChar char="§"/>
            </a:pPr>
            <a:r>
              <a:rPr lang="en-US" sz="2400" dirty="0"/>
              <a:t>More income shifts to the wealthy, who tend to spend less of each marginal dollar, causing consumption and therefore economic growth to slow</a:t>
            </a:r>
          </a:p>
          <a:p>
            <a:pPr marL="742950" lvl="1" indent="-285750">
              <a:buFont typeface="Wingdings" panose="05000000000000000000" pitchFamily="2" charset="2"/>
              <a:buChar char="§"/>
            </a:pPr>
            <a:r>
              <a:rPr lang="en-US" sz="2400" dirty="0"/>
              <a:t>Top 1% households save 50% of their marginal dollars, vs. about 10% for the remainder</a:t>
            </a:r>
          </a:p>
          <a:p>
            <a:pPr marL="742950" lvl="1" indent="-285750">
              <a:buFont typeface="Wingdings" panose="05000000000000000000" pitchFamily="2" charset="2"/>
              <a:buChar char="§"/>
            </a:pPr>
            <a:r>
              <a:rPr lang="en-US" sz="2400" dirty="0"/>
              <a:t>With pre-Reagan inequality, consumption might be 5% higher</a:t>
            </a:r>
          </a:p>
          <a:p>
            <a:pPr marL="742950" lvl="1" indent="-285750">
              <a:buFont typeface="Wingdings" panose="05000000000000000000" pitchFamily="2" charset="2"/>
              <a:buChar char="§"/>
            </a:pPr>
            <a:r>
              <a:rPr lang="en-US" sz="2400" dirty="0"/>
              <a:t>GDP would be about 3.5% higher (Consumption = 70% GDP x 5%)</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Income mobility falls, meaning the parents' income is more likely to predict their children's income [see the “Great Gatsby Curve” for international comparison]</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Middle and lower-income families borrow more money to maintain their consumption, a contributing factor to financial crises; and</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The wealthy gain more political power, which results in policies that increase inequality thus further slowing economic growth</a:t>
            </a:r>
          </a:p>
        </p:txBody>
      </p:sp>
      <p:sp>
        <p:nvSpPr>
          <p:cNvPr id="3" name="Rectangle 2">
            <a:extLst>
              <a:ext uri="{FF2B5EF4-FFF2-40B4-BE49-F238E27FC236}">
                <a16:creationId xmlns:a16="http://schemas.microsoft.com/office/drawing/2014/main" id="{1F150457-F576-44EC-80BB-A168B8D8AA25}"/>
              </a:ext>
            </a:extLst>
          </p:cNvPr>
          <p:cNvSpPr/>
          <p:nvPr/>
        </p:nvSpPr>
        <p:spPr>
          <a:xfrm>
            <a:off x="609601" y="6270359"/>
            <a:ext cx="7335328" cy="461665"/>
          </a:xfrm>
          <a:prstGeom prst="rect">
            <a:avLst/>
          </a:prstGeom>
        </p:spPr>
        <p:txBody>
          <a:bodyPr wrap="square">
            <a:spAutoFit/>
          </a:bodyPr>
          <a:lstStyle/>
          <a:p>
            <a:r>
              <a:rPr lang="en-US" sz="1200" dirty="0"/>
              <a:t>Alan B. Krueger “The Rise and Consequences of Inequality in the United States”  (January 12, 2012)</a:t>
            </a:r>
          </a:p>
          <a:p>
            <a:r>
              <a:rPr lang="en-US" sz="1200" dirty="0"/>
              <a:t>Former Chairman, Council of Economic Advisers</a:t>
            </a:r>
          </a:p>
        </p:txBody>
      </p:sp>
    </p:spTree>
    <p:extLst>
      <p:ext uri="{BB962C8B-B14F-4D97-AF65-F5344CB8AC3E}">
        <p14:creationId xmlns:p14="http://schemas.microsoft.com/office/powerpoint/2010/main" val="3917807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164" y="5624945"/>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a:xfrm>
            <a:off x="9448800" y="6501192"/>
            <a:ext cx="2743200" cy="365125"/>
          </a:xfrm>
        </p:spPr>
        <p:txBody>
          <a:bodyPr/>
          <a:lstStyle/>
          <a:p>
            <a:fld id="{E4A4709E-203A-4E96-B96D-49A71B3DD14A}" type="slidenum">
              <a:rPr lang="en-US" smtClean="0"/>
              <a:t>33</a:t>
            </a:fld>
            <a:endParaRPr lang="en-US" dirty="0"/>
          </a:p>
        </p:txBody>
      </p:sp>
      <p:sp>
        <p:nvSpPr>
          <p:cNvPr id="8" name="Rectangle 7">
            <a:extLst>
              <a:ext uri="{FF2B5EF4-FFF2-40B4-BE49-F238E27FC236}">
                <a16:creationId xmlns:a16="http://schemas.microsoft.com/office/drawing/2014/main" id="{DB15ABD0-3793-48AB-8496-77F4BB80285B}"/>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Great Gatsby Curve: Inter-Generational Mobility</a:t>
            </a:r>
          </a:p>
        </p:txBody>
      </p:sp>
      <p:sp>
        <p:nvSpPr>
          <p:cNvPr id="3" name="Rectangle 2">
            <a:extLst>
              <a:ext uri="{FF2B5EF4-FFF2-40B4-BE49-F238E27FC236}">
                <a16:creationId xmlns:a16="http://schemas.microsoft.com/office/drawing/2014/main" id="{1F150457-F576-44EC-80BB-A168B8D8AA25}"/>
              </a:ext>
            </a:extLst>
          </p:cNvPr>
          <p:cNvSpPr/>
          <p:nvPr/>
        </p:nvSpPr>
        <p:spPr>
          <a:xfrm>
            <a:off x="9181022" y="5668091"/>
            <a:ext cx="2858578" cy="1015663"/>
          </a:xfrm>
          <a:prstGeom prst="rect">
            <a:avLst/>
          </a:prstGeom>
        </p:spPr>
        <p:txBody>
          <a:bodyPr wrap="square">
            <a:spAutoFit/>
          </a:bodyPr>
          <a:lstStyle/>
          <a:p>
            <a:r>
              <a:rPr lang="en-US" sz="1200" dirty="0"/>
              <a:t>Source: Alan B. Krueger “The Rise and Consequences of Inequality in the United States”  (January 12, 2012)</a:t>
            </a:r>
          </a:p>
          <a:p>
            <a:r>
              <a:rPr lang="en-US" sz="1200" dirty="0"/>
              <a:t>Former Chairman, Council of Economic Advisers</a:t>
            </a:r>
          </a:p>
        </p:txBody>
      </p:sp>
      <p:sp>
        <p:nvSpPr>
          <p:cNvPr id="7" name="TextBox 6">
            <a:extLst>
              <a:ext uri="{FF2B5EF4-FFF2-40B4-BE49-F238E27FC236}">
                <a16:creationId xmlns:a16="http://schemas.microsoft.com/office/drawing/2014/main" id="{A76452CC-3FD7-4C3D-A2E3-73645239F9F9}"/>
              </a:ext>
            </a:extLst>
          </p:cNvPr>
          <p:cNvSpPr txBox="1"/>
          <p:nvPr/>
        </p:nvSpPr>
        <p:spPr>
          <a:xfrm>
            <a:off x="9181022" y="1110468"/>
            <a:ext cx="2775189" cy="3416320"/>
          </a:xfrm>
          <a:prstGeom prst="rect">
            <a:avLst/>
          </a:prstGeom>
          <a:noFill/>
        </p:spPr>
        <p:txBody>
          <a:bodyPr wrap="square" rtlCol="0">
            <a:spAutoFit/>
          </a:bodyPr>
          <a:lstStyle/>
          <a:p>
            <a:r>
              <a:rPr lang="en-US" sz="2400" dirty="0"/>
              <a:t>Across countries, as inequality gets worse, income brackets get “stickier”</a:t>
            </a:r>
          </a:p>
          <a:p>
            <a:endParaRPr lang="en-US" sz="2400" dirty="0"/>
          </a:p>
          <a:p>
            <a:r>
              <a:rPr lang="en-US" sz="2400" dirty="0"/>
              <a:t>Trend less clear for U.S. over time (conflicting studies)</a:t>
            </a:r>
          </a:p>
        </p:txBody>
      </p:sp>
      <p:pic>
        <p:nvPicPr>
          <p:cNvPr id="12" name="Picture 11">
            <a:extLst>
              <a:ext uri="{FF2B5EF4-FFF2-40B4-BE49-F238E27FC236}">
                <a16:creationId xmlns:a16="http://schemas.microsoft.com/office/drawing/2014/main" id="{D2118071-F1C9-4C64-9AE8-DB666DD3406F}"/>
              </a:ext>
            </a:extLst>
          </p:cNvPr>
          <p:cNvPicPr>
            <a:picLocks noChangeAspect="1"/>
          </p:cNvPicPr>
          <p:nvPr/>
        </p:nvPicPr>
        <p:blipFill>
          <a:blip r:embed="rId2"/>
          <a:stretch>
            <a:fillRect/>
          </a:stretch>
        </p:blipFill>
        <p:spPr>
          <a:xfrm>
            <a:off x="126857" y="668963"/>
            <a:ext cx="8811239" cy="5683249"/>
          </a:xfrm>
          <a:prstGeom prst="rect">
            <a:avLst/>
          </a:prstGeom>
        </p:spPr>
      </p:pic>
      <p:sp>
        <p:nvSpPr>
          <p:cNvPr id="13" name="TextBox 12">
            <a:extLst>
              <a:ext uri="{FF2B5EF4-FFF2-40B4-BE49-F238E27FC236}">
                <a16:creationId xmlns:a16="http://schemas.microsoft.com/office/drawing/2014/main" id="{A0A539F1-C6E4-4CD5-B8FB-EB1D014A3604}"/>
              </a:ext>
            </a:extLst>
          </p:cNvPr>
          <p:cNvSpPr txBox="1"/>
          <p:nvPr/>
        </p:nvSpPr>
        <p:spPr>
          <a:xfrm>
            <a:off x="550106" y="6431454"/>
            <a:ext cx="7823745" cy="369332"/>
          </a:xfrm>
          <a:prstGeom prst="rect">
            <a:avLst/>
          </a:prstGeom>
          <a:noFill/>
        </p:spPr>
        <p:txBody>
          <a:bodyPr wrap="none" rtlCol="0">
            <a:spAutoFit/>
          </a:bodyPr>
          <a:lstStyle/>
          <a:p>
            <a:r>
              <a:rPr lang="en-US" dirty="0">
                <a:solidFill>
                  <a:srgbClr val="C00000"/>
                </a:solidFill>
              </a:rPr>
              <a:t>If parents earn 50% above average, child will earn 20% above average if IGE at 0.4</a:t>
            </a:r>
          </a:p>
        </p:txBody>
      </p:sp>
    </p:spTree>
    <p:extLst>
      <p:ext uri="{BB962C8B-B14F-4D97-AF65-F5344CB8AC3E}">
        <p14:creationId xmlns:p14="http://schemas.microsoft.com/office/powerpoint/2010/main" val="281967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869" y="738919"/>
            <a:ext cx="5583382" cy="5509200"/>
          </a:xfrm>
          <a:prstGeom prst="rect">
            <a:avLst/>
          </a:prstGeom>
          <a:noFill/>
        </p:spPr>
        <p:txBody>
          <a:bodyPr wrap="square" rtlCol="0">
            <a:spAutoFit/>
          </a:bodyPr>
          <a:lstStyle/>
          <a:p>
            <a:r>
              <a:rPr lang="en-US" sz="2200" b="1" dirty="0"/>
              <a:t>Market Income  “Pre-Distribution”</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Education funding (all ages)</a:t>
            </a:r>
          </a:p>
          <a:p>
            <a:pPr marL="285750" indent="-285750">
              <a:buFont typeface="Wingdings" panose="05000000000000000000" pitchFamily="2" charset="2"/>
              <a:buChar char="§"/>
            </a:pPr>
            <a:r>
              <a:rPr lang="en-US" sz="2200" dirty="0"/>
              <a:t>Retraining / Life-long learning</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Higher minimum wage</a:t>
            </a:r>
          </a:p>
          <a:p>
            <a:pPr marL="285750" indent="-285750">
              <a:buFont typeface="Wingdings" panose="05000000000000000000" pitchFamily="2" charset="2"/>
              <a:buChar char="§"/>
            </a:pPr>
            <a:r>
              <a:rPr lang="en-US" sz="2200" dirty="0"/>
              <a:t>Stronger unions / labor power (service industries not subject to intl. competition)</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Higher profit sharing / 401k match</a:t>
            </a:r>
          </a:p>
          <a:p>
            <a:pPr marL="285750" indent="-285750">
              <a:buFont typeface="Wingdings" panose="05000000000000000000" pitchFamily="2" charset="2"/>
              <a:buChar char="§"/>
            </a:pPr>
            <a:r>
              <a:rPr lang="en-US" sz="2200" dirty="0"/>
              <a:t>Restrict buybacks and dividends</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Cultural shifts and awareness</a:t>
            </a:r>
          </a:p>
          <a:p>
            <a:pPr marL="285750" indent="-285750">
              <a:buFont typeface="Wingdings" panose="05000000000000000000" pitchFamily="2" charset="2"/>
              <a:buChar char="§"/>
            </a:pPr>
            <a:endParaRPr lang="en-US" sz="2200" dirty="0"/>
          </a:p>
          <a:p>
            <a:pPr marL="285750" indent="-285750">
              <a:buFont typeface="Wingdings" panose="05000000000000000000" pitchFamily="2" charset="2"/>
              <a:buChar char="§"/>
            </a:pPr>
            <a:r>
              <a:rPr lang="en-US" sz="2200" dirty="0"/>
              <a:t>Breakup oligopolies and monopolies; reduce industry concentration</a:t>
            </a:r>
          </a:p>
        </p:txBody>
      </p:sp>
      <p:sp>
        <p:nvSpPr>
          <p:cNvPr id="7" name="TextBox 6"/>
          <p:cNvSpPr txBox="1"/>
          <p:nvPr/>
        </p:nvSpPr>
        <p:spPr>
          <a:xfrm>
            <a:off x="6107502" y="738919"/>
            <a:ext cx="5890535" cy="5847755"/>
          </a:xfrm>
          <a:prstGeom prst="rect">
            <a:avLst/>
          </a:prstGeom>
          <a:noFill/>
        </p:spPr>
        <p:txBody>
          <a:bodyPr wrap="square" rtlCol="0">
            <a:spAutoFit/>
          </a:bodyPr>
          <a:lstStyle/>
          <a:p>
            <a:r>
              <a:rPr lang="en-US" sz="2200" b="1" dirty="0"/>
              <a:t>After-Tax Income  “Redistribution”</a:t>
            </a:r>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r>
              <a:rPr lang="en-US" sz="2200" dirty="0"/>
              <a:t>Raise income tax rates on high incomes</a:t>
            </a:r>
          </a:p>
          <a:p>
            <a:pPr marL="342900" indent="-342900">
              <a:buFont typeface="Wingdings" panose="05000000000000000000" pitchFamily="2" charset="2"/>
              <a:buChar char="§"/>
            </a:pPr>
            <a:r>
              <a:rPr lang="en-US" sz="2200" dirty="0"/>
              <a:t>Minimum effective tax rate / “Buffett Rule”</a:t>
            </a:r>
          </a:p>
          <a:p>
            <a:pPr marL="342900" indent="-342900">
              <a:buFont typeface="Wingdings" panose="05000000000000000000" pitchFamily="2" charset="2"/>
              <a:buChar char="§"/>
            </a:pPr>
            <a:r>
              <a:rPr lang="en-US" sz="2200" dirty="0"/>
              <a:t>Remove cap on payroll tax</a:t>
            </a:r>
          </a:p>
          <a:p>
            <a:pPr marL="342900" indent="-342900">
              <a:buFont typeface="Wingdings" panose="05000000000000000000" pitchFamily="2" charset="2"/>
              <a:buChar char="§"/>
            </a:pPr>
            <a:r>
              <a:rPr lang="en-US" sz="2200" dirty="0"/>
              <a:t>Treat all sources of income similarly</a:t>
            </a:r>
          </a:p>
          <a:p>
            <a:pPr marL="342900" indent="-342900">
              <a:buFont typeface="Wingdings" panose="05000000000000000000" pitchFamily="2" charset="2"/>
              <a:buChar char="§"/>
            </a:pPr>
            <a:r>
              <a:rPr lang="en-US" sz="2200" dirty="0"/>
              <a:t>Reduce “tax expenditures” for higher incomes</a:t>
            </a:r>
          </a:p>
          <a:p>
            <a:pPr marL="342900" indent="-342900">
              <a:buFont typeface="Wingdings" panose="05000000000000000000" pitchFamily="2" charset="2"/>
              <a:buChar char="§"/>
            </a:pPr>
            <a:r>
              <a:rPr lang="en-US" sz="2200" dirty="0"/>
              <a:t>Minimum effective tax rates</a:t>
            </a:r>
          </a:p>
          <a:p>
            <a:endParaRPr lang="en-US" sz="2200" i="1" dirty="0"/>
          </a:p>
          <a:p>
            <a:r>
              <a:rPr lang="en-US" sz="2200" i="1" dirty="0"/>
              <a:t>Transfers</a:t>
            </a:r>
          </a:p>
          <a:p>
            <a:pPr marL="342900" indent="-342900">
              <a:buFont typeface="Wingdings" panose="05000000000000000000" pitchFamily="2" charset="2"/>
              <a:buChar char="§"/>
            </a:pPr>
            <a:r>
              <a:rPr lang="en-US" sz="2200" dirty="0"/>
              <a:t>Increase earned income tax credit</a:t>
            </a:r>
          </a:p>
          <a:p>
            <a:pPr marL="342900" indent="-342900">
              <a:buFont typeface="Wingdings" panose="05000000000000000000" pitchFamily="2" charset="2"/>
              <a:buChar char="§"/>
            </a:pPr>
            <a:r>
              <a:rPr lang="en-US" sz="2200" dirty="0"/>
              <a:t>Expand healthcare subsidies &amp; Medicaid</a:t>
            </a:r>
          </a:p>
          <a:p>
            <a:pPr marL="342900" indent="-342900">
              <a:buFont typeface="Wingdings" panose="05000000000000000000" pitchFamily="2" charset="2"/>
              <a:buChar char="§"/>
            </a:pPr>
            <a:r>
              <a:rPr lang="en-US" sz="2200" dirty="0"/>
              <a:t>Medicare for All</a:t>
            </a:r>
          </a:p>
          <a:p>
            <a:pPr marL="342900" indent="-342900">
              <a:buFont typeface="Wingdings" panose="05000000000000000000" pitchFamily="2" charset="2"/>
              <a:buChar char="§"/>
            </a:pPr>
            <a:endParaRPr lang="en-US" sz="2200" dirty="0"/>
          </a:p>
          <a:p>
            <a:r>
              <a:rPr lang="en-US" sz="2200" i="1" dirty="0"/>
              <a:t>For wealth inequality</a:t>
            </a:r>
          </a:p>
          <a:p>
            <a:pPr marL="342900" indent="-342900">
              <a:buFont typeface="Wingdings" panose="05000000000000000000" pitchFamily="2" charset="2"/>
              <a:buChar char="§"/>
            </a:pPr>
            <a:r>
              <a:rPr lang="en-US" sz="2200" dirty="0"/>
              <a:t>Raise estate taxes </a:t>
            </a:r>
          </a:p>
          <a:p>
            <a:pPr marL="342900" indent="-342900">
              <a:buFont typeface="Wingdings" panose="05000000000000000000" pitchFamily="2" charset="2"/>
              <a:buChar char="§"/>
            </a:pPr>
            <a:r>
              <a:rPr lang="en-US" sz="2200" dirty="0"/>
              <a:t>Sovereign wealth fund</a:t>
            </a:r>
            <a:endParaRPr lang="en-US" sz="2200" b="1" dirty="0"/>
          </a:p>
        </p:txBody>
      </p:sp>
      <p:sp>
        <p:nvSpPr>
          <p:cNvPr id="2" name="Slide Number Placeholder 1"/>
          <p:cNvSpPr>
            <a:spLocks noGrp="1"/>
          </p:cNvSpPr>
          <p:nvPr>
            <p:ph type="sldNum" sz="quarter" idx="12"/>
          </p:nvPr>
        </p:nvSpPr>
        <p:spPr>
          <a:xfrm>
            <a:off x="9448800" y="6492875"/>
            <a:ext cx="2743200" cy="365125"/>
          </a:xfrm>
        </p:spPr>
        <p:txBody>
          <a:bodyPr/>
          <a:lstStyle/>
          <a:p>
            <a:fld id="{E4A4709E-203A-4E96-B96D-49A71B3DD14A}" type="slidenum">
              <a:rPr lang="en-US" smtClean="0"/>
              <a:t>34</a:t>
            </a:fld>
            <a:endParaRPr lang="en-US" dirty="0"/>
          </a:p>
        </p:txBody>
      </p:sp>
      <p:sp>
        <p:nvSpPr>
          <p:cNvPr id="8" name="Rectangle 7">
            <a:extLst>
              <a:ext uri="{FF2B5EF4-FFF2-40B4-BE49-F238E27FC236}">
                <a16:creationId xmlns:a16="http://schemas.microsoft.com/office/drawing/2014/main" id="{2C3537CC-229D-4800-BAC4-835940067C08}"/>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Solutions to Inequality</a:t>
            </a:r>
          </a:p>
        </p:txBody>
      </p:sp>
    </p:spTree>
    <p:extLst>
      <p:ext uri="{BB962C8B-B14F-4D97-AF65-F5344CB8AC3E}">
        <p14:creationId xmlns:p14="http://schemas.microsoft.com/office/powerpoint/2010/main" val="2916815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35</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571444"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4166551"/>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415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5DCB4-82BF-4A3D-ADCC-E012834131EA}"/>
              </a:ext>
            </a:extLst>
          </p:cNvPr>
          <p:cNvSpPr/>
          <p:nvPr/>
        </p:nvSpPr>
        <p:spPr>
          <a:xfrm>
            <a:off x="0" y="0"/>
            <a:ext cx="12192000" cy="8405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Lower Income Persons Have Higher Uninsured Rates</a:t>
            </a:r>
          </a:p>
        </p:txBody>
      </p:sp>
      <p:sp>
        <p:nvSpPr>
          <p:cNvPr id="10" name="Slide Number Placeholder 1">
            <a:extLst>
              <a:ext uri="{FF2B5EF4-FFF2-40B4-BE49-F238E27FC236}">
                <a16:creationId xmlns:a16="http://schemas.microsoft.com/office/drawing/2014/main" id="{5864C3E4-E6B9-4DEE-8D00-87A73065649F}"/>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36</a:t>
            </a:fld>
            <a:endParaRPr lang="en-US" dirty="0"/>
          </a:p>
        </p:txBody>
      </p:sp>
      <p:pic>
        <p:nvPicPr>
          <p:cNvPr id="3" name="Picture 2">
            <a:extLst>
              <a:ext uri="{FF2B5EF4-FFF2-40B4-BE49-F238E27FC236}">
                <a16:creationId xmlns:a16="http://schemas.microsoft.com/office/drawing/2014/main" id="{3ED202B6-BEB5-4FA7-901B-2D628612E80D}"/>
              </a:ext>
            </a:extLst>
          </p:cNvPr>
          <p:cNvPicPr>
            <a:picLocks noChangeAspect="1"/>
          </p:cNvPicPr>
          <p:nvPr/>
        </p:nvPicPr>
        <p:blipFill>
          <a:blip r:embed="rId2"/>
          <a:stretch>
            <a:fillRect/>
          </a:stretch>
        </p:blipFill>
        <p:spPr>
          <a:xfrm>
            <a:off x="92195" y="921432"/>
            <a:ext cx="10225129" cy="5936568"/>
          </a:xfrm>
          <a:prstGeom prst="rect">
            <a:avLst/>
          </a:prstGeom>
        </p:spPr>
      </p:pic>
      <p:sp>
        <p:nvSpPr>
          <p:cNvPr id="4" name="Rectangle 3">
            <a:extLst>
              <a:ext uri="{FF2B5EF4-FFF2-40B4-BE49-F238E27FC236}">
                <a16:creationId xmlns:a16="http://schemas.microsoft.com/office/drawing/2014/main" id="{E8D307B9-6801-4744-ACD7-2E6838035E74}"/>
              </a:ext>
            </a:extLst>
          </p:cNvPr>
          <p:cNvSpPr/>
          <p:nvPr/>
        </p:nvSpPr>
        <p:spPr>
          <a:xfrm>
            <a:off x="4355900" y="1485025"/>
            <a:ext cx="7743905" cy="1015663"/>
          </a:xfrm>
          <a:prstGeom prst="rect">
            <a:avLst/>
          </a:prstGeom>
        </p:spPr>
        <p:txBody>
          <a:bodyPr wrap="square">
            <a:spAutoFit/>
          </a:bodyPr>
          <a:lstStyle/>
          <a:p>
            <a:pPr marL="285750" indent="-285750">
              <a:buFont typeface="Wingdings" panose="05000000000000000000" pitchFamily="2" charset="2"/>
              <a:buChar char="§"/>
            </a:pPr>
            <a:r>
              <a:rPr lang="en-US" sz="2000" dirty="0"/>
              <a:t>About 4 million more without health insurance in 2018 vs. 2016</a:t>
            </a:r>
          </a:p>
          <a:p>
            <a:pPr marL="285750" indent="-285750">
              <a:buFont typeface="Wingdings" panose="05000000000000000000" pitchFamily="2" charset="2"/>
              <a:buChar char="§"/>
            </a:pPr>
            <a:r>
              <a:rPr lang="en-US" sz="2000" dirty="0"/>
              <a:t>The uninsured rate rose from 12.7% in early ‘16 to 15.5% in early ’18</a:t>
            </a:r>
          </a:p>
          <a:p>
            <a:pPr marL="285750" indent="-285750">
              <a:buFont typeface="Wingdings" panose="05000000000000000000" pitchFamily="2" charset="2"/>
              <a:buChar char="§"/>
            </a:pPr>
            <a:r>
              <a:rPr lang="en-US" sz="2000" dirty="0"/>
              <a:t>Premature deaths are around 1/800 without insurance or 5,000/year</a:t>
            </a:r>
          </a:p>
        </p:txBody>
      </p:sp>
      <p:sp>
        <p:nvSpPr>
          <p:cNvPr id="5" name="TextBox 4">
            <a:extLst>
              <a:ext uri="{FF2B5EF4-FFF2-40B4-BE49-F238E27FC236}">
                <a16:creationId xmlns:a16="http://schemas.microsoft.com/office/drawing/2014/main" id="{435F20D7-02C8-4F1D-8A84-71D85D33BC2C}"/>
              </a:ext>
            </a:extLst>
          </p:cNvPr>
          <p:cNvSpPr txBox="1"/>
          <p:nvPr/>
        </p:nvSpPr>
        <p:spPr>
          <a:xfrm>
            <a:off x="633114" y="6187301"/>
            <a:ext cx="2369751"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F887EF42-63DB-4DE4-A737-759BECD8986F}"/>
              </a:ext>
            </a:extLst>
          </p:cNvPr>
          <p:cNvSpPr txBox="1"/>
          <p:nvPr/>
        </p:nvSpPr>
        <p:spPr>
          <a:xfrm>
            <a:off x="10324278" y="3480293"/>
            <a:ext cx="1733616" cy="707886"/>
          </a:xfrm>
          <a:prstGeom prst="rect">
            <a:avLst/>
          </a:prstGeom>
          <a:noFill/>
        </p:spPr>
        <p:txBody>
          <a:bodyPr wrap="none" rtlCol="0">
            <a:spAutoFit/>
          </a:bodyPr>
          <a:lstStyle/>
          <a:p>
            <a:r>
              <a:rPr lang="en-US" sz="2000" dirty="0"/>
              <a:t>$30k Indiv, or</a:t>
            </a:r>
          </a:p>
          <a:p>
            <a:r>
              <a:rPr lang="en-US" sz="2000" dirty="0"/>
              <a:t>$61k 4-person</a:t>
            </a:r>
          </a:p>
        </p:txBody>
      </p:sp>
    </p:spTree>
    <p:extLst>
      <p:ext uri="{BB962C8B-B14F-4D97-AF65-F5344CB8AC3E}">
        <p14:creationId xmlns:p14="http://schemas.microsoft.com/office/powerpoint/2010/main" val="3790242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5DCB4-82BF-4A3D-ADCC-E012834131EA}"/>
              </a:ext>
            </a:extLst>
          </p:cNvPr>
          <p:cNvSpPr/>
          <p:nvPr/>
        </p:nvSpPr>
        <p:spPr>
          <a:xfrm>
            <a:off x="0" y="0"/>
            <a:ext cx="12192000" cy="8405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Regions:  South and West Have Higher Uninsured Rates</a:t>
            </a:r>
          </a:p>
          <a:p>
            <a:pPr algn="ctr"/>
            <a:r>
              <a:rPr lang="en-US" sz="2400" dirty="0"/>
              <a:t>Percent of Uninsured Adults 19-64 </a:t>
            </a:r>
          </a:p>
        </p:txBody>
      </p:sp>
      <p:sp>
        <p:nvSpPr>
          <p:cNvPr id="10" name="Slide Number Placeholder 1">
            <a:extLst>
              <a:ext uri="{FF2B5EF4-FFF2-40B4-BE49-F238E27FC236}">
                <a16:creationId xmlns:a16="http://schemas.microsoft.com/office/drawing/2014/main" id="{5864C3E4-E6B9-4DEE-8D00-87A73065649F}"/>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37</a:t>
            </a:fld>
            <a:endParaRPr lang="en-US" dirty="0"/>
          </a:p>
        </p:txBody>
      </p:sp>
      <p:sp>
        <p:nvSpPr>
          <p:cNvPr id="5" name="TextBox 4">
            <a:extLst>
              <a:ext uri="{FF2B5EF4-FFF2-40B4-BE49-F238E27FC236}">
                <a16:creationId xmlns:a16="http://schemas.microsoft.com/office/drawing/2014/main" id="{435F20D7-02C8-4F1D-8A84-71D85D33BC2C}"/>
              </a:ext>
            </a:extLst>
          </p:cNvPr>
          <p:cNvSpPr txBox="1"/>
          <p:nvPr/>
        </p:nvSpPr>
        <p:spPr>
          <a:xfrm>
            <a:off x="669056" y="6119662"/>
            <a:ext cx="2369751" cy="276999"/>
          </a:xfrm>
          <a:prstGeom prst="rect">
            <a:avLst/>
          </a:prstGeom>
          <a:noFill/>
        </p:spPr>
        <p:txBody>
          <a:bodyPr wrap="none" rtlCol="0">
            <a:spAutoFit/>
          </a:bodyPr>
          <a:lstStyle/>
          <a:p>
            <a:r>
              <a:rPr lang="en-US" sz="1200" dirty="0"/>
              <a:t>Source:  The Commonwealth Fund</a:t>
            </a:r>
          </a:p>
        </p:txBody>
      </p:sp>
      <p:pic>
        <p:nvPicPr>
          <p:cNvPr id="3" name="Picture 2">
            <a:extLst>
              <a:ext uri="{FF2B5EF4-FFF2-40B4-BE49-F238E27FC236}">
                <a16:creationId xmlns:a16="http://schemas.microsoft.com/office/drawing/2014/main" id="{AD745DD0-955A-42D5-B76A-553AA95F9078}"/>
              </a:ext>
            </a:extLst>
          </p:cNvPr>
          <p:cNvPicPr>
            <a:picLocks noChangeAspect="1"/>
          </p:cNvPicPr>
          <p:nvPr/>
        </p:nvPicPr>
        <p:blipFill>
          <a:blip r:embed="rId2"/>
          <a:stretch>
            <a:fillRect/>
          </a:stretch>
        </p:blipFill>
        <p:spPr>
          <a:xfrm>
            <a:off x="89555" y="1609724"/>
            <a:ext cx="11864321" cy="3286125"/>
          </a:xfrm>
          <a:prstGeom prst="rect">
            <a:avLst/>
          </a:prstGeom>
        </p:spPr>
      </p:pic>
    </p:spTree>
    <p:extLst>
      <p:ext uri="{BB962C8B-B14F-4D97-AF65-F5344CB8AC3E}">
        <p14:creationId xmlns:p14="http://schemas.microsoft.com/office/powerpoint/2010/main" val="3729715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95DCB4-82BF-4A3D-ADCC-E012834131EA}"/>
              </a:ext>
            </a:extLst>
          </p:cNvPr>
          <p:cNvSpPr/>
          <p:nvPr/>
        </p:nvSpPr>
        <p:spPr>
          <a:xfrm>
            <a:off x="0" y="0"/>
            <a:ext cx="12192000" cy="84050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18 States that Did Not Expand Medicaid under ACA Have Higher Uninsured Rates</a:t>
            </a:r>
          </a:p>
          <a:p>
            <a:pPr algn="ctr"/>
            <a:r>
              <a:rPr lang="en-US" sz="2400" dirty="0"/>
              <a:t>Percent of Uninsured Adults 19-64 </a:t>
            </a:r>
          </a:p>
        </p:txBody>
      </p:sp>
      <p:sp>
        <p:nvSpPr>
          <p:cNvPr id="10" name="Slide Number Placeholder 1">
            <a:extLst>
              <a:ext uri="{FF2B5EF4-FFF2-40B4-BE49-F238E27FC236}">
                <a16:creationId xmlns:a16="http://schemas.microsoft.com/office/drawing/2014/main" id="{5864C3E4-E6B9-4DEE-8D00-87A73065649F}"/>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38</a:t>
            </a:fld>
            <a:endParaRPr lang="en-US" dirty="0"/>
          </a:p>
        </p:txBody>
      </p:sp>
      <p:sp>
        <p:nvSpPr>
          <p:cNvPr id="5" name="TextBox 4">
            <a:extLst>
              <a:ext uri="{FF2B5EF4-FFF2-40B4-BE49-F238E27FC236}">
                <a16:creationId xmlns:a16="http://schemas.microsoft.com/office/drawing/2014/main" id="{435F20D7-02C8-4F1D-8A84-71D85D33BC2C}"/>
              </a:ext>
            </a:extLst>
          </p:cNvPr>
          <p:cNvSpPr txBox="1"/>
          <p:nvPr/>
        </p:nvSpPr>
        <p:spPr>
          <a:xfrm>
            <a:off x="694936" y="6215876"/>
            <a:ext cx="2369751" cy="276999"/>
          </a:xfrm>
          <a:prstGeom prst="rect">
            <a:avLst/>
          </a:prstGeom>
          <a:noFill/>
        </p:spPr>
        <p:txBody>
          <a:bodyPr wrap="none" rtlCol="0">
            <a:spAutoFit/>
          </a:bodyPr>
          <a:lstStyle/>
          <a:p>
            <a:r>
              <a:rPr lang="en-US" sz="1200" dirty="0"/>
              <a:t>Source:  The Commonwealth Fund</a:t>
            </a:r>
          </a:p>
        </p:txBody>
      </p:sp>
      <p:pic>
        <p:nvPicPr>
          <p:cNvPr id="2" name="Picture 1">
            <a:extLst>
              <a:ext uri="{FF2B5EF4-FFF2-40B4-BE49-F238E27FC236}">
                <a16:creationId xmlns:a16="http://schemas.microsoft.com/office/drawing/2014/main" id="{964061D3-AD99-4063-A05C-A4F058189062}"/>
              </a:ext>
            </a:extLst>
          </p:cNvPr>
          <p:cNvPicPr>
            <a:picLocks noChangeAspect="1"/>
          </p:cNvPicPr>
          <p:nvPr/>
        </p:nvPicPr>
        <p:blipFill>
          <a:blip r:embed="rId2"/>
          <a:stretch>
            <a:fillRect/>
          </a:stretch>
        </p:blipFill>
        <p:spPr>
          <a:xfrm>
            <a:off x="47625" y="1928812"/>
            <a:ext cx="12096750" cy="3000375"/>
          </a:xfrm>
          <a:prstGeom prst="rect">
            <a:avLst/>
          </a:prstGeom>
        </p:spPr>
      </p:pic>
    </p:spTree>
    <p:extLst>
      <p:ext uri="{BB962C8B-B14F-4D97-AF65-F5344CB8AC3E}">
        <p14:creationId xmlns:p14="http://schemas.microsoft.com/office/powerpoint/2010/main" val="19747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39</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571444"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 </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4908420"/>
            <a:ext cx="6487064"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22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4</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526212" y="1242204"/>
            <a:ext cx="4733347" cy="4154984"/>
          </a:xfrm>
          <a:prstGeom prst="rect">
            <a:avLst/>
          </a:prstGeom>
          <a:noFill/>
        </p:spPr>
        <p:txBody>
          <a:bodyPr wrap="none" rtlCol="0">
            <a:spAutoFit/>
          </a:bodyPr>
          <a:lstStyle/>
          <a:p>
            <a:pPr marL="342900" indent="-342900">
              <a:buAutoNum type="arabicPeriod"/>
            </a:pPr>
            <a:r>
              <a:rPr lang="en-US" sz="2400" dirty="0"/>
              <a:t>Take Action</a:t>
            </a:r>
          </a:p>
          <a:p>
            <a:pPr marL="342900" indent="-342900">
              <a:buAutoNum type="arabicPeriod"/>
            </a:pPr>
            <a:endParaRPr lang="en-US" sz="2400" dirty="0"/>
          </a:p>
          <a:p>
            <a:pPr marL="342900" indent="-342900">
              <a:buAutoNum type="arabicPeriod"/>
            </a:pPr>
            <a:r>
              <a:rPr lang="en-US" sz="2400" dirty="0"/>
              <a:t>Key Economic Indicators</a:t>
            </a:r>
          </a:p>
          <a:p>
            <a:pPr marL="342900" indent="-342900">
              <a:buAutoNum type="arabicPeriod"/>
            </a:pPr>
            <a:endParaRPr lang="en-US" sz="2400" dirty="0"/>
          </a:p>
          <a:p>
            <a:pPr marL="342900" indent="-342900">
              <a:buAutoNum type="arabicPeriod"/>
            </a:pPr>
            <a:r>
              <a:rPr lang="en-US" sz="2400" dirty="0"/>
              <a:t>Budget Deficits &amp; Debt </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Healthcare</a:t>
            </a:r>
          </a:p>
          <a:p>
            <a:pPr marL="342900" indent="-342900">
              <a:buAutoNum type="arabicPeriod"/>
            </a:pPr>
            <a:endParaRPr lang="en-US" sz="2400" dirty="0"/>
          </a:p>
          <a:p>
            <a:pPr marL="342900" indent="-342900">
              <a:buAutoNum type="arabicPeriod"/>
            </a:pPr>
            <a:r>
              <a:rPr lang="en-US" sz="2400" dirty="0"/>
              <a:t>Special Topics:  Tax Expenditures</a:t>
            </a:r>
          </a:p>
        </p:txBody>
      </p:sp>
      <p:sp>
        <p:nvSpPr>
          <p:cNvPr id="6" name="Rectangle 5">
            <a:extLst>
              <a:ext uri="{FF2B5EF4-FFF2-40B4-BE49-F238E27FC236}">
                <a16:creationId xmlns:a16="http://schemas.microsoft.com/office/drawing/2014/main" id="{11CDCF25-CAA8-42A7-A9CB-D7A2C6539EF1}"/>
              </a:ext>
            </a:extLst>
          </p:cNvPr>
          <p:cNvSpPr/>
          <p:nvPr/>
        </p:nvSpPr>
        <p:spPr>
          <a:xfrm>
            <a:off x="457200" y="1242204"/>
            <a:ext cx="5638800"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464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40</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1"/>
            <a:ext cx="12192000" cy="7502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 Expenditures / “Loopholes”  $1.7 Trillion in 2017 (8.9% GDP)</a:t>
            </a:r>
          </a:p>
          <a:p>
            <a:pPr algn="ctr"/>
            <a:r>
              <a:rPr lang="en-US" sz="2400" dirty="0"/>
              <a:t>Income Exclusions, Deductions, Preferential Rates, and Credits</a:t>
            </a:r>
          </a:p>
        </p:txBody>
      </p:sp>
      <p:pic>
        <p:nvPicPr>
          <p:cNvPr id="5" name="Picture 4">
            <a:extLst>
              <a:ext uri="{FF2B5EF4-FFF2-40B4-BE49-F238E27FC236}">
                <a16:creationId xmlns:a16="http://schemas.microsoft.com/office/drawing/2014/main" id="{E2EBD585-D38A-4C6D-8131-E3B9C410104F}"/>
              </a:ext>
            </a:extLst>
          </p:cNvPr>
          <p:cNvPicPr>
            <a:picLocks noChangeAspect="1"/>
          </p:cNvPicPr>
          <p:nvPr/>
        </p:nvPicPr>
        <p:blipFill>
          <a:blip r:embed="rId2"/>
          <a:stretch>
            <a:fillRect/>
          </a:stretch>
        </p:blipFill>
        <p:spPr>
          <a:xfrm>
            <a:off x="127430" y="783812"/>
            <a:ext cx="10207169" cy="5996549"/>
          </a:xfrm>
          <a:prstGeom prst="rect">
            <a:avLst/>
          </a:prstGeom>
        </p:spPr>
      </p:pic>
      <p:sp>
        <p:nvSpPr>
          <p:cNvPr id="4" name="TextBox 3">
            <a:extLst>
              <a:ext uri="{FF2B5EF4-FFF2-40B4-BE49-F238E27FC236}">
                <a16:creationId xmlns:a16="http://schemas.microsoft.com/office/drawing/2014/main" id="{A95B685D-937B-45B9-BA4C-B60CD9C67889}"/>
              </a:ext>
            </a:extLst>
          </p:cNvPr>
          <p:cNvSpPr txBox="1"/>
          <p:nvPr/>
        </p:nvSpPr>
        <p:spPr>
          <a:xfrm>
            <a:off x="250076" y="6008841"/>
            <a:ext cx="3858044" cy="276999"/>
          </a:xfrm>
          <a:prstGeom prst="rect">
            <a:avLst/>
          </a:prstGeom>
          <a:noFill/>
        </p:spPr>
        <p:txBody>
          <a:bodyPr wrap="none" rtlCol="0">
            <a:spAutoFit/>
          </a:bodyPr>
          <a:lstStyle/>
          <a:p>
            <a:r>
              <a:rPr lang="en-US" sz="1200" dirty="0"/>
              <a:t>CBO “Budget &amp; Economic Outlook 2018-2028” (April 2018)</a:t>
            </a:r>
          </a:p>
        </p:txBody>
      </p:sp>
    </p:spTree>
    <p:extLst>
      <p:ext uri="{BB962C8B-B14F-4D97-AF65-F5344CB8AC3E}">
        <p14:creationId xmlns:p14="http://schemas.microsoft.com/office/powerpoint/2010/main" val="2453789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41</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1"/>
            <a:ext cx="12192000" cy="7246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Largest Tax Expenditures ($ Billions)</a:t>
            </a:r>
          </a:p>
          <a:p>
            <a:pPr algn="ctr"/>
            <a:r>
              <a:rPr lang="en-US" sz="2400" dirty="0"/>
              <a:t>Exclusions, Deductions, Credits, Preferential Rates (2013)</a:t>
            </a:r>
          </a:p>
        </p:txBody>
      </p:sp>
      <p:sp>
        <p:nvSpPr>
          <p:cNvPr id="2" name="TextBox 1">
            <a:extLst>
              <a:ext uri="{FF2B5EF4-FFF2-40B4-BE49-F238E27FC236}">
                <a16:creationId xmlns:a16="http://schemas.microsoft.com/office/drawing/2014/main" id="{FE1074AE-749A-410A-87EB-A36868F128D1}"/>
              </a:ext>
            </a:extLst>
          </p:cNvPr>
          <p:cNvSpPr txBox="1"/>
          <p:nvPr/>
        </p:nvSpPr>
        <p:spPr>
          <a:xfrm>
            <a:off x="1416350" y="6536938"/>
            <a:ext cx="6677026" cy="276999"/>
          </a:xfrm>
          <a:prstGeom prst="rect">
            <a:avLst/>
          </a:prstGeom>
          <a:noFill/>
        </p:spPr>
        <p:txBody>
          <a:bodyPr wrap="square" rtlCol="0">
            <a:spAutoFit/>
          </a:bodyPr>
          <a:lstStyle/>
          <a:p>
            <a:r>
              <a:rPr lang="en-US" sz="1200" dirty="0"/>
              <a:t>CBO:  “Distribution of Major Tax Expenditures in the Individual Income Tax System” (May 2013)</a:t>
            </a:r>
          </a:p>
        </p:txBody>
      </p:sp>
      <p:graphicFrame>
        <p:nvGraphicFramePr>
          <p:cNvPr id="7" name="Chart 6">
            <a:extLst>
              <a:ext uri="{FF2B5EF4-FFF2-40B4-BE49-F238E27FC236}">
                <a16:creationId xmlns:a16="http://schemas.microsoft.com/office/drawing/2014/main" id="{B1C8D700-4AA7-4CF5-968B-54C5AC4E11E6}"/>
              </a:ext>
            </a:extLst>
          </p:cNvPr>
          <p:cNvGraphicFramePr>
            <a:graphicFrameLocks/>
          </p:cNvGraphicFramePr>
          <p:nvPr>
            <p:extLst/>
          </p:nvPr>
        </p:nvGraphicFramePr>
        <p:xfrm>
          <a:off x="193645" y="840773"/>
          <a:ext cx="9830249" cy="57584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5B86958-DFD1-43E6-93E0-12723B72D804}"/>
              </a:ext>
            </a:extLst>
          </p:cNvPr>
          <p:cNvSpPr txBox="1"/>
          <p:nvPr/>
        </p:nvSpPr>
        <p:spPr>
          <a:xfrm>
            <a:off x="8893833" y="3838754"/>
            <a:ext cx="2651303" cy="830997"/>
          </a:xfrm>
          <a:prstGeom prst="rect">
            <a:avLst/>
          </a:prstGeom>
          <a:noFill/>
          <a:ln>
            <a:solidFill>
              <a:schemeClr val="tx1"/>
            </a:solidFill>
            <a:prstDash val="dash"/>
          </a:ln>
        </p:spPr>
        <p:txBody>
          <a:bodyPr wrap="none" rtlCol="0">
            <a:spAutoFit/>
          </a:bodyPr>
          <a:lstStyle/>
          <a:p>
            <a:r>
              <a:rPr lang="en-US" sz="2400" dirty="0"/>
              <a:t>Sum of those listed:</a:t>
            </a:r>
          </a:p>
          <a:p>
            <a:r>
              <a:rPr lang="en-US" sz="2400" dirty="0"/>
              <a:t>$900 Billion in 2013</a:t>
            </a:r>
          </a:p>
        </p:txBody>
      </p:sp>
    </p:spTree>
    <p:extLst>
      <p:ext uri="{BB962C8B-B14F-4D97-AF65-F5344CB8AC3E}">
        <p14:creationId xmlns:p14="http://schemas.microsoft.com/office/powerpoint/2010/main" val="282339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
          <p:cNvSpPr>
            <a:spLocks noGrp="1"/>
          </p:cNvSpPr>
          <p:nvPr>
            <p:ph type="sldNum" sz="quarter" idx="12"/>
          </p:nvPr>
        </p:nvSpPr>
        <p:spPr bwMode="auto">
          <a:xfrm>
            <a:off x="9448800" y="6492875"/>
            <a:ext cx="27432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FD93C8-D87A-47B3-B7C7-6E6583F64185}" type="slidenum">
              <a:rPr lang="en-US" altLang="en-US" sz="1200" smtClean="0">
                <a:solidFill>
                  <a:srgbClr val="898989"/>
                </a:solidFill>
              </a:rPr>
              <a:pPr>
                <a:lnSpc>
                  <a:spcPct val="100000"/>
                </a:lnSpc>
                <a:spcBef>
                  <a:spcPct val="0"/>
                </a:spcBef>
                <a:buFontTx/>
                <a:buNone/>
              </a:pPr>
              <a:t>42</a:t>
            </a:fld>
            <a:endParaRPr lang="en-US" altLang="en-US" sz="1200" dirty="0">
              <a:solidFill>
                <a:srgbClr val="898989"/>
              </a:solidFill>
            </a:endParaRPr>
          </a:p>
        </p:txBody>
      </p:sp>
      <p:sp>
        <p:nvSpPr>
          <p:cNvPr id="6" name="Rectangle 5">
            <a:extLst>
              <a:ext uri="{FF2B5EF4-FFF2-40B4-BE49-F238E27FC236}">
                <a16:creationId xmlns:a16="http://schemas.microsoft.com/office/drawing/2014/main" id="{899330F9-9B5D-49EB-B3FA-B14016B8086C}"/>
              </a:ext>
            </a:extLst>
          </p:cNvPr>
          <p:cNvSpPr/>
          <p:nvPr/>
        </p:nvSpPr>
        <p:spPr>
          <a:xfrm>
            <a:off x="0" y="1"/>
            <a:ext cx="12192000" cy="7351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 Expenditures: Distribution by Income Level</a:t>
            </a:r>
          </a:p>
        </p:txBody>
      </p:sp>
      <p:sp>
        <p:nvSpPr>
          <p:cNvPr id="2" name="TextBox 1">
            <a:extLst>
              <a:ext uri="{FF2B5EF4-FFF2-40B4-BE49-F238E27FC236}">
                <a16:creationId xmlns:a16="http://schemas.microsoft.com/office/drawing/2014/main" id="{FE1074AE-749A-410A-87EB-A36868F128D1}"/>
              </a:ext>
            </a:extLst>
          </p:cNvPr>
          <p:cNvSpPr txBox="1"/>
          <p:nvPr/>
        </p:nvSpPr>
        <p:spPr>
          <a:xfrm>
            <a:off x="500332" y="6492875"/>
            <a:ext cx="6099875" cy="276999"/>
          </a:xfrm>
          <a:prstGeom prst="rect">
            <a:avLst/>
          </a:prstGeom>
          <a:noFill/>
        </p:spPr>
        <p:txBody>
          <a:bodyPr wrap="none" rtlCol="0">
            <a:spAutoFit/>
          </a:bodyPr>
          <a:lstStyle/>
          <a:p>
            <a:r>
              <a:rPr lang="en-US" sz="1200" dirty="0"/>
              <a:t>CBO:  “Distribution of Major Tax Expenditures in the Individual Income Tax System” (May 2013)</a:t>
            </a:r>
          </a:p>
        </p:txBody>
      </p:sp>
      <p:pic>
        <p:nvPicPr>
          <p:cNvPr id="7" name="Picture 6">
            <a:extLst>
              <a:ext uri="{FF2B5EF4-FFF2-40B4-BE49-F238E27FC236}">
                <a16:creationId xmlns:a16="http://schemas.microsoft.com/office/drawing/2014/main" id="{BF680726-0B14-4ADC-8921-17DFAEDCE7F2}"/>
              </a:ext>
            </a:extLst>
          </p:cNvPr>
          <p:cNvPicPr>
            <a:picLocks noChangeAspect="1"/>
          </p:cNvPicPr>
          <p:nvPr/>
        </p:nvPicPr>
        <p:blipFill>
          <a:blip r:embed="rId2"/>
          <a:stretch>
            <a:fillRect/>
          </a:stretch>
        </p:blipFill>
        <p:spPr>
          <a:xfrm>
            <a:off x="204786" y="2015095"/>
            <a:ext cx="11534153" cy="4499771"/>
          </a:xfrm>
          <a:prstGeom prst="rect">
            <a:avLst/>
          </a:prstGeom>
        </p:spPr>
      </p:pic>
      <p:sp>
        <p:nvSpPr>
          <p:cNvPr id="8" name="TextBox 7">
            <a:extLst>
              <a:ext uri="{FF2B5EF4-FFF2-40B4-BE49-F238E27FC236}">
                <a16:creationId xmlns:a16="http://schemas.microsoft.com/office/drawing/2014/main" id="{1927DF2E-A6CE-48A7-BBE8-069F5A5B7C3E}"/>
              </a:ext>
            </a:extLst>
          </p:cNvPr>
          <p:cNvSpPr txBox="1"/>
          <p:nvPr/>
        </p:nvSpPr>
        <p:spPr>
          <a:xfrm>
            <a:off x="267419" y="875148"/>
            <a:ext cx="7571303" cy="1200329"/>
          </a:xfrm>
          <a:prstGeom prst="rect">
            <a:avLst/>
          </a:prstGeom>
          <a:noFill/>
        </p:spPr>
        <p:txBody>
          <a:bodyPr wrap="none" rtlCol="0">
            <a:spAutoFit/>
          </a:bodyPr>
          <a:lstStyle/>
          <a:p>
            <a:r>
              <a:rPr lang="en-US" sz="2400" dirty="0"/>
              <a:t>Top 1%:  17% of the benefit X $1.7 trillion =     $290 billion</a:t>
            </a:r>
          </a:p>
          <a:p>
            <a:r>
              <a:rPr lang="en-US" sz="2400" dirty="0"/>
              <a:t>Next 19%:  34% of the benefit X $1.7 trillion = </a:t>
            </a:r>
            <a:r>
              <a:rPr lang="en-US" sz="2400" u="sng" dirty="0"/>
              <a:t>$580 billion</a:t>
            </a:r>
          </a:p>
          <a:p>
            <a:r>
              <a:rPr lang="en-US" sz="2400" dirty="0"/>
              <a:t>   						   $870 billion	</a:t>
            </a:r>
          </a:p>
        </p:txBody>
      </p:sp>
      <p:sp>
        <p:nvSpPr>
          <p:cNvPr id="9" name="TextBox 8">
            <a:extLst>
              <a:ext uri="{FF2B5EF4-FFF2-40B4-BE49-F238E27FC236}">
                <a16:creationId xmlns:a16="http://schemas.microsoft.com/office/drawing/2014/main" id="{5B0F2484-9384-40ED-B7B1-C8DD5EDE6E2A}"/>
              </a:ext>
            </a:extLst>
          </p:cNvPr>
          <p:cNvSpPr txBox="1"/>
          <p:nvPr/>
        </p:nvSpPr>
        <p:spPr>
          <a:xfrm>
            <a:off x="8488561" y="3286664"/>
            <a:ext cx="627095" cy="400110"/>
          </a:xfrm>
          <a:prstGeom prst="rect">
            <a:avLst/>
          </a:prstGeom>
          <a:noFill/>
        </p:spPr>
        <p:txBody>
          <a:bodyPr wrap="none" rtlCol="0">
            <a:spAutoFit/>
          </a:bodyPr>
          <a:lstStyle/>
          <a:p>
            <a:r>
              <a:rPr lang="en-US" sz="2000" dirty="0"/>
              <a:t>17%</a:t>
            </a:r>
          </a:p>
        </p:txBody>
      </p:sp>
      <p:sp>
        <p:nvSpPr>
          <p:cNvPr id="11" name="TextBox 10">
            <a:extLst>
              <a:ext uri="{FF2B5EF4-FFF2-40B4-BE49-F238E27FC236}">
                <a16:creationId xmlns:a16="http://schemas.microsoft.com/office/drawing/2014/main" id="{0217493B-234C-4C68-AF4C-FCE875EAA91D}"/>
              </a:ext>
            </a:extLst>
          </p:cNvPr>
          <p:cNvSpPr txBox="1"/>
          <p:nvPr/>
        </p:nvSpPr>
        <p:spPr>
          <a:xfrm>
            <a:off x="8488561" y="4119940"/>
            <a:ext cx="627095" cy="400110"/>
          </a:xfrm>
          <a:prstGeom prst="rect">
            <a:avLst/>
          </a:prstGeom>
          <a:noFill/>
        </p:spPr>
        <p:txBody>
          <a:bodyPr wrap="none" rtlCol="0">
            <a:spAutoFit/>
          </a:bodyPr>
          <a:lstStyle/>
          <a:p>
            <a:r>
              <a:rPr lang="en-US" sz="2000" dirty="0"/>
              <a:t>13%</a:t>
            </a:r>
          </a:p>
        </p:txBody>
      </p:sp>
      <p:sp>
        <p:nvSpPr>
          <p:cNvPr id="12" name="TextBox 11">
            <a:extLst>
              <a:ext uri="{FF2B5EF4-FFF2-40B4-BE49-F238E27FC236}">
                <a16:creationId xmlns:a16="http://schemas.microsoft.com/office/drawing/2014/main" id="{D7EE2D90-6F33-4FFB-AEEC-870AB947DA18}"/>
              </a:ext>
            </a:extLst>
          </p:cNvPr>
          <p:cNvSpPr txBox="1"/>
          <p:nvPr/>
        </p:nvSpPr>
        <p:spPr>
          <a:xfrm>
            <a:off x="8553482" y="4923854"/>
            <a:ext cx="497252" cy="400110"/>
          </a:xfrm>
          <a:prstGeom prst="rect">
            <a:avLst/>
          </a:prstGeom>
          <a:noFill/>
        </p:spPr>
        <p:txBody>
          <a:bodyPr wrap="none" rtlCol="0">
            <a:spAutoFit/>
          </a:bodyPr>
          <a:lstStyle/>
          <a:p>
            <a:r>
              <a:rPr lang="en-US" sz="2000" dirty="0"/>
              <a:t>9%</a:t>
            </a:r>
          </a:p>
        </p:txBody>
      </p:sp>
      <p:sp>
        <p:nvSpPr>
          <p:cNvPr id="13" name="TextBox 12">
            <a:extLst>
              <a:ext uri="{FF2B5EF4-FFF2-40B4-BE49-F238E27FC236}">
                <a16:creationId xmlns:a16="http://schemas.microsoft.com/office/drawing/2014/main" id="{2E2C640A-A25A-4756-802B-F8E8A59A123B}"/>
              </a:ext>
            </a:extLst>
          </p:cNvPr>
          <p:cNvSpPr txBox="1"/>
          <p:nvPr/>
        </p:nvSpPr>
        <p:spPr>
          <a:xfrm>
            <a:off x="8488561" y="5417220"/>
            <a:ext cx="627095" cy="400110"/>
          </a:xfrm>
          <a:prstGeom prst="rect">
            <a:avLst/>
          </a:prstGeom>
          <a:noFill/>
        </p:spPr>
        <p:txBody>
          <a:bodyPr wrap="none" rtlCol="0">
            <a:spAutoFit/>
          </a:bodyPr>
          <a:lstStyle/>
          <a:p>
            <a:r>
              <a:rPr lang="en-US" sz="2000" dirty="0">
                <a:solidFill>
                  <a:schemeClr val="bg1"/>
                </a:solidFill>
              </a:rPr>
              <a:t>12%</a:t>
            </a:r>
          </a:p>
        </p:txBody>
      </p:sp>
      <p:sp>
        <p:nvSpPr>
          <p:cNvPr id="14" name="TextBox 13">
            <a:extLst>
              <a:ext uri="{FF2B5EF4-FFF2-40B4-BE49-F238E27FC236}">
                <a16:creationId xmlns:a16="http://schemas.microsoft.com/office/drawing/2014/main" id="{189CEF68-5056-4AD9-9C01-A6F642BCE0BA}"/>
              </a:ext>
            </a:extLst>
          </p:cNvPr>
          <p:cNvSpPr txBox="1"/>
          <p:nvPr/>
        </p:nvSpPr>
        <p:spPr>
          <a:xfrm>
            <a:off x="8488561" y="2653443"/>
            <a:ext cx="627095" cy="400110"/>
          </a:xfrm>
          <a:prstGeom prst="rect">
            <a:avLst/>
          </a:prstGeom>
          <a:noFill/>
        </p:spPr>
        <p:txBody>
          <a:bodyPr wrap="none" rtlCol="0">
            <a:spAutoFit/>
          </a:bodyPr>
          <a:lstStyle/>
          <a:p>
            <a:r>
              <a:rPr lang="en-US" sz="2000" b="1" dirty="0"/>
              <a:t>51%</a:t>
            </a:r>
          </a:p>
        </p:txBody>
      </p:sp>
      <p:sp>
        <p:nvSpPr>
          <p:cNvPr id="10" name="TextBox 9">
            <a:extLst>
              <a:ext uri="{FF2B5EF4-FFF2-40B4-BE49-F238E27FC236}">
                <a16:creationId xmlns:a16="http://schemas.microsoft.com/office/drawing/2014/main" id="{7DD3ECD7-DDD1-4BD4-8DFF-23B062355AB3}"/>
              </a:ext>
            </a:extLst>
          </p:cNvPr>
          <p:cNvSpPr txBox="1"/>
          <p:nvPr/>
        </p:nvSpPr>
        <p:spPr>
          <a:xfrm>
            <a:off x="9822252" y="735187"/>
            <a:ext cx="2273058" cy="1938992"/>
          </a:xfrm>
          <a:prstGeom prst="rect">
            <a:avLst/>
          </a:prstGeom>
          <a:noFill/>
        </p:spPr>
        <p:txBody>
          <a:bodyPr wrap="none" rtlCol="0">
            <a:spAutoFit/>
          </a:bodyPr>
          <a:lstStyle/>
          <a:p>
            <a:r>
              <a:rPr lang="en-US" sz="2000" u="sng" dirty="0"/>
              <a:t>2014 Threshold</a:t>
            </a:r>
          </a:p>
          <a:p>
            <a:r>
              <a:rPr lang="en-US" sz="2000" dirty="0"/>
              <a:t>Top 1% = $374,400</a:t>
            </a:r>
          </a:p>
          <a:p>
            <a:r>
              <a:rPr lang="en-US" sz="2000" dirty="0"/>
              <a:t>Top 5% = $162,000</a:t>
            </a:r>
          </a:p>
          <a:p>
            <a:r>
              <a:rPr lang="en-US" sz="2000" dirty="0"/>
              <a:t>Top 10% = $117,600</a:t>
            </a:r>
          </a:p>
          <a:p>
            <a:r>
              <a:rPr lang="en-US" sz="2000" dirty="0"/>
              <a:t>Top 20% = $84,700</a:t>
            </a:r>
          </a:p>
          <a:p>
            <a:r>
              <a:rPr lang="en-US" sz="2000" i="1" dirty="0"/>
              <a:t>Source: CBO</a:t>
            </a:r>
          </a:p>
        </p:txBody>
      </p:sp>
    </p:spTree>
    <p:extLst>
      <p:ext uri="{BB962C8B-B14F-4D97-AF65-F5344CB8AC3E}">
        <p14:creationId xmlns:p14="http://schemas.microsoft.com/office/powerpoint/2010/main" val="2896288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Sources for More Information</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43</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181156" y="1169948"/>
            <a:ext cx="6733446" cy="4401205"/>
          </a:xfrm>
          <a:prstGeom prst="rect">
            <a:avLst/>
          </a:prstGeom>
          <a:noFill/>
        </p:spPr>
        <p:txBody>
          <a:bodyPr wrap="none" rtlCol="0">
            <a:spAutoFit/>
          </a:bodyPr>
          <a:lstStyle/>
          <a:p>
            <a:r>
              <a:rPr lang="en-US" sz="2000" u="sng" dirty="0"/>
              <a:t>Key Reports</a:t>
            </a:r>
          </a:p>
          <a:p>
            <a:pPr marL="342900" indent="-342900">
              <a:buFont typeface="Arial" panose="020B0604020202020204" pitchFamily="34" charset="0"/>
              <a:buChar char="•"/>
            </a:pPr>
            <a:r>
              <a:rPr lang="en-US" sz="2000" dirty="0"/>
              <a:t>CBO “Budget &amp; Economic Outlook 2018-2028”</a:t>
            </a:r>
          </a:p>
          <a:p>
            <a:pPr marL="342900" indent="-342900">
              <a:buFont typeface="Arial" panose="020B0604020202020204" pitchFamily="34" charset="0"/>
              <a:buChar char="•"/>
            </a:pPr>
            <a:r>
              <a:rPr lang="en-US" sz="2000" dirty="0"/>
              <a:t>CBO “Distribution of Household Income, 2014”</a:t>
            </a:r>
          </a:p>
          <a:p>
            <a:pPr marL="342900" indent="-342900">
              <a:buFont typeface="Arial" panose="020B0604020202020204" pitchFamily="34" charset="0"/>
              <a:buChar char="•"/>
            </a:pPr>
            <a:r>
              <a:rPr lang="en-US" sz="2000" dirty="0"/>
              <a:t>BLS “Employment Situation Summary”</a:t>
            </a:r>
          </a:p>
          <a:p>
            <a:endParaRPr lang="en-US" sz="2000" dirty="0"/>
          </a:p>
          <a:p>
            <a:r>
              <a:rPr lang="en-US" sz="2000" u="sng" dirty="0"/>
              <a:t>Data &amp; Charts</a:t>
            </a:r>
          </a:p>
          <a:p>
            <a:pPr marL="342900" indent="-342900">
              <a:buFont typeface="Arial" panose="020B0604020202020204" pitchFamily="34" charset="0"/>
              <a:buChar char="•"/>
            </a:pPr>
            <a:r>
              <a:rPr lang="en-US" sz="2000" dirty="0"/>
              <a:t>Federal Reserve Economic Data (FRED)</a:t>
            </a:r>
          </a:p>
          <a:p>
            <a:pPr marL="342900" indent="-342900">
              <a:buFont typeface="Arial" panose="020B0604020202020204" pitchFamily="34" charset="0"/>
              <a:buChar char="•"/>
            </a:pPr>
            <a:r>
              <a:rPr lang="en-US" sz="2000" dirty="0"/>
              <a:t>Bureau of Labor Statistics  (BLS)</a:t>
            </a:r>
          </a:p>
          <a:p>
            <a:endParaRPr lang="en-US" sz="2000" dirty="0"/>
          </a:p>
          <a:p>
            <a:r>
              <a:rPr lang="en-US" sz="2000" u="sng" dirty="0"/>
              <a:t>Other Sources</a:t>
            </a:r>
          </a:p>
          <a:p>
            <a:pPr marL="342900" indent="-342900">
              <a:buFont typeface="Wingdings" panose="05000000000000000000" pitchFamily="2" charset="2"/>
              <a:buChar char="§"/>
            </a:pPr>
            <a:r>
              <a:rPr lang="en-US" sz="2000" dirty="0"/>
              <a:t>Federal Reserve Board of Governors: Speeches &amp; Testimony</a:t>
            </a:r>
          </a:p>
          <a:p>
            <a:pPr marL="342900" indent="-342900">
              <a:buFont typeface="Wingdings" panose="05000000000000000000" pitchFamily="2" charset="2"/>
              <a:buChar char="§"/>
            </a:pPr>
            <a:r>
              <a:rPr lang="en-US" sz="2000" dirty="0"/>
              <a:t>Committee for a Responsible Federal Budget (CRFB)</a:t>
            </a:r>
          </a:p>
          <a:p>
            <a:pPr marL="342900" indent="-342900">
              <a:buFont typeface="Wingdings" panose="05000000000000000000" pitchFamily="2" charset="2"/>
              <a:buChar char="§"/>
            </a:pPr>
            <a:r>
              <a:rPr lang="en-US" sz="2000" dirty="0"/>
              <a:t>Wells Fargo Economics</a:t>
            </a:r>
          </a:p>
          <a:p>
            <a:pPr marL="342900" indent="-342900">
              <a:buFont typeface="Wingdings" panose="05000000000000000000" pitchFamily="2" charset="2"/>
              <a:buChar char="§"/>
            </a:pPr>
            <a:r>
              <a:rPr lang="en-US" sz="2000" dirty="0"/>
              <a:t>Paul Krugman NYT</a:t>
            </a:r>
          </a:p>
        </p:txBody>
      </p:sp>
    </p:spTree>
    <p:extLst>
      <p:ext uri="{BB962C8B-B14F-4D97-AF65-F5344CB8AC3E}">
        <p14:creationId xmlns:p14="http://schemas.microsoft.com/office/powerpoint/2010/main" val="174445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Fiscal Policy / Budget Sustainability</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153215" y="601249"/>
            <a:ext cx="11820249" cy="6247864"/>
          </a:xfrm>
          <a:prstGeom prst="rect">
            <a:avLst/>
          </a:prstGeom>
          <a:noFill/>
        </p:spPr>
        <p:txBody>
          <a:bodyPr wrap="square" rtlCol="0">
            <a:spAutoFit/>
          </a:bodyPr>
          <a:lstStyle/>
          <a:p>
            <a:r>
              <a:rPr lang="en-US" sz="2000" dirty="0"/>
              <a:t>Dear Legislator:</a:t>
            </a:r>
          </a:p>
          <a:p>
            <a:r>
              <a:rPr lang="en-US" sz="2000" dirty="0"/>
              <a:t>I’m concerned about the national debt. When the economy is booming, we should be taxing more and spending less, not the reverse.  We should target a 3% GDP budget deficit in a strong economy, a sustainable level.  Please advocate these fiscal policies:</a:t>
            </a:r>
          </a:p>
          <a:p>
            <a:pPr marL="457200" indent="-457200">
              <a:buFont typeface="+mj-lt"/>
              <a:buAutoNum type="arabicPeriod"/>
            </a:pPr>
            <a:r>
              <a:rPr lang="en-US" sz="2000" dirty="0"/>
              <a:t>Remove the cap on the payroll tax to help fund Social Security.  This should cover about 70% of the shortfall over the next 75 years.  I’m willing to pay a higher payroll tax rate to cover the rest.</a:t>
            </a:r>
          </a:p>
          <a:p>
            <a:pPr marL="457200" indent="-457200">
              <a:buFont typeface="+mj-lt"/>
              <a:buAutoNum type="arabicPeriod"/>
            </a:pPr>
            <a:r>
              <a:rPr lang="en-US" sz="2000" dirty="0"/>
              <a:t>Re-brand the payroll “tax” as a “savings contribution” which is what it really is.</a:t>
            </a:r>
          </a:p>
          <a:p>
            <a:pPr marL="457200" indent="-457200">
              <a:buFont typeface="+mj-lt"/>
              <a:buAutoNum type="arabicPeriod"/>
            </a:pPr>
            <a:r>
              <a:rPr lang="en-US" sz="2000" dirty="0"/>
              <a:t>Increase the marginal tax rate on income over $500,000 to 40%, and to 50% for income over $1 million.</a:t>
            </a:r>
          </a:p>
          <a:p>
            <a:pPr marL="457200" indent="-457200">
              <a:buFont typeface="+mj-lt"/>
              <a:buAutoNum type="arabicPeriod"/>
            </a:pPr>
            <a:r>
              <a:rPr lang="en-US" sz="2000" dirty="0"/>
              <a:t>Eliminate preferential treatment for capital gains and dividends for individuals with incomes over $200,000.  CBO estimates the top 1% get $100 billion/year due to this tax break.</a:t>
            </a:r>
          </a:p>
          <a:p>
            <a:pPr marL="457200" indent="-457200">
              <a:buFont typeface="+mj-lt"/>
              <a:buAutoNum type="arabicPeriod"/>
            </a:pPr>
            <a:r>
              <a:rPr lang="en-US" sz="2000" dirty="0"/>
              <a:t>The top 20% get about $700 billion in “tax expenditures” per year excluding #4 above.  Many of these should be reduced or eliminated over time.</a:t>
            </a:r>
          </a:p>
          <a:p>
            <a:pPr marL="457200" indent="-457200">
              <a:buFont typeface="+mj-lt"/>
              <a:buAutoNum type="arabicPeriod"/>
            </a:pPr>
            <a:r>
              <a:rPr lang="en-US" sz="2000" dirty="0"/>
              <a:t>Share buybacks are a major upward redistribution mechanism, mainly enriching the wealthy, while reducing investment in more productive assets.  Require corporations to pay a 25% tax on shareholder buybacks; raise that to 50% over time. </a:t>
            </a:r>
          </a:p>
          <a:p>
            <a:pPr marL="457200" indent="-457200">
              <a:buFont typeface="+mj-lt"/>
              <a:buAutoNum type="arabicPeriod"/>
            </a:pPr>
            <a:r>
              <a:rPr lang="en-US" sz="2000" dirty="0"/>
              <a:t>Reinstate an estate tax with teeth.  Billionaires should have single-digit millionaire heirs.</a:t>
            </a:r>
          </a:p>
          <a:p>
            <a:pPr marL="457200" indent="-457200">
              <a:buFont typeface="+mj-lt"/>
              <a:buAutoNum type="arabicPeriod"/>
            </a:pPr>
            <a:r>
              <a:rPr lang="en-US" sz="2000" dirty="0"/>
              <a:t>Freeze defense spending for a decade.</a:t>
            </a:r>
          </a:p>
          <a:p>
            <a:pPr marL="342900" indent="-342900">
              <a:buFont typeface="Wingdings" panose="05000000000000000000" pitchFamily="2" charset="2"/>
              <a:buChar char="§"/>
            </a:pPr>
            <a:endParaRPr lang="en-US" sz="2000" dirty="0"/>
          </a:p>
          <a:p>
            <a:r>
              <a:rPr lang="en-US" sz="2000" dirty="0"/>
              <a:t>Sincerely,</a:t>
            </a:r>
          </a:p>
          <a:p>
            <a:r>
              <a:rPr lang="en-US" sz="2000" dirty="0"/>
              <a:t>Name</a:t>
            </a:r>
          </a:p>
        </p:txBody>
      </p:sp>
    </p:spTree>
    <p:extLst>
      <p:ext uri="{BB962C8B-B14F-4D97-AF65-F5344CB8AC3E}">
        <p14:creationId xmlns:p14="http://schemas.microsoft.com/office/powerpoint/2010/main" val="331676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Universal Healthcare via ACA Expansion</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6</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86264" y="635113"/>
            <a:ext cx="11871386" cy="5016758"/>
          </a:xfrm>
          <a:prstGeom prst="rect">
            <a:avLst/>
          </a:prstGeom>
          <a:noFill/>
        </p:spPr>
        <p:txBody>
          <a:bodyPr wrap="square" rtlCol="0">
            <a:spAutoFit/>
          </a:bodyPr>
          <a:lstStyle/>
          <a:p>
            <a:r>
              <a:rPr lang="en-US" sz="2000" dirty="0"/>
              <a:t>Dear Legislator:</a:t>
            </a:r>
          </a:p>
          <a:p>
            <a:endParaRPr lang="en-US" sz="2000" dirty="0"/>
          </a:p>
          <a:p>
            <a:r>
              <a:rPr lang="en-US" sz="2000" dirty="0"/>
              <a:t>Our people should have quality, affordable healthcare.  We are the only developed country that doesn’t cover all its citizens, with over 30 million uninsured and rising.  I read recently that 4 million more are uninsured versus 2016, while we just gave tax cuts mainly to the rich.  Please advocate these policies:</a:t>
            </a:r>
          </a:p>
          <a:p>
            <a:pPr marL="342900" indent="-342900">
              <a:buFont typeface="Wingdings" panose="05000000000000000000" pitchFamily="2" charset="2"/>
              <a:buChar char="§"/>
            </a:pPr>
            <a:r>
              <a:rPr lang="en-US" sz="2000" dirty="0"/>
              <a:t>Expand ACA subsidies to a higher percentage of the poverty line to help more people afford health insurance. </a:t>
            </a:r>
          </a:p>
          <a:p>
            <a:pPr marL="342900" indent="-342900">
              <a:buFont typeface="Wingdings" panose="05000000000000000000" pitchFamily="2" charset="2"/>
              <a:buChar char="§"/>
            </a:pPr>
            <a:r>
              <a:rPr lang="en-US" sz="2000" dirty="0"/>
              <a:t>Provide additional incentives (beyond 90% reimbursement by the Federal government) to adopt the ACA Medicaid expansion in those 18 states that have yet to do so.  This can cover up to 4 million people, reducing avoidable mortality by 5,000 people per year.</a:t>
            </a:r>
          </a:p>
          <a:p>
            <a:pPr marL="342900" indent="-342900">
              <a:buFont typeface="Wingdings" panose="05000000000000000000" pitchFamily="2" charset="2"/>
              <a:buChar char="§"/>
            </a:pPr>
            <a:r>
              <a:rPr lang="en-US" sz="2000" dirty="0"/>
              <a:t>We can fund this expansion by higher marginal tax rates or reduced tax expenditures for high income persons.  For example, the top 1% receive an estimated $300 billion/year in tax expenditures; about half of that is the break they receive for capital gains and dividends.</a:t>
            </a:r>
          </a:p>
          <a:p>
            <a:endParaRPr lang="en-US" sz="2000" dirty="0"/>
          </a:p>
          <a:p>
            <a:r>
              <a:rPr lang="en-US" sz="2000" dirty="0"/>
              <a:t>Sincerely,</a:t>
            </a:r>
          </a:p>
          <a:p>
            <a:endParaRPr lang="en-US" sz="2000" dirty="0"/>
          </a:p>
          <a:p>
            <a:r>
              <a:rPr lang="en-US" sz="2000" dirty="0"/>
              <a:t>Name</a:t>
            </a:r>
          </a:p>
        </p:txBody>
      </p:sp>
    </p:spTree>
    <p:extLst>
      <p:ext uri="{BB962C8B-B14F-4D97-AF65-F5344CB8AC3E}">
        <p14:creationId xmlns:p14="http://schemas.microsoft.com/office/powerpoint/2010/main" val="342749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Universal Healthcare via “Medicare for All”</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7</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182594" y="635113"/>
            <a:ext cx="11775056" cy="4708981"/>
          </a:xfrm>
          <a:prstGeom prst="rect">
            <a:avLst/>
          </a:prstGeom>
          <a:noFill/>
        </p:spPr>
        <p:txBody>
          <a:bodyPr wrap="square" rtlCol="0">
            <a:spAutoFit/>
          </a:bodyPr>
          <a:lstStyle/>
          <a:p>
            <a:r>
              <a:rPr lang="en-US" sz="2000" dirty="0"/>
              <a:t>Dear Legislator:</a:t>
            </a:r>
          </a:p>
          <a:p>
            <a:endParaRPr lang="en-US" sz="2000" dirty="0"/>
          </a:p>
          <a:p>
            <a:r>
              <a:rPr lang="en-US" sz="2000" dirty="0"/>
              <a:t>Our people should have quality, affordable healthcare.  We are the only developed country that doesn’t cover all its citizens, with over 30 million uninsured and rising.  Please advocate these policies:</a:t>
            </a:r>
          </a:p>
          <a:p>
            <a:pPr marL="342900" indent="-342900">
              <a:buFont typeface="Wingdings" panose="05000000000000000000" pitchFamily="2" charset="2"/>
              <a:buChar char="§"/>
            </a:pPr>
            <a:r>
              <a:rPr lang="en-US" sz="2000" dirty="0"/>
              <a:t>Universal healthcare or “Medicare for All”, with the government covering all costs of treatment done per best practice guidelines. </a:t>
            </a:r>
          </a:p>
          <a:p>
            <a:pPr marL="342900" indent="-342900">
              <a:buFont typeface="Wingdings" panose="05000000000000000000" pitchFamily="2" charset="2"/>
              <a:buChar char="§"/>
            </a:pPr>
            <a:r>
              <a:rPr lang="en-US" sz="2000" dirty="0"/>
              <a:t>My taxes should replace premiums but be lower than the costs I pay today, as we spend about 5% GDP ($3,000 per person) more on healthcare than the next most expensive countries for comparable quality. </a:t>
            </a:r>
          </a:p>
          <a:p>
            <a:pPr marL="342900" indent="-342900">
              <a:buFont typeface="Wingdings" panose="05000000000000000000" pitchFamily="2" charset="2"/>
              <a:buChar char="§"/>
            </a:pPr>
            <a:r>
              <a:rPr lang="en-US" sz="2000" dirty="0"/>
              <a:t>A transitional approach that involves reducing the eligibility age (e.g., initially to 60 or 55, for example) may be effective for overcoming opposition in the employer-based market.  This would require an alternative method of funding, such as higher tax rates and reduced tax expenditures for higher income persons.</a:t>
            </a:r>
          </a:p>
          <a:p>
            <a:endParaRPr lang="en-US" sz="2000" dirty="0"/>
          </a:p>
          <a:p>
            <a:r>
              <a:rPr lang="en-US" sz="2000" dirty="0"/>
              <a:t>Sincerely,</a:t>
            </a:r>
          </a:p>
          <a:p>
            <a:endParaRPr lang="en-US" sz="2000" dirty="0"/>
          </a:p>
          <a:p>
            <a:r>
              <a:rPr lang="en-US" sz="2000" dirty="0"/>
              <a:t>Name</a:t>
            </a:r>
          </a:p>
        </p:txBody>
      </p:sp>
    </p:spTree>
    <p:extLst>
      <p:ext uri="{BB962C8B-B14F-4D97-AF65-F5344CB8AC3E}">
        <p14:creationId xmlns:p14="http://schemas.microsoft.com/office/powerpoint/2010/main" val="155987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Letter to Legislators:  Universal Education</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8</a:t>
            </a:fld>
            <a:endParaRPr lang="en-US" dirty="0"/>
          </a:p>
        </p:txBody>
      </p:sp>
      <p:sp>
        <p:nvSpPr>
          <p:cNvPr id="3" name="TextBox 2">
            <a:extLst>
              <a:ext uri="{FF2B5EF4-FFF2-40B4-BE49-F238E27FC236}">
                <a16:creationId xmlns:a16="http://schemas.microsoft.com/office/drawing/2014/main" id="{E3B09FF8-1C83-4FA6-9D53-962F552B2489}"/>
              </a:ext>
            </a:extLst>
          </p:cNvPr>
          <p:cNvSpPr txBox="1"/>
          <p:nvPr/>
        </p:nvSpPr>
        <p:spPr>
          <a:xfrm>
            <a:off x="182594" y="635113"/>
            <a:ext cx="11775056" cy="5940088"/>
          </a:xfrm>
          <a:prstGeom prst="rect">
            <a:avLst/>
          </a:prstGeom>
          <a:noFill/>
        </p:spPr>
        <p:txBody>
          <a:bodyPr wrap="square" rtlCol="0">
            <a:spAutoFit/>
          </a:bodyPr>
          <a:lstStyle/>
          <a:p>
            <a:r>
              <a:rPr lang="en-US" sz="2000" dirty="0"/>
              <a:t>Dear Legislator:</a:t>
            </a:r>
          </a:p>
          <a:p>
            <a:endParaRPr lang="en-US" sz="2000" dirty="0"/>
          </a:p>
          <a:p>
            <a:r>
              <a:rPr lang="en-US" sz="2000" dirty="0"/>
              <a:t>For the U.S. to compete successfully, our people should have access to life-long education.  Please advocate these policies:</a:t>
            </a:r>
          </a:p>
          <a:p>
            <a:pPr marL="342900" indent="-342900">
              <a:buFont typeface="Wingdings" panose="05000000000000000000" pitchFamily="2" charset="2"/>
              <a:buChar char="§"/>
            </a:pPr>
            <a:r>
              <a:rPr lang="en-US" sz="2000" dirty="0"/>
              <a:t>The federal government should pay college and trade school costs directly.  For example, a cost-effective method is for students to attend two years at community colleges before transferring to a state school to complete their education.  The government should cover tuition for community college while the student lives at home, then tuition, room and board upon transfer.  This progression allows students to demonstrate their dedication at relatively low cost initially, before transferring.</a:t>
            </a:r>
          </a:p>
          <a:p>
            <a:pPr marL="342900" indent="-342900">
              <a:buFont typeface="Wingdings" panose="05000000000000000000" pitchFamily="2" charset="2"/>
              <a:buChar char="§"/>
            </a:pPr>
            <a:r>
              <a:rPr lang="en-US" sz="2000" dirty="0"/>
              <a:t>A Medicare-like process should be established to keep costs under control.  Student financial support would be directed to schools that did not increase their tuition beyond federal guidelines. </a:t>
            </a:r>
          </a:p>
          <a:p>
            <a:pPr marL="342900" indent="-342900">
              <a:buFont typeface="Wingdings" panose="05000000000000000000" pitchFamily="2" charset="2"/>
              <a:buChar char="§"/>
            </a:pPr>
            <a:r>
              <a:rPr lang="en-US" sz="2000" dirty="0"/>
              <a:t>Let working people earn tax credits over time for life-long learning financial support.</a:t>
            </a:r>
          </a:p>
          <a:p>
            <a:pPr marL="342900" indent="-342900">
              <a:buFont typeface="Wingdings" panose="05000000000000000000" pitchFamily="2" charset="2"/>
              <a:buChar char="§"/>
            </a:pPr>
            <a:r>
              <a:rPr lang="en-US" sz="2000" dirty="0"/>
              <a:t>The $1.5 trillion student loan debt is a travesty and should be forgiven. </a:t>
            </a:r>
          </a:p>
          <a:p>
            <a:pPr marL="342900" indent="-342900">
              <a:buFont typeface="Wingdings" panose="05000000000000000000" pitchFamily="2" charset="2"/>
              <a:buChar char="§"/>
            </a:pPr>
            <a:r>
              <a:rPr lang="en-US" sz="2000" dirty="0"/>
              <a:t>We can fund these programs by higher marginal tax rates and reduced tax expenditures for high income persons.  For example, the top 1% receive an estimated $300 billion/year in tax expenditures.</a:t>
            </a:r>
          </a:p>
          <a:p>
            <a:pPr marL="342900" indent="-342900">
              <a:buFont typeface="Wingdings" panose="05000000000000000000" pitchFamily="2" charset="2"/>
              <a:buChar char="§"/>
            </a:pPr>
            <a:endParaRPr lang="en-US" sz="2000" dirty="0"/>
          </a:p>
          <a:p>
            <a:r>
              <a:rPr lang="en-US" sz="2000" dirty="0"/>
              <a:t>Sincerely,</a:t>
            </a:r>
          </a:p>
          <a:p>
            <a:endParaRPr lang="en-US" sz="2000" dirty="0"/>
          </a:p>
          <a:p>
            <a:r>
              <a:rPr lang="en-US" sz="2000" dirty="0"/>
              <a:t>Name</a:t>
            </a:r>
          </a:p>
        </p:txBody>
      </p:sp>
    </p:spTree>
    <p:extLst>
      <p:ext uri="{BB962C8B-B14F-4D97-AF65-F5344CB8AC3E}">
        <p14:creationId xmlns:p14="http://schemas.microsoft.com/office/powerpoint/2010/main" val="197098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Slide of the Month</a:t>
            </a:r>
          </a:p>
        </p:txBody>
      </p:sp>
      <p:sp>
        <p:nvSpPr>
          <p:cNvPr id="7" name="Slide Number Placeholder 6">
            <a:extLst>
              <a:ext uri="{FF2B5EF4-FFF2-40B4-BE49-F238E27FC236}">
                <a16:creationId xmlns:a16="http://schemas.microsoft.com/office/drawing/2014/main" id="{E3423A7F-8965-431F-9689-900AEFD543BF}"/>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9</a:t>
            </a:fld>
            <a:endParaRPr lang="en-US" dirty="0"/>
          </a:p>
        </p:txBody>
      </p:sp>
      <p:sp>
        <p:nvSpPr>
          <p:cNvPr id="2" name="TextBox 1">
            <a:extLst>
              <a:ext uri="{FF2B5EF4-FFF2-40B4-BE49-F238E27FC236}">
                <a16:creationId xmlns:a16="http://schemas.microsoft.com/office/drawing/2014/main" id="{00D6C193-8387-41CA-B141-99E15E80F631}"/>
              </a:ext>
            </a:extLst>
          </p:cNvPr>
          <p:cNvSpPr txBox="1"/>
          <p:nvPr/>
        </p:nvSpPr>
        <p:spPr>
          <a:xfrm>
            <a:off x="3407732" y="1268083"/>
            <a:ext cx="5376536" cy="523220"/>
          </a:xfrm>
          <a:prstGeom prst="rect">
            <a:avLst/>
          </a:prstGeom>
          <a:noFill/>
        </p:spPr>
        <p:txBody>
          <a:bodyPr wrap="none" rtlCol="0">
            <a:spAutoFit/>
          </a:bodyPr>
          <a:lstStyle/>
          <a:p>
            <a:r>
              <a:rPr lang="en-US" sz="2800" dirty="0"/>
              <a:t>Pick your favorite slide and share it!</a:t>
            </a:r>
          </a:p>
        </p:txBody>
      </p:sp>
      <p:pic>
        <p:nvPicPr>
          <p:cNvPr id="3" name="Picture 2">
            <a:extLst>
              <a:ext uri="{FF2B5EF4-FFF2-40B4-BE49-F238E27FC236}">
                <a16:creationId xmlns:a16="http://schemas.microsoft.com/office/drawing/2014/main" id="{1FEB206B-7EEF-4EA9-A455-9E72D3471C06}"/>
              </a:ext>
            </a:extLst>
          </p:cNvPr>
          <p:cNvPicPr>
            <a:picLocks noChangeAspect="1"/>
          </p:cNvPicPr>
          <p:nvPr/>
        </p:nvPicPr>
        <p:blipFill>
          <a:blip r:embed="rId2"/>
          <a:stretch>
            <a:fillRect/>
          </a:stretch>
        </p:blipFill>
        <p:spPr>
          <a:xfrm>
            <a:off x="3817144" y="1914524"/>
            <a:ext cx="4557713" cy="942975"/>
          </a:xfrm>
          <a:prstGeom prst="rect">
            <a:avLst/>
          </a:prstGeom>
        </p:spPr>
      </p:pic>
    </p:spTree>
    <p:extLst>
      <p:ext uri="{BB962C8B-B14F-4D97-AF65-F5344CB8AC3E}">
        <p14:creationId xmlns:p14="http://schemas.microsoft.com/office/powerpoint/2010/main" val="2896741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3216</TotalTime>
  <Words>3096</Words>
  <Application>Microsoft Office PowerPoint</Application>
  <PresentationFormat>Widescreen</PresentationFormat>
  <Paragraphs>473</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nyt-imperial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Doney, David</dc:creator>
  <cp:lastModifiedBy>Doney, David</cp:lastModifiedBy>
  <cp:revision>752</cp:revision>
  <dcterms:created xsi:type="dcterms:W3CDTF">2018-03-19T22:01:17Z</dcterms:created>
  <dcterms:modified xsi:type="dcterms:W3CDTF">2018-05-15T03:57:18Z</dcterms:modified>
</cp:coreProperties>
</file>