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xml" ContentType="application/vnd.openxmlformats-officedocument.presentationml.notesSlide+xml"/>
  <Override PartName="/ppt/charts/chart7.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72" r:id="rId2"/>
    <p:sldId id="346" r:id="rId3"/>
    <p:sldId id="345" r:id="rId4"/>
    <p:sldId id="344" r:id="rId5"/>
    <p:sldId id="315" r:id="rId6"/>
    <p:sldId id="312" r:id="rId7"/>
    <p:sldId id="313" r:id="rId8"/>
    <p:sldId id="299" r:id="rId9"/>
    <p:sldId id="403" r:id="rId10"/>
    <p:sldId id="394" r:id="rId11"/>
    <p:sldId id="289" r:id="rId12"/>
    <p:sldId id="290" r:id="rId13"/>
    <p:sldId id="316" r:id="rId14"/>
    <p:sldId id="402" r:id="rId15"/>
    <p:sldId id="327" r:id="rId16"/>
    <p:sldId id="317" r:id="rId17"/>
    <p:sldId id="391" r:id="rId18"/>
    <p:sldId id="318" r:id="rId19"/>
    <p:sldId id="390" r:id="rId20"/>
    <p:sldId id="384" r:id="rId21"/>
    <p:sldId id="395" r:id="rId22"/>
    <p:sldId id="360" r:id="rId23"/>
    <p:sldId id="400" r:id="rId24"/>
    <p:sldId id="322" r:id="rId25"/>
    <p:sldId id="404" r:id="rId26"/>
    <p:sldId id="320" r:id="rId27"/>
    <p:sldId id="361" r:id="rId28"/>
    <p:sldId id="309" r:id="rId29"/>
    <p:sldId id="324" r:id="rId30"/>
    <p:sldId id="396" r:id="rId31"/>
    <p:sldId id="330" r:id="rId32"/>
    <p:sldId id="325" r:id="rId33"/>
    <p:sldId id="326" r:id="rId34"/>
    <p:sldId id="286" r:id="rId35"/>
    <p:sldId id="287" r:id="rId36"/>
    <p:sldId id="397" r:id="rId37"/>
    <p:sldId id="368" r:id="rId38"/>
    <p:sldId id="377" r:id="rId39"/>
    <p:sldId id="378" r:id="rId40"/>
    <p:sldId id="369" r:id="rId41"/>
    <p:sldId id="393" r:id="rId42"/>
    <p:sldId id="370" r:id="rId43"/>
    <p:sldId id="372" r:id="rId44"/>
    <p:sldId id="371" r:id="rId45"/>
    <p:sldId id="379" r:id="rId46"/>
    <p:sldId id="347" r:id="rId47"/>
    <p:sldId id="350" r:id="rId48"/>
    <p:sldId id="405" r:id="rId49"/>
    <p:sldId id="406" r:id="rId50"/>
    <p:sldId id="354" r:id="rId51"/>
    <p:sldId id="355" r:id="rId52"/>
    <p:sldId id="356" r:id="rId53"/>
    <p:sldId id="357" r:id="rId54"/>
    <p:sldId id="358" r:id="rId55"/>
    <p:sldId id="387" r:id="rId56"/>
    <p:sldId id="398" r:id="rId57"/>
    <p:sldId id="329" r:id="rId58"/>
    <p:sldId id="343" r:id="rId59"/>
    <p:sldId id="341"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0" d="100"/>
          <a:sy n="100" d="100"/>
        </p:scale>
        <p:origin x="-328"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doney\Downloads\PAYEMS%20(3).xls" TargetMode="External"/><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Dadoney\Documents\Economics\CBO\1.%20CBO%20BEO%202018\CBO%20-%20April%202018%20Baseline%20with%20DD%20Graphs%20-%20v1.xlsx" TargetMode="External"/><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Dadoney\Documents\Economics\CBO\1.%20CBO%20BEO%202018\CBO%202018%20-%20DD%20Charts%20v1.xlsx" TargetMode="External"/><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Dadoney\Documents\Economics\CBO\1.%20CBO%20BEO%202018\CBO%202018%20-%20DD%20Charts%20v1.xlsx" TargetMode="External"/><Relationship Id="rId2" Type="http://schemas.microsoft.com/office/2011/relationships/chartStyle" Target="style4.xml"/><Relationship Id="rId3" Type="http://schemas.microsoft.com/office/2011/relationships/chartColorStyle" Target="colors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Dadoney\Documents\Economics\Income%20inequality\1aa-CBO%20Income%20Inequality%20Through%202014.xlsx" TargetMode="External"/><Relationship Id="rId2" Type="http://schemas.microsoft.com/office/2011/relationships/chartStyle" Target="style5.xml"/><Relationship Id="rId3" Type="http://schemas.microsoft.com/office/2011/relationships/chartColorStyle" Target="colors5.xml"/></Relationships>
</file>

<file path=ppt/charts/_rels/chart6.xml.rels><?xml version="1.0" encoding="UTF-8" standalone="yes"?>
<Relationships xmlns="http://schemas.openxmlformats.org/package/2006/relationships"><Relationship Id="rId1" Type="http://schemas.openxmlformats.org/officeDocument/2006/relationships/oleObject" Target="file:///C:\Users\Dadoney\Documents\Economics\Income%20inequality\1a%20-%20DD%20Extract%20of%20PSZ%202016%20data.xlsx" TargetMode="External"/><Relationship Id="rId2" Type="http://schemas.microsoft.com/office/2011/relationships/chartStyle" Target="style6.xml"/><Relationship Id="rId3" Type="http://schemas.microsoft.com/office/2011/relationships/chartColorStyle" Target="colors6.xml"/></Relationships>
</file>

<file path=ppt/charts/_rels/chart7.xml.rels><?xml version="1.0" encoding="UTF-8" standalone="yes"?>
<Relationships xmlns="http://schemas.openxmlformats.org/package/2006/relationships"><Relationship Id="rId1" Type="http://schemas.openxmlformats.org/officeDocument/2006/relationships/oleObject" Target="file:///C:\Users\Dadoney\Documents\Economics\Taxes\Trump%20tax%20plan\2-TCJA%20Uninsured.xlsx" TargetMode="External"/><Relationship Id="rId2" Type="http://schemas.microsoft.com/office/2011/relationships/chartStyle" Target="style7.xml"/><Relationship Id="rId3" Type="http://schemas.microsoft.com/office/2011/relationships/chartColorStyle" Target="colors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'FRED Graph'!$H$134:$H$139</c:f>
              <c:numCache>
                <c:formatCode>General</c:formatCode>
                <c:ptCount val="6"/>
                <c:pt idx="0">
                  <c:v>2013.0</c:v>
                </c:pt>
                <c:pt idx="1">
                  <c:v>2014.0</c:v>
                </c:pt>
                <c:pt idx="2">
                  <c:v>2015.0</c:v>
                </c:pt>
                <c:pt idx="3">
                  <c:v>2016.0</c:v>
                </c:pt>
                <c:pt idx="4">
                  <c:v>2017.0</c:v>
                </c:pt>
                <c:pt idx="5">
                  <c:v>2018.0</c:v>
                </c:pt>
              </c:numCache>
            </c:numRef>
          </c:cat>
          <c:val>
            <c:numRef>
              <c:f>'FRED Graph'!$I$134:$I$139</c:f>
              <c:numCache>
                <c:formatCode>_(* #,##0_);_(* \(#,##0\);_(* "-"??_);_(@_)</c:formatCode>
                <c:ptCount val="6"/>
                <c:pt idx="0">
                  <c:v>1934.0</c:v>
                </c:pt>
                <c:pt idx="1">
                  <c:v>2290.0</c:v>
                </c:pt>
                <c:pt idx="2">
                  <c:v>2944.0</c:v>
                </c:pt>
                <c:pt idx="3">
                  <c:v>2751.0</c:v>
                </c:pt>
                <c:pt idx="4">
                  <c:v>2281.0</c:v>
                </c:pt>
                <c:pt idx="5">
                  <c:v>2261.0</c:v>
                </c:pt>
              </c:numCache>
            </c:numRef>
          </c:val>
          <c:extLst xmlns:c16r2="http://schemas.microsoft.com/office/drawing/2015/06/chart">
            <c:ext xmlns:c16="http://schemas.microsoft.com/office/drawing/2014/chart" uri="{C3380CC4-5D6E-409C-BE32-E72D297353CC}">
              <c16:uniqueId val="{00000000-218C-4652-B85B-5F46B15A9035}"/>
            </c:ext>
          </c:extLst>
        </c:ser>
        <c:dLbls>
          <c:showLegendKey val="0"/>
          <c:showVal val="0"/>
          <c:showCatName val="0"/>
          <c:showSerName val="0"/>
          <c:showPercent val="0"/>
          <c:showBubbleSize val="0"/>
        </c:dLbls>
        <c:gapWidth val="219"/>
        <c:overlap val="-27"/>
        <c:axId val="2134082600"/>
        <c:axId val="2134963288"/>
      </c:barChart>
      <c:catAx>
        <c:axId val="2134082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134963288"/>
        <c:crosses val="autoZero"/>
        <c:auto val="1"/>
        <c:lblAlgn val="ctr"/>
        <c:lblOffset val="100"/>
        <c:noMultiLvlLbl val="0"/>
      </c:catAx>
      <c:valAx>
        <c:axId val="2134963288"/>
        <c:scaling>
          <c:orientation val="minMax"/>
        </c:scaling>
        <c:delete val="1"/>
        <c:axPos val="l"/>
        <c:numFmt formatCode="_(* #,##0_);_(* \(#,##0\);_(* &quot;-&quot;??_);_(@_)" sourceLinked="1"/>
        <c:majorTickMark val="none"/>
        <c:minorTickMark val="none"/>
        <c:tickLblPos val="nextTo"/>
        <c:crossAx val="21340826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June '17</c:v>
          </c:tx>
          <c:spPr>
            <a:ln w="28575" cap="rnd">
              <a:solidFill>
                <a:schemeClr val="accent1"/>
              </a:solidFill>
              <a:round/>
            </a:ln>
            <a:effectLst/>
          </c:spPr>
          <c:marker>
            <c:symbol val="none"/>
          </c:marker>
          <c:cat>
            <c:numRef>
              <c:f>'Real GDP'!$D$3:$N$3</c:f>
              <c:numCache>
                <c:formatCode>General</c:formatCode>
                <c:ptCount val="11"/>
                <c:pt idx="0">
                  <c:v>2017.0</c:v>
                </c:pt>
                <c:pt idx="1">
                  <c:v>2018.0</c:v>
                </c:pt>
                <c:pt idx="2">
                  <c:v>2019.0</c:v>
                </c:pt>
                <c:pt idx="3">
                  <c:v>2020.0</c:v>
                </c:pt>
                <c:pt idx="4">
                  <c:v>2021.0</c:v>
                </c:pt>
                <c:pt idx="5">
                  <c:v>2022.0</c:v>
                </c:pt>
                <c:pt idx="6">
                  <c:v>2023.0</c:v>
                </c:pt>
                <c:pt idx="7">
                  <c:v>2024.0</c:v>
                </c:pt>
                <c:pt idx="8">
                  <c:v>2025.0</c:v>
                </c:pt>
                <c:pt idx="9">
                  <c:v>2026.0</c:v>
                </c:pt>
                <c:pt idx="10">
                  <c:v>2027.0</c:v>
                </c:pt>
              </c:numCache>
            </c:numRef>
          </c:cat>
          <c:val>
            <c:numRef>
              <c:f>'Real GDP'!$D$16:$N$16</c:f>
              <c:numCache>
                <c:formatCode>0.0</c:formatCode>
                <c:ptCount val="11"/>
                <c:pt idx="0">
                  <c:v>2.252</c:v>
                </c:pt>
                <c:pt idx="1">
                  <c:v>2.17</c:v>
                </c:pt>
                <c:pt idx="2">
                  <c:v>1.68</c:v>
                </c:pt>
                <c:pt idx="3">
                  <c:v>1.443</c:v>
                </c:pt>
                <c:pt idx="4">
                  <c:v>1.703</c:v>
                </c:pt>
                <c:pt idx="5">
                  <c:v>1.877</c:v>
                </c:pt>
                <c:pt idx="6">
                  <c:v>1.894</c:v>
                </c:pt>
                <c:pt idx="7">
                  <c:v>1.898</c:v>
                </c:pt>
                <c:pt idx="8">
                  <c:v>1.885</c:v>
                </c:pt>
                <c:pt idx="9">
                  <c:v>1.87</c:v>
                </c:pt>
                <c:pt idx="10">
                  <c:v>1.869</c:v>
                </c:pt>
              </c:numCache>
            </c:numRef>
          </c:val>
          <c:smooth val="0"/>
          <c:extLst xmlns:c16r2="http://schemas.microsoft.com/office/drawing/2015/06/chart">
            <c:ext xmlns:c16="http://schemas.microsoft.com/office/drawing/2014/chart" uri="{C3380CC4-5D6E-409C-BE32-E72D297353CC}">
              <c16:uniqueId val="{00000000-C1DC-419F-86D5-AA43D8828C10}"/>
            </c:ext>
          </c:extLst>
        </c:ser>
        <c:ser>
          <c:idx val="1"/>
          <c:order val="1"/>
          <c:tx>
            <c:v>Apr '18</c:v>
          </c:tx>
          <c:spPr>
            <a:ln w="28575" cap="rnd">
              <a:solidFill>
                <a:srgbClr val="C00000"/>
              </a:solidFill>
              <a:round/>
            </a:ln>
            <a:effectLst/>
          </c:spPr>
          <c:marker>
            <c:symbol val="none"/>
          </c:marker>
          <c:cat>
            <c:numRef>
              <c:f>'Real GDP'!$D$3:$N$3</c:f>
              <c:numCache>
                <c:formatCode>General</c:formatCode>
                <c:ptCount val="11"/>
                <c:pt idx="0">
                  <c:v>2017.0</c:v>
                </c:pt>
                <c:pt idx="1">
                  <c:v>2018.0</c:v>
                </c:pt>
                <c:pt idx="2">
                  <c:v>2019.0</c:v>
                </c:pt>
                <c:pt idx="3">
                  <c:v>2020.0</c:v>
                </c:pt>
                <c:pt idx="4">
                  <c:v>2021.0</c:v>
                </c:pt>
                <c:pt idx="5">
                  <c:v>2022.0</c:v>
                </c:pt>
                <c:pt idx="6">
                  <c:v>2023.0</c:v>
                </c:pt>
                <c:pt idx="7">
                  <c:v>2024.0</c:v>
                </c:pt>
                <c:pt idx="8">
                  <c:v>2025.0</c:v>
                </c:pt>
                <c:pt idx="9">
                  <c:v>2026.0</c:v>
                </c:pt>
                <c:pt idx="10">
                  <c:v>2027.0</c:v>
                </c:pt>
              </c:numCache>
            </c:numRef>
          </c:cat>
          <c:val>
            <c:numRef>
              <c:f>'Real GDP'!$D$17:$N$17</c:f>
              <c:numCache>
                <c:formatCode>0.0</c:formatCode>
                <c:ptCount val="11"/>
                <c:pt idx="0">
                  <c:v>2.252</c:v>
                </c:pt>
                <c:pt idx="1">
                  <c:v>3.046</c:v>
                </c:pt>
                <c:pt idx="2">
                  <c:v>2.863</c:v>
                </c:pt>
                <c:pt idx="3">
                  <c:v>1.952</c:v>
                </c:pt>
                <c:pt idx="4">
                  <c:v>1.529</c:v>
                </c:pt>
                <c:pt idx="5">
                  <c:v>1.523</c:v>
                </c:pt>
                <c:pt idx="6">
                  <c:v>1.615</c:v>
                </c:pt>
                <c:pt idx="7">
                  <c:v>1.713</c:v>
                </c:pt>
                <c:pt idx="8">
                  <c:v>1.776</c:v>
                </c:pt>
                <c:pt idx="9">
                  <c:v>1.66</c:v>
                </c:pt>
                <c:pt idx="10">
                  <c:v>1.804</c:v>
                </c:pt>
              </c:numCache>
            </c:numRef>
          </c:val>
          <c:smooth val="0"/>
          <c:extLst xmlns:c16r2="http://schemas.microsoft.com/office/drawing/2015/06/chart">
            <c:ext xmlns:c16="http://schemas.microsoft.com/office/drawing/2014/chart" uri="{C3380CC4-5D6E-409C-BE32-E72D297353CC}">
              <c16:uniqueId val="{00000001-C1DC-419F-86D5-AA43D8828C10}"/>
            </c:ext>
          </c:extLst>
        </c:ser>
        <c:dLbls>
          <c:showLegendKey val="0"/>
          <c:showVal val="0"/>
          <c:showCatName val="0"/>
          <c:showSerName val="0"/>
          <c:showPercent val="0"/>
          <c:showBubbleSize val="0"/>
        </c:dLbls>
        <c:marker val="1"/>
        <c:smooth val="0"/>
        <c:axId val="2104148376"/>
        <c:axId val="2104151944"/>
      </c:lineChart>
      <c:catAx>
        <c:axId val="2104148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2104151944"/>
        <c:crosses val="autoZero"/>
        <c:auto val="1"/>
        <c:lblAlgn val="ctr"/>
        <c:lblOffset val="100"/>
        <c:noMultiLvlLbl val="0"/>
      </c:catAx>
      <c:valAx>
        <c:axId val="21041519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21041483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Sheet1!$B$12</c:f>
              <c:strCache>
                <c:ptCount val="1"/>
                <c:pt idx="0">
                  <c:v>Baseline (June '17)</c:v>
                </c:pt>
              </c:strCache>
            </c:strRef>
          </c:tx>
          <c:spPr>
            <a:solidFill>
              <a:srgbClr val="002060"/>
            </a:solidFill>
            <a:ln>
              <a:noFill/>
            </a:ln>
            <a:effectLst/>
          </c:spPr>
          <c:invertIfNegative val="0"/>
          <c:cat>
            <c:numRef>
              <c:f>Sheet1!$C$11:$M$11</c:f>
              <c:numCache>
                <c:formatCode>General</c:formatCode>
                <c:ptCount val="11"/>
                <c:pt idx="0">
                  <c:v>2017.0</c:v>
                </c:pt>
                <c:pt idx="1">
                  <c:v>2018.0</c:v>
                </c:pt>
                <c:pt idx="2">
                  <c:v>2019.0</c:v>
                </c:pt>
                <c:pt idx="3">
                  <c:v>2020.0</c:v>
                </c:pt>
                <c:pt idx="4">
                  <c:v>2021.0</c:v>
                </c:pt>
                <c:pt idx="5">
                  <c:v>2022.0</c:v>
                </c:pt>
                <c:pt idx="6">
                  <c:v>2023.0</c:v>
                </c:pt>
                <c:pt idx="7">
                  <c:v>2024.0</c:v>
                </c:pt>
                <c:pt idx="8">
                  <c:v>2025.0</c:v>
                </c:pt>
                <c:pt idx="9">
                  <c:v>2026.0</c:v>
                </c:pt>
                <c:pt idx="10">
                  <c:v>2027.0</c:v>
                </c:pt>
              </c:numCache>
            </c:numRef>
          </c:cat>
          <c:val>
            <c:numRef>
              <c:f>Sheet1!$C$12:$M$12</c:f>
              <c:numCache>
                <c:formatCode>#,##0</c:formatCode>
                <c:ptCount val="11"/>
                <c:pt idx="0" formatCode="General">
                  <c:v>665.0</c:v>
                </c:pt>
                <c:pt idx="1">
                  <c:v>562.695</c:v>
                </c:pt>
                <c:pt idx="2">
                  <c:v>688.923</c:v>
                </c:pt>
                <c:pt idx="3">
                  <c:v>774.5579999999999</c:v>
                </c:pt>
                <c:pt idx="4">
                  <c:v>879.4109999999998</c:v>
                </c:pt>
                <c:pt idx="5">
                  <c:v>1026.976</c:v>
                </c:pt>
                <c:pt idx="6">
                  <c:v>1057.336</c:v>
                </c:pt>
                <c:pt idx="7">
                  <c:v>1082.88</c:v>
                </c:pt>
                <c:pt idx="8">
                  <c:v>1224.594</c:v>
                </c:pt>
                <c:pt idx="9">
                  <c:v>1351.872</c:v>
                </c:pt>
                <c:pt idx="10">
                  <c:v>1462.627</c:v>
                </c:pt>
              </c:numCache>
            </c:numRef>
          </c:val>
          <c:extLst xmlns:c16r2="http://schemas.microsoft.com/office/drawing/2015/06/chart">
            <c:ext xmlns:c16="http://schemas.microsoft.com/office/drawing/2014/chart" uri="{C3380CC4-5D6E-409C-BE32-E72D297353CC}">
              <c16:uniqueId val="{00000000-5449-4AAC-9B7D-BE61BF8C04B0}"/>
            </c:ext>
          </c:extLst>
        </c:ser>
        <c:ser>
          <c:idx val="1"/>
          <c:order val="1"/>
          <c:tx>
            <c:strRef>
              <c:f>Sheet1!$B$13</c:f>
              <c:strCache>
                <c:ptCount val="1"/>
                <c:pt idx="0">
                  <c:v>Revenue Reduction</c:v>
                </c:pt>
              </c:strCache>
            </c:strRef>
          </c:tx>
          <c:spPr>
            <a:solidFill>
              <a:schemeClr val="accent5">
                <a:lumMod val="60000"/>
                <a:lumOff val="40000"/>
              </a:schemeClr>
            </a:solidFill>
            <a:ln>
              <a:noFill/>
            </a:ln>
            <a:effectLst/>
          </c:spPr>
          <c:invertIfNegative val="0"/>
          <c:cat>
            <c:numRef>
              <c:f>Sheet1!$C$11:$M$11</c:f>
              <c:numCache>
                <c:formatCode>General</c:formatCode>
                <c:ptCount val="11"/>
                <c:pt idx="0">
                  <c:v>2017.0</c:v>
                </c:pt>
                <c:pt idx="1">
                  <c:v>2018.0</c:v>
                </c:pt>
                <c:pt idx="2">
                  <c:v>2019.0</c:v>
                </c:pt>
                <c:pt idx="3">
                  <c:v>2020.0</c:v>
                </c:pt>
                <c:pt idx="4">
                  <c:v>2021.0</c:v>
                </c:pt>
                <c:pt idx="5">
                  <c:v>2022.0</c:v>
                </c:pt>
                <c:pt idx="6">
                  <c:v>2023.0</c:v>
                </c:pt>
                <c:pt idx="7">
                  <c:v>2024.0</c:v>
                </c:pt>
                <c:pt idx="8">
                  <c:v>2025.0</c:v>
                </c:pt>
                <c:pt idx="9">
                  <c:v>2026.0</c:v>
                </c:pt>
                <c:pt idx="10">
                  <c:v>2027.0</c:v>
                </c:pt>
              </c:numCache>
            </c:numRef>
          </c:cat>
          <c:val>
            <c:numRef>
              <c:f>Sheet1!$C$13:$M$13</c:f>
              <c:numCache>
                <c:formatCode>#,##0</c:formatCode>
                <c:ptCount val="11"/>
                <c:pt idx="1">
                  <c:v>193.896</c:v>
                </c:pt>
                <c:pt idx="2">
                  <c:v>196.874</c:v>
                </c:pt>
                <c:pt idx="3">
                  <c:v>175.784</c:v>
                </c:pt>
                <c:pt idx="4">
                  <c:v>184.682</c:v>
                </c:pt>
                <c:pt idx="5">
                  <c:v>166.304</c:v>
                </c:pt>
                <c:pt idx="6">
                  <c:v>133.672</c:v>
                </c:pt>
                <c:pt idx="7">
                  <c:v>101.171</c:v>
                </c:pt>
                <c:pt idx="8">
                  <c:v>79.571</c:v>
                </c:pt>
                <c:pt idx="9">
                  <c:v>-53.59</c:v>
                </c:pt>
                <c:pt idx="10">
                  <c:v>-141.027</c:v>
                </c:pt>
              </c:numCache>
            </c:numRef>
          </c:val>
          <c:extLst xmlns:c16r2="http://schemas.microsoft.com/office/drawing/2015/06/chart">
            <c:ext xmlns:c16="http://schemas.microsoft.com/office/drawing/2014/chart" uri="{C3380CC4-5D6E-409C-BE32-E72D297353CC}">
              <c16:uniqueId val="{00000001-5449-4AAC-9B7D-BE61BF8C04B0}"/>
            </c:ext>
          </c:extLst>
        </c:ser>
        <c:ser>
          <c:idx val="2"/>
          <c:order val="2"/>
          <c:tx>
            <c:strRef>
              <c:f>Sheet1!$B$14</c:f>
              <c:strCache>
                <c:ptCount val="1"/>
                <c:pt idx="0">
                  <c:v>Spending Increase</c:v>
                </c:pt>
              </c:strCache>
            </c:strRef>
          </c:tx>
          <c:spPr>
            <a:solidFill>
              <a:srgbClr val="FFC000"/>
            </a:solidFill>
            <a:ln>
              <a:noFill/>
            </a:ln>
            <a:effectLst/>
          </c:spPr>
          <c:invertIfNegative val="0"/>
          <c:cat>
            <c:numRef>
              <c:f>Sheet1!$C$11:$M$11</c:f>
              <c:numCache>
                <c:formatCode>General</c:formatCode>
                <c:ptCount val="11"/>
                <c:pt idx="0">
                  <c:v>2017.0</c:v>
                </c:pt>
                <c:pt idx="1">
                  <c:v>2018.0</c:v>
                </c:pt>
                <c:pt idx="2">
                  <c:v>2019.0</c:v>
                </c:pt>
                <c:pt idx="3">
                  <c:v>2020.0</c:v>
                </c:pt>
                <c:pt idx="4">
                  <c:v>2021.0</c:v>
                </c:pt>
                <c:pt idx="5">
                  <c:v>2022.0</c:v>
                </c:pt>
                <c:pt idx="6">
                  <c:v>2023.0</c:v>
                </c:pt>
                <c:pt idx="7">
                  <c:v>2024.0</c:v>
                </c:pt>
                <c:pt idx="8">
                  <c:v>2025.0</c:v>
                </c:pt>
                <c:pt idx="9">
                  <c:v>2026.0</c:v>
                </c:pt>
                <c:pt idx="10">
                  <c:v>2027.0</c:v>
                </c:pt>
              </c:numCache>
            </c:numRef>
          </c:cat>
          <c:val>
            <c:numRef>
              <c:f>Sheet1!$C$14:$M$14</c:f>
              <c:numCache>
                <c:formatCode>#,##0</c:formatCode>
                <c:ptCount val="11"/>
                <c:pt idx="1">
                  <c:v>47.64</c:v>
                </c:pt>
                <c:pt idx="2">
                  <c:v>94.836</c:v>
                </c:pt>
                <c:pt idx="3">
                  <c:v>57.314</c:v>
                </c:pt>
                <c:pt idx="4">
                  <c:v>58.57400000000001</c:v>
                </c:pt>
                <c:pt idx="5">
                  <c:v>82.82299999999998</c:v>
                </c:pt>
                <c:pt idx="6">
                  <c:v>81.528</c:v>
                </c:pt>
                <c:pt idx="7">
                  <c:v>59.69900000000001</c:v>
                </c:pt>
                <c:pt idx="8">
                  <c:v>48.131</c:v>
                </c:pt>
                <c:pt idx="9">
                  <c:v>22.11</c:v>
                </c:pt>
                <c:pt idx="10">
                  <c:v>-5.766999999999999</c:v>
                </c:pt>
              </c:numCache>
            </c:numRef>
          </c:val>
          <c:extLst xmlns:c16r2="http://schemas.microsoft.com/office/drawing/2015/06/chart">
            <c:ext xmlns:c16="http://schemas.microsoft.com/office/drawing/2014/chart" uri="{C3380CC4-5D6E-409C-BE32-E72D297353CC}">
              <c16:uniqueId val="{00000002-5449-4AAC-9B7D-BE61BF8C04B0}"/>
            </c:ext>
          </c:extLst>
        </c:ser>
        <c:dLbls>
          <c:showLegendKey val="0"/>
          <c:showVal val="0"/>
          <c:showCatName val="0"/>
          <c:showSerName val="0"/>
          <c:showPercent val="0"/>
          <c:showBubbleSize val="0"/>
        </c:dLbls>
        <c:gapWidth val="55"/>
        <c:overlap val="100"/>
        <c:axId val="2135119592"/>
        <c:axId val="2135123208"/>
      </c:barChart>
      <c:catAx>
        <c:axId val="21351195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135123208"/>
        <c:crosses val="autoZero"/>
        <c:auto val="1"/>
        <c:lblAlgn val="ctr"/>
        <c:lblOffset val="100"/>
        <c:noMultiLvlLbl val="0"/>
      </c:catAx>
      <c:valAx>
        <c:axId val="2135123208"/>
        <c:scaling>
          <c:orientation val="minMax"/>
          <c:min val="-2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13511959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Sheet2!$B$6</c:f>
              <c:strCache>
                <c:ptCount val="1"/>
                <c:pt idx="0">
                  <c:v>Apr '18</c:v>
                </c:pt>
              </c:strCache>
            </c:strRef>
          </c:tx>
          <c:spPr>
            <a:ln w="28575" cap="rnd">
              <a:solidFill>
                <a:schemeClr val="accent1"/>
              </a:solidFill>
              <a:round/>
            </a:ln>
            <a:effectLst/>
          </c:spPr>
          <c:marker>
            <c:symbol val="none"/>
          </c:marker>
          <c:cat>
            <c:numRef>
              <c:f>Sheet2!$C$5:$N$5</c:f>
              <c:numCache>
                <c:formatCode>0</c:formatCode>
                <c:ptCount val="12"/>
                <c:pt idx="0">
                  <c:v>2017.0</c:v>
                </c:pt>
                <c:pt idx="1">
                  <c:v>2018.0</c:v>
                </c:pt>
                <c:pt idx="2">
                  <c:v>2019.0</c:v>
                </c:pt>
                <c:pt idx="3">
                  <c:v>2020.0</c:v>
                </c:pt>
                <c:pt idx="4">
                  <c:v>2021.0</c:v>
                </c:pt>
                <c:pt idx="5">
                  <c:v>2022.0</c:v>
                </c:pt>
                <c:pt idx="6">
                  <c:v>2023.0</c:v>
                </c:pt>
                <c:pt idx="7">
                  <c:v>2024.0</c:v>
                </c:pt>
                <c:pt idx="8">
                  <c:v>2025.0</c:v>
                </c:pt>
                <c:pt idx="9">
                  <c:v>2026.0</c:v>
                </c:pt>
                <c:pt idx="10">
                  <c:v>2027.0</c:v>
                </c:pt>
                <c:pt idx="11">
                  <c:v>2028.0</c:v>
                </c:pt>
              </c:numCache>
            </c:numRef>
          </c:cat>
          <c:val>
            <c:numRef>
              <c:f>Sheet2!$C$6:$N$6</c:f>
              <c:numCache>
                <c:formatCode>#,##0.0</c:formatCode>
                <c:ptCount val="12"/>
                <c:pt idx="0">
                  <c:v>76.468</c:v>
                </c:pt>
                <c:pt idx="1">
                  <c:v>78.037</c:v>
                </c:pt>
                <c:pt idx="2">
                  <c:v>79.307</c:v>
                </c:pt>
                <c:pt idx="3">
                  <c:v>80.909</c:v>
                </c:pt>
                <c:pt idx="4">
                  <c:v>83.06200000000001</c:v>
                </c:pt>
                <c:pt idx="5">
                  <c:v>85.67899999999999</c:v>
                </c:pt>
                <c:pt idx="6">
                  <c:v>87.884</c:v>
                </c:pt>
                <c:pt idx="7">
                  <c:v>89.637</c:v>
                </c:pt>
                <c:pt idx="8">
                  <c:v>91.514</c:v>
                </c:pt>
                <c:pt idx="9">
                  <c:v>93.141</c:v>
                </c:pt>
                <c:pt idx="10">
                  <c:v>94.45500000000001</c:v>
                </c:pt>
                <c:pt idx="11">
                  <c:v>96.20200000000001</c:v>
                </c:pt>
              </c:numCache>
            </c:numRef>
          </c:val>
          <c:smooth val="0"/>
          <c:extLst xmlns:c16r2="http://schemas.microsoft.com/office/drawing/2015/06/chart">
            <c:ext xmlns:c16="http://schemas.microsoft.com/office/drawing/2014/chart" uri="{C3380CC4-5D6E-409C-BE32-E72D297353CC}">
              <c16:uniqueId val="{00000000-38FF-450B-ACC3-75B6BF665BB8}"/>
            </c:ext>
          </c:extLst>
        </c:ser>
        <c:ser>
          <c:idx val="1"/>
          <c:order val="1"/>
          <c:tx>
            <c:strRef>
              <c:f>Sheet2!$B$7</c:f>
              <c:strCache>
                <c:ptCount val="1"/>
                <c:pt idx="0">
                  <c:v>June '17</c:v>
                </c:pt>
              </c:strCache>
            </c:strRef>
          </c:tx>
          <c:spPr>
            <a:ln w="28575" cap="rnd">
              <a:solidFill>
                <a:schemeClr val="accent2"/>
              </a:solidFill>
              <a:round/>
            </a:ln>
            <a:effectLst/>
          </c:spPr>
          <c:marker>
            <c:symbol val="none"/>
          </c:marker>
          <c:cat>
            <c:numRef>
              <c:f>Sheet2!$C$5:$N$5</c:f>
              <c:numCache>
                <c:formatCode>0</c:formatCode>
                <c:ptCount val="12"/>
                <c:pt idx="0">
                  <c:v>2017.0</c:v>
                </c:pt>
                <c:pt idx="1">
                  <c:v>2018.0</c:v>
                </c:pt>
                <c:pt idx="2">
                  <c:v>2019.0</c:v>
                </c:pt>
                <c:pt idx="3">
                  <c:v>2020.0</c:v>
                </c:pt>
                <c:pt idx="4">
                  <c:v>2021.0</c:v>
                </c:pt>
                <c:pt idx="5">
                  <c:v>2022.0</c:v>
                </c:pt>
                <c:pt idx="6">
                  <c:v>2023.0</c:v>
                </c:pt>
                <c:pt idx="7">
                  <c:v>2024.0</c:v>
                </c:pt>
                <c:pt idx="8">
                  <c:v>2025.0</c:v>
                </c:pt>
                <c:pt idx="9">
                  <c:v>2026.0</c:v>
                </c:pt>
                <c:pt idx="10">
                  <c:v>2027.0</c:v>
                </c:pt>
                <c:pt idx="11">
                  <c:v>2028.0</c:v>
                </c:pt>
              </c:numCache>
            </c:numRef>
          </c:cat>
          <c:val>
            <c:numRef>
              <c:f>Sheet2!$C$7:$N$7</c:f>
              <c:numCache>
                <c:formatCode>#,##0.0</c:formatCode>
                <c:ptCount val="12"/>
                <c:pt idx="0">
                  <c:v>76.5</c:v>
                </c:pt>
                <c:pt idx="1">
                  <c:v>77.983</c:v>
                </c:pt>
                <c:pt idx="2">
                  <c:v>78.77</c:v>
                </c:pt>
                <c:pt idx="3">
                  <c:v>80.018</c:v>
                </c:pt>
                <c:pt idx="4">
                  <c:v>81.37499999999998</c:v>
                </c:pt>
                <c:pt idx="5">
                  <c:v>82.949</c:v>
                </c:pt>
                <c:pt idx="6">
                  <c:v>84.39</c:v>
                </c:pt>
                <c:pt idx="7">
                  <c:v>85.693</c:v>
                </c:pt>
                <c:pt idx="8">
                  <c:v>87.32199999999998</c:v>
                </c:pt>
                <c:pt idx="9">
                  <c:v>89.18099999999998</c:v>
                </c:pt>
                <c:pt idx="10">
                  <c:v>91.161</c:v>
                </c:pt>
                <c:pt idx="11">
                  <c:v>93.0</c:v>
                </c:pt>
              </c:numCache>
            </c:numRef>
          </c:val>
          <c:smooth val="0"/>
          <c:extLst xmlns:c16r2="http://schemas.microsoft.com/office/drawing/2015/06/chart">
            <c:ext xmlns:c16="http://schemas.microsoft.com/office/drawing/2014/chart" uri="{C3380CC4-5D6E-409C-BE32-E72D297353CC}">
              <c16:uniqueId val="{00000001-38FF-450B-ACC3-75B6BF665BB8}"/>
            </c:ext>
          </c:extLst>
        </c:ser>
        <c:dLbls>
          <c:showLegendKey val="0"/>
          <c:showVal val="0"/>
          <c:showCatName val="0"/>
          <c:showSerName val="0"/>
          <c:showPercent val="0"/>
          <c:showBubbleSize val="0"/>
        </c:dLbls>
        <c:marker val="1"/>
        <c:smooth val="0"/>
        <c:axId val="2134323672"/>
        <c:axId val="2134327384"/>
      </c:lineChart>
      <c:catAx>
        <c:axId val="213432367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134327384"/>
        <c:crosses val="autoZero"/>
        <c:auto val="1"/>
        <c:lblAlgn val="ctr"/>
        <c:lblOffset val="100"/>
        <c:noMultiLvlLbl val="0"/>
      </c:catAx>
      <c:valAx>
        <c:axId val="2134327384"/>
        <c:scaling>
          <c:orientation val="minMax"/>
          <c:min val="7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13432367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'10. Household Income Shares'!$A$13:$A$48</c:f>
              <c:numCache>
                <c:formatCode>0</c:formatCode>
                <c:ptCount val="36"/>
                <c:pt idx="0">
                  <c:v>1979.0</c:v>
                </c:pt>
                <c:pt idx="1">
                  <c:v>1980.0</c:v>
                </c:pt>
                <c:pt idx="2">
                  <c:v>1981.0</c:v>
                </c:pt>
                <c:pt idx="3">
                  <c:v>1982.0</c:v>
                </c:pt>
                <c:pt idx="4">
                  <c:v>1983.0</c:v>
                </c:pt>
                <c:pt idx="5">
                  <c:v>1984.0</c:v>
                </c:pt>
                <c:pt idx="6">
                  <c:v>1985.0</c:v>
                </c:pt>
                <c:pt idx="7">
                  <c:v>1986.0</c:v>
                </c:pt>
                <c:pt idx="8">
                  <c:v>1987.0</c:v>
                </c:pt>
                <c:pt idx="9">
                  <c:v>1988.0</c:v>
                </c:pt>
                <c:pt idx="10">
                  <c:v>1989.0</c:v>
                </c:pt>
                <c:pt idx="11">
                  <c:v>1990.0</c:v>
                </c:pt>
                <c:pt idx="12">
                  <c:v>1991.0</c:v>
                </c:pt>
                <c:pt idx="13">
                  <c:v>1992.0</c:v>
                </c:pt>
                <c:pt idx="14">
                  <c:v>1993.0</c:v>
                </c:pt>
                <c:pt idx="15">
                  <c:v>1994.0</c:v>
                </c:pt>
                <c:pt idx="16">
                  <c:v>1995.0</c:v>
                </c:pt>
                <c:pt idx="17">
                  <c:v>1996.0</c:v>
                </c:pt>
                <c:pt idx="18">
                  <c:v>1997.0</c:v>
                </c:pt>
                <c:pt idx="19">
                  <c:v>1998.0</c:v>
                </c:pt>
                <c:pt idx="20">
                  <c:v>1999.0</c:v>
                </c:pt>
                <c:pt idx="21">
                  <c:v>2000.0</c:v>
                </c:pt>
                <c:pt idx="22">
                  <c:v>2001.0</c:v>
                </c:pt>
                <c:pt idx="23">
                  <c:v>2002.0</c:v>
                </c:pt>
                <c:pt idx="24">
                  <c:v>2003.0</c:v>
                </c:pt>
                <c:pt idx="25">
                  <c:v>2004.0</c:v>
                </c:pt>
                <c:pt idx="26">
                  <c:v>2005.0</c:v>
                </c:pt>
                <c:pt idx="27">
                  <c:v>2006.0</c:v>
                </c:pt>
                <c:pt idx="28">
                  <c:v>2007.0</c:v>
                </c:pt>
                <c:pt idx="29">
                  <c:v>2008.0</c:v>
                </c:pt>
                <c:pt idx="30">
                  <c:v>2009.0</c:v>
                </c:pt>
                <c:pt idx="31">
                  <c:v>2010.0</c:v>
                </c:pt>
                <c:pt idx="32">
                  <c:v>2011.0</c:v>
                </c:pt>
                <c:pt idx="33">
                  <c:v>2012.0</c:v>
                </c:pt>
                <c:pt idx="34">
                  <c:v>2013.0</c:v>
                </c:pt>
                <c:pt idx="35">
                  <c:v>2014.0</c:v>
                </c:pt>
              </c:numCache>
            </c:numRef>
          </c:cat>
          <c:val>
            <c:numRef>
              <c:f>'10. Household Income Shares'!$M$13:$M$48</c:f>
              <c:numCache>
                <c:formatCode>#,##0.0</c:formatCode>
                <c:ptCount val="36"/>
                <c:pt idx="0">
                  <c:v>9.0</c:v>
                </c:pt>
                <c:pt idx="1">
                  <c:v>9.0</c:v>
                </c:pt>
                <c:pt idx="2">
                  <c:v>9.0</c:v>
                </c:pt>
                <c:pt idx="3">
                  <c:v>9.5</c:v>
                </c:pt>
                <c:pt idx="4">
                  <c:v>10.2</c:v>
                </c:pt>
                <c:pt idx="5">
                  <c:v>10.6</c:v>
                </c:pt>
                <c:pt idx="6">
                  <c:v>11.3</c:v>
                </c:pt>
                <c:pt idx="7">
                  <c:v>13.8</c:v>
                </c:pt>
                <c:pt idx="8">
                  <c:v>11.1</c:v>
                </c:pt>
                <c:pt idx="9">
                  <c:v>13.2</c:v>
                </c:pt>
                <c:pt idx="10">
                  <c:v>12.3</c:v>
                </c:pt>
                <c:pt idx="11">
                  <c:v>12.0</c:v>
                </c:pt>
                <c:pt idx="12">
                  <c:v>11.1</c:v>
                </c:pt>
                <c:pt idx="13">
                  <c:v>12.1</c:v>
                </c:pt>
                <c:pt idx="14">
                  <c:v>11.7</c:v>
                </c:pt>
                <c:pt idx="15">
                  <c:v>11.8</c:v>
                </c:pt>
                <c:pt idx="16">
                  <c:v>12.3</c:v>
                </c:pt>
                <c:pt idx="17">
                  <c:v>13.6</c:v>
                </c:pt>
                <c:pt idx="18">
                  <c:v>14.7</c:v>
                </c:pt>
                <c:pt idx="19">
                  <c:v>15.5</c:v>
                </c:pt>
                <c:pt idx="20">
                  <c:v>16.5</c:v>
                </c:pt>
                <c:pt idx="21">
                  <c:v>17.5</c:v>
                </c:pt>
                <c:pt idx="22">
                  <c:v>14.6</c:v>
                </c:pt>
                <c:pt idx="23">
                  <c:v>13.3</c:v>
                </c:pt>
                <c:pt idx="24">
                  <c:v>14.1</c:v>
                </c:pt>
                <c:pt idx="25">
                  <c:v>16.0</c:v>
                </c:pt>
                <c:pt idx="26">
                  <c:v>17.9</c:v>
                </c:pt>
                <c:pt idx="27">
                  <c:v>18.6</c:v>
                </c:pt>
                <c:pt idx="28">
                  <c:v>19.1</c:v>
                </c:pt>
                <c:pt idx="29">
                  <c:v>16.4</c:v>
                </c:pt>
                <c:pt idx="30">
                  <c:v>13.7</c:v>
                </c:pt>
                <c:pt idx="31">
                  <c:v>15.3</c:v>
                </c:pt>
                <c:pt idx="32">
                  <c:v>15.1</c:v>
                </c:pt>
                <c:pt idx="33">
                  <c:v>17.8</c:v>
                </c:pt>
                <c:pt idx="34">
                  <c:v>15.4</c:v>
                </c:pt>
                <c:pt idx="35">
                  <c:v>16.7</c:v>
                </c:pt>
              </c:numCache>
            </c:numRef>
          </c:val>
          <c:smooth val="0"/>
          <c:extLst xmlns:c16r2="http://schemas.microsoft.com/office/drawing/2015/06/chart">
            <c:ext xmlns:c16="http://schemas.microsoft.com/office/drawing/2014/chart" uri="{C3380CC4-5D6E-409C-BE32-E72D297353CC}">
              <c16:uniqueId val="{00000000-360C-4712-8DA9-BD78E7776E9B}"/>
            </c:ext>
          </c:extLst>
        </c:ser>
        <c:ser>
          <c:idx val="1"/>
          <c:order val="1"/>
          <c:spPr>
            <a:ln w="28575" cap="rnd">
              <a:solidFill>
                <a:schemeClr val="accent2"/>
              </a:solidFill>
              <a:round/>
            </a:ln>
            <a:effectLst/>
          </c:spPr>
          <c:marker>
            <c:symbol val="none"/>
          </c:marker>
          <c:cat>
            <c:numRef>
              <c:f>'10. Household Income Shares'!$A$13:$A$48</c:f>
              <c:numCache>
                <c:formatCode>0</c:formatCode>
                <c:ptCount val="36"/>
                <c:pt idx="0">
                  <c:v>1979.0</c:v>
                </c:pt>
                <c:pt idx="1">
                  <c:v>1980.0</c:v>
                </c:pt>
                <c:pt idx="2">
                  <c:v>1981.0</c:v>
                </c:pt>
                <c:pt idx="3">
                  <c:v>1982.0</c:v>
                </c:pt>
                <c:pt idx="4">
                  <c:v>1983.0</c:v>
                </c:pt>
                <c:pt idx="5">
                  <c:v>1984.0</c:v>
                </c:pt>
                <c:pt idx="6">
                  <c:v>1985.0</c:v>
                </c:pt>
                <c:pt idx="7">
                  <c:v>1986.0</c:v>
                </c:pt>
                <c:pt idx="8">
                  <c:v>1987.0</c:v>
                </c:pt>
                <c:pt idx="9">
                  <c:v>1988.0</c:v>
                </c:pt>
                <c:pt idx="10">
                  <c:v>1989.0</c:v>
                </c:pt>
                <c:pt idx="11">
                  <c:v>1990.0</c:v>
                </c:pt>
                <c:pt idx="12">
                  <c:v>1991.0</c:v>
                </c:pt>
                <c:pt idx="13">
                  <c:v>1992.0</c:v>
                </c:pt>
                <c:pt idx="14">
                  <c:v>1993.0</c:v>
                </c:pt>
                <c:pt idx="15">
                  <c:v>1994.0</c:v>
                </c:pt>
                <c:pt idx="16">
                  <c:v>1995.0</c:v>
                </c:pt>
                <c:pt idx="17">
                  <c:v>1996.0</c:v>
                </c:pt>
                <c:pt idx="18">
                  <c:v>1997.0</c:v>
                </c:pt>
                <c:pt idx="19">
                  <c:v>1998.0</c:v>
                </c:pt>
                <c:pt idx="20">
                  <c:v>1999.0</c:v>
                </c:pt>
                <c:pt idx="21">
                  <c:v>2000.0</c:v>
                </c:pt>
                <c:pt idx="22">
                  <c:v>2001.0</c:v>
                </c:pt>
                <c:pt idx="23">
                  <c:v>2002.0</c:v>
                </c:pt>
                <c:pt idx="24">
                  <c:v>2003.0</c:v>
                </c:pt>
                <c:pt idx="25">
                  <c:v>2004.0</c:v>
                </c:pt>
                <c:pt idx="26">
                  <c:v>2005.0</c:v>
                </c:pt>
                <c:pt idx="27">
                  <c:v>2006.0</c:v>
                </c:pt>
                <c:pt idx="28">
                  <c:v>2007.0</c:v>
                </c:pt>
                <c:pt idx="29">
                  <c:v>2008.0</c:v>
                </c:pt>
                <c:pt idx="30">
                  <c:v>2009.0</c:v>
                </c:pt>
                <c:pt idx="31">
                  <c:v>2010.0</c:v>
                </c:pt>
                <c:pt idx="32">
                  <c:v>2011.0</c:v>
                </c:pt>
                <c:pt idx="33">
                  <c:v>2012.0</c:v>
                </c:pt>
                <c:pt idx="34">
                  <c:v>2013.0</c:v>
                </c:pt>
                <c:pt idx="35">
                  <c:v>2014.0</c:v>
                </c:pt>
              </c:numCache>
            </c:numRef>
          </c:cat>
          <c:val>
            <c:numRef>
              <c:f>'10. Household Income Shares'!$N$13:$N$48</c:f>
              <c:numCache>
                <c:formatCode>#,##0.0</c:formatCode>
                <c:ptCount val="36"/>
                <c:pt idx="0">
                  <c:v>7.4</c:v>
                </c:pt>
                <c:pt idx="1">
                  <c:v>7.5</c:v>
                </c:pt>
                <c:pt idx="2">
                  <c:v>7.8</c:v>
                </c:pt>
                <c:pt idx="3">
                  <c:v>8.5</c:v>
                </c:pt>
                <c:pt idx="4">
                  <c:v>9.200000000000001</c:v>
                </c:pt>
                <c:pt idx="5">
                  <c:v>9.5</c:v>
                </c:pt>
                <c:pt idx="6">
                  <c:v>10.3</c:v>
                </c:pt>
                <c:pt idx="7">
                  <c:v>12.8</c:v>
                </c:pt>
                <c:pt idx="8">
                  <c:v>9.6</c:v>
                </c:pt>
                <c:pt idx="9">
                  <c:v>11.7</c:v>
                </c:pt>
                <c:pt idx="10">
                  <c:v>11.0</c:v>
                </c:pt>
                <c:pt idx="11">
                  <c:v>10.7</c:v>
                </c:pt>
                <c:pt idx="12">
                  <c:v>9.700000000000001</c:v>
                </c:pt>
                <c:pt idx="13">
                  <c:v>10.5</c:v>
                </c:pt>
                <c:pt idx="14">
                  <c:v>9.700000000000001</c:v>
                </c:pt>
                <c:pt idx="15">
                  <c:v>9.6</c:v>
                </c:pt>
                <c:pt idx="16">
                  <c:v>10.0</c:v>
                </c:pt>
                <c:pt idx="17">
                  <c:v>11.1</c:v>
                </c:pt>
                <c:pt idx="18">
                  <c:v>12.2</c:v>
                </c:pt>
                <c:pt idx="19">
                  <c:v>13.1</c:v>
                </c:pt>
                <c:pt idx="20">
                  <c:v>14.0</c:v>
                </c:pt>
                <c:pt idx="21">
                  <c:v>14.9</c:v>
                </c:pt>
                <c:pt idx="22">
                  <c:v>12.2</c:v>
                </c:pt>
                <c:pt idx="23">
                  <c:v>11.0</c:v>
                </c:pt>
                <c:pt idx="24">
                  <c:v>11.8</c:v>
                </c:pt>
                <c:pt idx="25">
                  <c:v>13.5</c:v>
                </c:pt>
                <c:pt idx="26">
                  <c:v>15.1</c:v>
                </c:pt>
                <c:pt idx="27">
                  <c:v>15.9</c:v>
                </c:pt>
                <c:pt idx="28">
                  <c:v>16.6</c:v>
                </c:pt>
                <c:pt idx="29">
                  <c:v>13.9</c:v>
                </c:pt>
                <c:pt idx="30">
                  <c:v>11.3</c:v>
                </c:pt>
                <c:pt idx="31">
                  <c:v>12.6</c:v>
                </c:pt>
                <c:pt idx="32">
                  <c:v>12.5</c:v>
                </c:pt>
                <c:pt idx="33">
                  <c:v>14.9</c:v>
                </c:pt>
                <c:pt idx="34">
                  <c:v>12.3</c:v>
                </c:pt>
                <c:pt idx="35">
                  <c:v>13.3</c:v>
                </c:pt>
              </c:numCache>
            </c:numRef>
          </c:val>
          <c:smooth val="0"/>
          <c:extLst xmlns:c16r2="http://schemas.microsoft.com/office/drawing/2015/06/chart">
            <c:ext xmlns:c16="http://schemas.microsoft.com/office/drawing/2014/chart" uri="{C3380CC4-5D6E-409C-BE32-E72D297353CC}">
              <c16:uniqueId val="{00000001-360C-4712-8DA9-BD78E7776E9B}"/>
            </c:ext>
          </c:extLst>
        </c:ser>
        <c:dLbls>
          <c:showLegendKey val="0"/>
          <c:showVal val="0"/>
          <c:showCatName val="0"/>
          <c:showSerName val="0"/>
          <c:showPercent val="0"/>
          <c:showBubbleSize val="0"/>
        </c:dLbls>
        <c:marker val="1"/>
        <c:smooth val="0"/>
        <c:axId val="2134439560"/>
        <c:axId val="2134443080"/>
      </c:lineChart>
      <c:catAx>
        <c:axId val="213443956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134443080"/>
        <c:crosses val="autoZero"/>
        <c:auto val="1"/>
        <c:lblAlgn val="ctr"/>
        <c:lblOffset val="100"/>
        <c:tickLblSkip val="5"/>
        <c:noMultiLvlLbl val="0"/>
      </c:catAx>
      <c:valAx>
        <c:axId val="2134443080"/>
        <c:scaling>
          <c:orientation val="minMax"/>
          <c:max val="20.0"/>
          <c:min val="4.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21344395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Sheet1!$I$3</c:f>
              <c:strCache>
                <c:ptCount val="1"/>
                <c:pt idx="0">
                  <c:v>Bottom 50%</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Sheet1!$C$4:$C$56</c:f>
              <c:numCache>
                <c:formatCode>General</c:formatCode>
                <c:ptCount val="53"/>
                <c:pt idx="0">
                  <c:v>1962.0</c:v>
                </c:pt>
                <c:pt idx="1">
                  <c:v>1963.0</c:v>
                </c:pt>
                <c:pt idx="2">
                  <c:v>1964.0</c:v>
                </c:pt>
                <c:pt idx="3">
                  <c:v>1965.0</c:v>
                </c:pt>
                <c:pt idx="4">
                  <c:v>1966.0</c:v>
                </c:pt>
                <c:pt idx="5">
                  <c:v>1967.0</c:v>
                </c:pt>
                <c:pt idx="6">
                  <c:v>1968.0</c:v>
                </c:pt>
                <c:pt idx="7">
                  <c:v>1969.0</c:v>
                </c:pt>
                <c:pt idx="8">
                  <c:v>1970.0</c:v>
                </c:pt>
                <c:pt idx="9">
                  <c:v>1971.0</c:v>
                </c:pt>
                <c:pt idx="10">
                  <c:v>1972.0</c:v>
                </c:pt>
                <c:pt idx="11">
                  <c:v>1973.0</c:v>
                </c:pt>
                <c:pt idx="12">
                  <c:v>1974.0</c:v>
                </c:pt>
                <c:pt idx="13">
                  <c:v>1975.0</c:v>
                </c:pt>
                <c:pt idx="14">
                  <c:v>1976.0</c:v>
                </c:pt>
                <c:pt idx="15">
                  <c:v>1977.0</c:v>
                </c:pt>
                <c:pt idx="16">
                  <c:v>1978.0</c:v>
                </c:pt>
                <c:pt idx="17">
                  <c:v>1979.0</c:v>
                </c:pt>
                <c:pt idx="18">
                  <c:v>1980.0</c:v>
                </c:pt>
                <c:pt idx="19">
                  <c:v>1981.0</c:v>
                </c:pt>
                <c:pt idx="20">
                  <c:v>1982.0</c:v>
                </c:pt>
                <c:pt idx="21">
                  <c:v>1983.0</c:v>
                </c:pt>
                <c:pt idx="22">
                  <c:v>1984.0</c:v>
                </c:pt>
                <c:pt idx="23">
                  <c:v>1985.0</c:v>
                </c:pt>
                <c:pt idx="24">
                  <c:v>1986.0</c:v>
                </c:pt>
                <c:pt idx="25">
                  <c:v>1987.0</c:v>
                </c:pt>
                <c:pt idx="26">
                  <c:v>1988.0</c:v>
                </c:pt>
                <c:pt idx="27">
                  <c:v>1989.0</c:v>
                </c:pt>
                <c:pt idx="28">
                  <c:v>1990.0</c:v>
                </c:pt>
                <c:pt idx="29">
                  <c:v>1991.0</c:v>
                </c:pt>
                <c:pt idx="30">
                  <c:v>1992.0</c:v>
                </c:pt>
                <c:pt idx="31">
                  <c:v>1993.0</c:v>
                </c:pt>
                <c:pt idx="32">
                  <c:v>1994.0</c:v>
                </c:pt>
                <c:pt idx="33">
                  <c:v>1995.0</c:v>
                </c:pt>
                <c:pt idx="34">
                  <c:v>1996.0</c:v>
                </c:pt>
                <c:pt idx="35">
                  <c:v>1997.0</c:v>
                </c:pt>
                <c:pt idx="36">
                  <c:v>1998.0</c:v>
                </c:pt>
                <c:pt idx="37">
                  <c:v>1999.0</c:v>
                </c:pt>
                <c:pt idx="38">
                  <c:v>2000.0</c:v>
                </c:pt>
                <c:pt idx="39">
                  <c:v>2001.0</c:v>
                </c:pt>
                <c:pt idx="40">
                  <c:v>2002.0</c:v>
                </c:pt>
                <c:pt idx="41">
                  <c:v>2003.0</c:v>
                </c:pt>
                <c:pt idx="42">
                  <c:v>2004.0</c:v>
                </c:pt>
                <c:pt idx="43">
                  <c:v>2005.0</c:v>
                </c:pt>
                <c:pt idx="44">
                  <c:v>2006.0</c:v>
                </c:pt>
                <c:pt idx="45">
                  <c:v>2007.0</c:v>
                </c:pt>
                <c:pt idx="46">
                  <c:v>2008.0</c:v>
                </c:pt>
                <c:pt idx="47">
                  <c:v>2009.0</c:v>
                </c:pt>
                <c:pt idx="48">
                  <c:v>2010.0</c:v>
                </c:pt>
                <c:pt idx="49">
                  <c:v>2011.0</c:v>
                </c:pt>
                <c:pt idx="50">
                  <c:v>2012.0</c:v>
                </c:pt>
                <c:pt idx="51">
                  <c:v>2013.0</c:v>
                </c:pt>
                <c:pt idx="52">
                  <c:v>2014.0</c:v>
                </c:pt>
              </c:numCache>
            </c:numRef>
          </c:cat>
          <c:val>
            <c:numRef>
              <c:f>Sheet1!$I$4:$I$56</c:f>
              <c:numCache>
                <c:formatCode>0.0%</c:formatCode>
                <c:ptCount val="53"/>
                <c:pt idx="0">
                  <c:v>0.2252037525177</c:v>
                </c:pt>
                <c:pt idx="1">
                  <c:v>0.219954282045364</c:v>
                </c:pt>
                <c:pt idx="2">
                  <c:v>0.21468585729599</c:v>
                </c:pt>
                <c:pt idx="3">
                  <c:v>0.219409286975861</c:v>
                </c:pt>
                <c:pt idx="4">
                  <c:v>0.224132895469666</c:v>
                </c:pt>
                <c:pt idx="5">
                  <c:v>0.238126829266548</c:v>
                </c:pt>
                <c:pt idx="6">
                  <c:v>0.243976939469576</c:v>
                </c:pt>
                <c:pt idx="7">
                  <c:v>0.249999192543328</c:v>
                </c:pt>
                <c:pt idx="8">
                  <c:v>0.252461753087118</c:v>
                </c:pt>
                <c:pt idx="9">
                  <c:v>0.251033162523527</c:v>
                </c:pt>
                <c:pt idx="10">
                  <c:v>0.250379943710868</c:v>
                </c:pt>
                <c:pt idx="11">
                  <c:v>0.252623787488119</c:v>
                </c:pt>
                <c:pt idx="12">
                  <c:v>0.256846678993497</c:v>
                </c:pt>
                <c:pt idx="13">
                  <c:v>0.256846237366744</c:v>
                </c:pt>
                <c:pt idx="14">
                  <c:v>0.257909652636783</c:v>
                </c:pt>
                <c:pt idx="15">
                  <c:v>0.256358116131608</c:v>
                </c:pt>
                <c:pt idx="16">
                  <c:v>0.254832811470226</c:v>
                </c:pt>
                <c:pt idx="17">
                  <c:v>0.255628168582916</c:v>
                </c:pt>
                <c:pt idx="18">
                  <c:v>0.256857931613922</c:v>
                </c:pt>
                <c:pt idx="19">
                  <c:v>0.251292943954468</c:v>
                </c:pt>
                <c:pt idx="20">
                  <c:v>0.244604825973511</c:v>
                </c:pt>
                <c:pt idx="21">
                  <c:v>0.236305117607117</c:v>
                </c:pt>
                <c:pt idx="22">
                  <c:v>0.227907836437225</c:v>
                </c:pt>
                <c:pt idx="23">
                  <c:v>0.228359758853912</c:v>
                </c:pt>
                <c:pt idx="24">
                  <c:v>0.228712856769562</c:v>
                </c:pt>
                <c:pt idx="25">
                  <c:v>0.226202189922333</c:v>
                </c:pt>
                <c:pt idx="26">
                  <c:v>0.220975756645203</c:v>
                </c:pt>
                <c:pt idx="27">
                  <c:v>0.223365187644959</c:v>
                </c:pt>
                <c:pt idx="28">
                  <c:v>0.223578989505768</c:v>
                </c:pt>
                <c:pt idx="29">
                  <c:v>0.223320960998535</c:v>
                </c:pt>
                <c:pt idx="30">
                  <c:v>0.21809983253479</c:v>
                </c:pt>
                <c:pt idx="31">
                  <c:v>0.220943629741669</c:v>
                </c:pt>
                <c:pt idx="32">
                  <c:v>0.219731867313385</c:v>
                </c:pt>
                <c:pt idx="33">
                  <c:v>0.216448903083801</c:v>
                </c:pt>
                <c:pt idx="34">
                  <c:v>0.214229047298431</c:v>
                </c:pt>
                <c:pt idx="35">
                  <c:v>0.211319506168365</c:v>
                </c:pt>
                <c:pt idx="36">
                  <c:v>0.210578501224518</c:v>
                </c:pt>
                <c:pt idx="37">
                  <c:v>0.208822250366211</c:v>
                </c:pt>
                <c:pt idx="38">
                  <c:v>0.206149280071259</c:v>
                </c:pt>
                <c:pt idx="39">
                  <c:v>0.207682311534882</c:v>
                </c:pt>
                <c:pt idx="40">
                  <c:v>0.205627977848053</c:v>
                </c:pt>
                <c:pt idx="41">
                  <c:v>0.202300608158112</c:v>
                </c:pt>
                <c:pt idx="42">
                  <c:v>0.200688421726227</c:v>
                </c:pt>
                <c:pt idx="43">
                  <c:v>0.19993394613266</c:v>
                </c:pt>
                <c:pt idx="44">
                  <c:v>0.197814166545868</c:v>
                </c:pt>
                <c:pt idx="45">
                  <c:v>0.201421797275543</c:v>
                </c:pt>
                <c:pt idx="46">
                  <c:v>0.204756677150726</c:v>
                </c:pt>
                <c:pt idx="47">
                  <c:v>0.199372947216034</c:v>
                </c:pt>
                <c:pt idx="48">
                  <c:v>0.198868274688721</c:v>
                </c:pt>
                <c:pt idx="49">
                  <c:v>0.196282088756561</c:v>
                </c:pt>
                <c:pt idx="50">
                  <c:v>0.190544188022614</c:v>
                </c:pt>
                <c:pt idx="51">
                  <c:v>0.194461643695831</c:v>
                </c:pt>
                <c:pt idx="52">
                  <c:v>0.193748235702515</c:v>
                </c:pt>
              </c:numCache>
            </c:numRef>
          </c:val>
          <c:smooth val="0"/>
          <c:extLst xmlns:c16r2="http://schemas.microsoft.com/office/drawing/2015/06/chart">
            <c:ext xmlns:c16="http://schemas.microsoft.com/office/drawing/2014/chart" uri="{C3380CC4-5D6E-409C-BE32-E72D297353CC}">
              <c16:uniqueId val="{00000000-2F53-40BE-AF80-51AE7180E9B6}"/>
            </c:ext>
          </c:extLst>
        </c:ser>
        <c:ser>
          <c:idx val="1"/>
          <c:order val="1"/>
          <c:tx>
            <c:strRef>
              <c:f>Sheet1!$J$3</c:f>
              <c:strCache>
                <c:ptCount val="1"/>
                <c:pt idx="0">
                  <c:v>Top 1% </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Sheet1!$C$4:$C$56</c:f>
              <c:numCache>
                <c:formatCode>General</c:formatCode>
                <c:ptCount val="53"/>
                <c:pt idx="0">
                  <c:v>1962.0</c:v>
                </c:pt>
                <c:pt idx="1">
                  <c:v>1963.0</c:v>
                </c:pt>
                <c:pt idx="2">
                  <c:v>1964.0</c:v>
                </c:pt>
                <c:pt idx="3">
                  <c:v>1965.0</c:v>
                </c:pt>
                <c:pt idx="4">
                  <c:v>1966.0</c:v>
                </c:pt>
                <c:pt idx="5">
                  <c:v>1967.0</c:v>
                </c:pt>
                <c:pt idx="6">
                  <c:v>1968.0</c:v>
                </c:pt>
                <c:pt idx="7">
                  <c:v>1969.0</c:v>
                </c:pt>
                <c:pt idx="8">
                  <c:v>1970.0</c:v>
                </c:pt>
                <c:pt idx="9">
                  <c:v>1971.0</c:v>
                </c:pt>
                <c:pt idx="10">
                  <c:v>1972.0</c:v>
                </c:pt>
                <c:pt idx="11">
                  <c:v>1973.0</c:v>
                </c:pt>
                <c:pt idx="12">
                  <c:v>1974.0</c:v>
                </c:pt>
                <c:pt idx="13">
                  <c:v>1975.0</c:v>
                </c:pt>
                <c:pt idx="14">
                  <c:v>1976.0</c:v>
                </c:pt>
                <c:pt idx="15">
                  <c:v>1977.0</c:v>
                </c:pt>
                <c:pt idx="16">
                  <c:v>1978.0</c:v>
                </c:pt>
                <c:pt idx="17">
                  <c:v>1979.0</c:v>
                </c:pt>
                <c:pt idx="18">
                  <c:v>1980.0</c:v>
                </c:pt>
                <c:pt idx="19">
                  <c:v>1981.0</c:v>
                </c:pt>
                <c:pt idx="20">
                  <c:v>1982.0</c:v>
                </c:pt>
                <c:pt idx="21">
                  <c:v>1983.0</c:v>
                </c:pt>
                <c:pt idx="22">
                  <c:v>1984.0</c:v>
                </c:pt>
                <c:pt idx="23">
                  <c:v>1985.0</c:v>
                </c:pt>
                <c:pt idx="24">
                  <c:v>1986.0</c:v>
                </c:pt>
                <c:pt idx="25">
                  <c:v>1987.0</c:v>
                </c:pt>
                <c:pt idx="26">
                  <c:v>1988.0</c:v>
                </c:pt>
                <c:pt idx="27">
                  <c:v>1989.0</c:v>
                </c:pt>
                <c:pt idx="28">
                  <c:v>1990.0</c:v>
                </c:pt>
                <c:pt idx="29">
                  <c:v>1991.0</c:v>
                </c:pt>
                <c:pt idx="30">
                  <c:v>1992.0</c:v>
                </c:pt>
                <c:pt idx="31">
                  <c:v>1993.0</c:v>
                </c:pt>
                <c:pt idx="32">
                  <c:v>1994.0</c:v>
                </c:pt>
                <c:pt idx="33">
                  <c:v>1995.0</c:v>
                </c:pt>
                <c:pt idx="34">
                  <c:v>1996.0</c:v>
                </c:pt>
                <c:pt idx="35">
                  <c:v>1997.0</c:v>
                </c:pt>
                <c:pt idx="36">
                  <c:v>1998.0</c:v>
                </c:pt>
                <c:pt idx="37">
                  <c:v>1999.0</c:v>
                </c:pt>
                <c:pt idx="38">
                  <c:v>2000.0</c:v>
                </c:pt>
                <c:pt idx="39">
                  <c:v>2001.0</c:v>
                </c:pt>
                <c:pt idx="40">
                  <c:v>2002.0</c:v>
                </c:pt>
                <c:pt idx="41">
                  <c:v>2003.0</c:v>
                </c:pt>
                <c:pt idx="42">
                  <c:v>2004.0</c:v>
                </c:pt>
                <c:pt idx="43">
                  <c:v>2005.0</c:v>
                </c:pt>
                <c:pt idx="44">
                  <c:v>2006.0</c:v>
                </c:pt>
                <c:pt idx="45">
                  <c:v>2007.0</c:v>
                </c:pt>
                <c:pt idx="46">
                  <c:v>2008.0</c:v>
                </c:pt>
                <c:pt idx="47">
                  <c:v>2009.0</c:v>
                </c:pt>
                <c:pt idx="48">
                  <c:v>2010.0</c:v>
                </c:pt>
                <c:pt idx="49">
                  <c:v>2011.0</c:v>
                </c:pt>
                <c:pt idx="50">
                  <c:v>2012.0</c:v>
                </c:pt>
                <c:pt idx="51">
                  <c:v>2013.0</c:v>
                </c:pt>
                <c:pt idx="52">
                  <c:v>2014.0</c:v>
                </c:pt>
              </c:numCache>
            </c:numRef>
          </c:cat>
          <c:val>
            <c:numRef>
              <c:f>Sheet1!$J$4:$J$56</c:f>
              <c:numCache>
                <c:formatCode>0.0%</c:formatCode>
                <c:ptCount val="53"/>
                <c:pt idx="0">
                  <c:v>0.100570440292358</c:v>
                </c:pt>
                <c:pt idx="1">
                  <c:v>0.102576941251755</c:v>
                </c:pt>
                <c:pt idx="2">
                  <c:v>0.104583442211151</c:v>
                </c:pt>
                <c:pt idx="3">
                  <c:v>0.103128131479025</c:v>
                </c:pt>
                <c:pt idx="4">
                  <c:v>0.101674273610115</c:v>
                </c:pt>
                <c:pt idx="5">
                  <c:v>0.0959500037133694</c:v>
                </c:pt>
                <c:pt idx="6">
                  <c:v>0.0926586491987109</c:v>
                </c:pt>
                <c:pt idx="7">
                  <c:v>0.0873928039800376</c:v>
                </c:pt>
                <c:pt idx="8">
                  <c:v>0.0847656477126293</c:v>
                </c:pt>
                <c:pt idx="9">
                  <c:v>0.0853626814641757</c:v>
                </c:pt>
                <c:pt idx="10">
                  <c:v>0.0864198192248295</c:v>
                </c:pt>
                <c:pt idx="11">
                  <c:v>0.0864338200362909</c:v>
                </c:pt>
                <c:pt idx="12">
                  <c:v>0.0841246022798714</c:v>
                </c:pt>
                <c:pt idx="13">
                  <c:v>0.0840282141918465</c:v>
                </c:pt>
                <c:pt idx="14">
                  <c:v>0.0837635230212044</c:v>
                </c:pt>
                <c:pt idx="15">
                  <c:v>0.0858531068063932</c:v>
                </c:pt>
                <c:pt idx="16">
                  <c:v>0.0878766606325198</c:v>
                </c:pt>
                <c:pt idx="17">
                  <c:v>0.091248020529747</c:v>
                </c:pt>
                <c:pt idx="18">
                  <c:v>0.0854924842715263</c:v>
                </c:pt>
                <c:pt idx="19">
                  <c:v>0.0925728976726532</c:v>
                </c:pt>
                <c:pt idx="20">
                  <c:v>0.0938965752720833</c:v>
                </c:pt>
                <c:pt idx="21">
                  <c:v>0.096782200038433</c:v>
                </c:pt>
                <c:pt idx="22">
                  <c:v>0.107760630548</c:v>
                </c:pt>
                <c:pt idx="23">
                  <c:v>0.106627143919468</c:v>
                </c:pt>
                <c:pt idx="24">
                  <c:v>0.0994261279702186</c:v>
                </c:pt>
                <c:pt idx="25">
                  <c:v>0.109718099236488</c:v>
                </c:pt>
                <c:pt idx="26">
                  <c:v>0.124121159315109</c:v>
                </c:pt>
                <c:pt idx="27">
                  <c:v>0.120552062988281</c:v>
                </c:pt>
                <c:pt idx="28">
                  <c:v>0.120794571936131</c:v>
                </c:pt>
                <c:pt idx="29">
                  <c:v>0.114935517311096</c:v>
                </c:pt>
                <c:pt idx="30">
                  <c:v>0.123332649469376</c:v>
                </c:pt>
                <c:pt idx="31">
                  <c:v>0.117214374244213</c:v>
                </c:pt>
                <c:pt idx="32">
                  <c:v>0.116248562932014</c:v>
                </c:pt>
                <c:pt idx="33">
                  <c:v>0.120423868298531</c:v>
                </c:pt>
                <c:pt idx="34">
                  <c:v>0.124678015708923</c:v>
                </c:pt>
                <c:pt idx="35">
                  <c:v>0.129738584160805</c:v>
                </c:pt>
                <c:pt idx="36">
                  <c:v>0.131092727184296</c:v>
                </c:pt>
                <c:pt idx="37">
                  <c:v>0.136875778436661</c:v>
                </c:pt>
                <c:pt idx="38">
                  <c:v>0.140758693218231</c:v>
                </c:pt>
                <c:pt idx="39">
                  <c:v>0.137675672769546</c:v>
                </c:pt>
                <c:pt idx="40">
                  <c:v>0.139401584863663</c:v>
                </c:pt>
                <c:pt idx="41">
                  <c:v>0.140927448868752</c:v>
                </c:pt>
                <c:pt idx="42">
                  <c:v>0.147845074534416</c:v>
                </c:pt>
                <c:pt idx="43">
                  <c:v>0.152556702494621</c:v>
                </c:pt>
                <c:pt idx="44">
                  <c:v>0.157699942588806</c:v>
                </c:pt>
                <c:pt idx="45">
                  <c:v>0.152574360370636</c:v>
                </c:pt>
                <c:pt idx="46">
                  <c:v>0.153149843215942</c:v>
                </c:pt>
                <c:pt idx="47">
                  <c:v>0.150847136974335</c:v>
                </c:pt>
                <c:pt idx="48">
                  <c:v>0.159281849861145</c:v>
                </c:pt>
                <c:pt idx="49">
                  <c:v>0.158181473612785</c:v>
                </c:pt>
                <c:pt idx="50">
                  <c:v>0.166400209069252</c:v>
                </c:pt>
                <c:pt idx="51">
                  <c:v>0.153142601251602</c:v>
                </c:pt>
                <c:pt idx="52">
                  <c:v>0.156407073140144</c:v>
                </c:pt>
              </c:numCache>
            </c:numRef>
          </c:val>
          <c:smooth val="0"/>
          <c:extLst xmlns:c16r2="http://schemas.microsoft.com/office/drawing/2015/06/chart">
            <c:ext xmlns:c16="http://schemas.microsoft.com/office/drawing/2014/chart" uri="{C3380CC4-5D6E-409C-BE32-E72D297353CC}">
              <c16:uniqueId val="{00000001-2F53-40BE-AF80-51AE7180E9B6}"/>
            </c:ext>
          </c:extLst>
        </c:ser>
        <c:dLbls>
          <c:showLegendKey val="0"/>
          <c:showVal val="0"/>
          <c:showCatName val="0"/>
          <c:showSerName val="0"/>
          <c:showPercent val="0"/>
          <c:showBubbleSize val="0"/>
        </c:dLbls>
        <c:marker val="1"/>
        <c:smooth val="0"/>
        <c:axId val="2134515864"/>
        <c:axId val="2134519448"/>
      </c:lineChart>
      <c:catAx>
        <c:axId val="2134515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134519448"/>
        <c:crosses val="autoZero"/>
        <c:auto val="1"/>
        <c:lblAlgn val="ctr"/>
        <c:lblOffset val="100"/>
        <c:tickLblSkip val="5"/>
        <c:tickMarkSkip val="5"/>
        <c:noMultiLvlLbl val="0"/>
      </c:catAx>
      <c:valAx>
        <c:axId val="2134519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134515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Sheet1!$E$5:$M$5</c:f>
              <c:numCache>
                <c:formatCode>General</c:formatCode>
                <c:ptCount val="9"/>
                <c:pt idx="0">
                  <c:v>2017.0</c:v>
                </c:pt>
                <c:pt idx="1">
                  <c:v>2018.0</c:v>
                </c:pt>
                <c:pt idx="2">
                  <c:v>2019.0</c:v>
                </c:pt>
                <c:pt idx="3">
                  <c:v>2020.0</c:v>
                </c:pt>
                <c:pt idx="4">
                  <c:v>2021.0</c:v>
                </c:pt>
                <c:pt idx="5">
                  <c:v>2022.0</c:v>
                </c:pt>
                <c:pt idx="6">
                  <c:v>2023.0</c:v>
                </c:pt>
                <c:pt idx="7">
                  <c:v>2024.0</c:v>
                </c:pt>
                <c:pt idx="8">
                  <c:v>2025.0</c:v>
                </c:pt>
              </c:numCache>
            </c:numRef>
          </c:cat>
          <c:val>
            <c:numRef>
              <c:f>Sheet1!$E$6:$M$6</c:f>
              <c:numCache>
                <c:formatCode>General</c:formatCode>
                <c:ptCount val="9"/>
                <c:pt idx="0">
                  <c:v>28.0</c:v>
                </c:pt>
                <c:pt idx="1">
                  <c:v>30.0</c:v>
                </c:pt>
                <c:pt idx="2">
                  <c:v>31.0</c:v>
                </c:pt>
                <c:pt idx="3">
                  <c:v>31.0</c:v>
                </c:pt>
                <c:pt idx="4">
                  <c:v>31.0</c:v>
                </c:pt>
                <c:pt idx="5">
                  <c:v>31.0</c:v>
                </c:pt>
                <c:pt idx="6">
                  <c:v>31.0</c:v>
                </c:pt>
                <c:pt idx="7">
                  <c:v>31.0</c:v>
                </c:pt>
                <c:pt idx="8">
                  <c:v>31.0</c:v>
                </c:pt>
              </c:numCache>
            </c:numRef>
          </c:val>
          <c:extLst xmlns:c16r2="http://schemas.microsoft.com/office/drawing/2015/06/chart">
            <c:ext xmlns:c16="http://schemas.microsoft.com/office/drawing/2014/chart" uri="{C3380CC4-5D6E-409C-BE32-E72D297353CC}">
              <c16:uniqueId val="{00000000-1A67-4060-ABC0-628453D36EF0}"/>
            </c:ext>
          </c:extLst>
        </c:ser>
        <c:ser>
          <c:idx val="1"/>
          <c:order val="1"/>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Sheet1!$E$5:$M$5</c:f>
              <c:numCache>
                <c:formatCode>General</c:formatCode>
                <c:ptCount val="9"/>
                <c:pt idx="0">
                  <c:v>2017.0</c:v>
                </c:pt>
                <c:pt idx="1">
                  <c:v>2018.0</c:v>
                </c:pt>
                <c:pt idx="2">
                  <c:v>2019.0</c:v>
                </c:pt>
                <c:pt idx="3">
                  <c:v>2020.0</c:v>
                </c:pt>
                <c:pt idx="4">
                  <c:v>2021.0</c:v>
                </c:pt>
                <c:pt idx="5">
                  <c:v>2022.0</c:v>
                </c:pt>
                <c:pt idx="6">
                  <c:v>2023.0</c:v>
                </c:pt>
                <c:pt idx="7">
                  <c:v>2024.0</c:v>
                </c:pt>
                <c:pt idx="8">
                  <c:v>2025.0</c:v>
                </c:pt>
              </c:numCache>
            </c:numRef>
          </c:cat>
          <c:val>
            <c:numRef>
              <c:f>Sheet1!$E$7:$M$7</c:f>
              <c:numCache>
                <c:formatCode>General</c:formatCode>
                <c:ptCount val="9"/>
                <c:pt idx="2">
                  <c:v>4.0</c:v>
                </c:pt>
                <c:pt idx="3">
                  <c:v>7.0</c:v>
                </c:pt>
                <c:pt idx="4">
                  <c:v>12.0</c:v>
                </c:pt>
                <c:pt idx="5">
                  <c:v>12.0</c:v>
                </c:pt>
                <c:pt idx="6">
                  <c:v>12.0</c:v>
                </c:pt>
                <c:pt idx="7">
                  <c:v>12.0</c:v>
                </c:pt>
                <c:pt idx="8">
                  <c:v>13.0</c:v>
                </c:pt>
              </c:numCache>
            </c:numRef>
          </c:val>
          <c:extLst xmlns:c16r2="http://schemas.microsoft.com/office/drawing/2015/06/chart">
            <c:ext xmlns:c16="http://schemas.microsoft.com/office/drawing/2014/chart" uri="{C3380CC4-5D6E-409C-BE32-E72D297353CC}">
              <c16:uniqueId val="{00000001-1A67-4060-ABC0-628453D36EF0}"/>
            </c:ext>
          </c:extLst>
        </c:ser>
        <c:dLbls>
          <c:showLegendKey val="0"/>
          <c:showVal val="0"/>
          <c:showCatName val="0"/>
          <c:showSerName val="0"/>
          <c:showPercent val="0"/>
          <c:showBubbleSize val="0"/>
        </c:dLbls>
        <c:gapWidth val="60"/>
        <c:overlap val="100"/>
        <c:axId val="2136703896"/>
        <c:axId val="2136903656"/>
      </c:barChart>
      <c:catAx>
        <c:axId val="2136703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crossAx val="2136903656"/>
        <c:crosses val="autoZero"/>
        <c:auto val="1"/>
        <c:lblAlgn val="ctr"/>
        <c:lblOffset val="100"/>
        <c:noMultiLvlLbl val="0"/>
      </c:catAx>
      <c:valAx>
        <c:axId val="2136903656"/>
        <c:scaling>
          <c:orientation val="minMax"/>
        </c:scaling>
        <c:delete val="1"/>
        <c:axPos val="l"/>
        <c:numFmt formatCode="General" sourceLinked="1"/>
        <c:majorTickMark val="none"/>
        <c:minorTickMark val="none"/>
        <c:tickLblPos val="nextTo"/>
        <c:crossAx val="21367038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BE0BE9-0A6B-4939-BA77-DC9A3D12A62D}" type="doc">
      <dgm:prSet loTypeId="urn:microsoft.com/office/officeart/2005/8/layout/hProcess9" loCatId="process" qsTypeId="urn:microsoft.com/office/officeart/2005/8/quickstyle/simple1" qsCatId="simple" csTypeId="urn:microsoft.com/office/officeart/2005/8/colors/accent1_2" csCatId="accent1" phldr="1"/>
      <dgm:spPr/>
    </dgm:pt>
    <dgm:pt modelId="{A4707577-478E-499A-A971-F66E1E4BDABE}">
      <dgm:prSet phldrT="[Text]"/>
      <dgm:spPr>
        <a:solidFill>
          <a:srgbClr val="0070C0"/>
        </a:solidFill>
      </dgm:spPr>
      <dgm:t>
        <a:bodyPr/>
        <a:lstStyle/>
        <a:p>
          <a:r>
            <a:rPr lang="en-US"/>
            <a:t>Understand </a:t>
          </a:r>
          <a:r>
            <a:rPr lang="en-US" dirty="0"/>
            <a:t>the Facts</a:t>
          </a:r>
        </a:p>
      </dgm:t>
    </dgm:pt>
    <dgm:pt modelId="{3F520AB3-1480-4AC2-AC84-7B74EEE6444E}" type="parTrans" cxnId="{7A247C75-EF8F-48FF-9C93-5B721619C0D4}">
      <dgm:prSet/>
      <dgm:spPr/>
      <dgm:t>
        <a:bodyPr/>
        <a:lstStyle/>
        <a:p>
          <a:endParaRPr lang="en-US"/>
        </a:p>
      </dgm:t>
    </dgm:pt>
    <dgm:pt modelId="{A9CBFB1F-A0D6-4A88-A120-3EF81F681290}" type="sibTrans" cxnId="{7A247C75-EF8F-48FF-9C93-5B721619C0D4}">
      <dgm:prSet/>
      <dgm:spPr/>
      <dgm:t>
        <a:bodyPr/>
        <a:lstStyle/>
        <a:p>
          <a:endParaRPr lang="en-US"/>
        </a:p>
      </dgm:t>
    </dgm:pt>
    <dgm:pt modelId="{DF3CE756-0DF1-4C12-B8D3-3D8A94E5A0F3}">
      <dgm:prSet phldrT="[Text]"/>
      <dgm:spPr>
        <a:solidFill>
          <a:srgbClr val="0070C0"/>
        </a:solidFill>
      </dgm:spPr>
      <dgm:t>
        <a:bodyPr/>
        <a:lstStyle/>
        <a:p>
          <a:r>
            <a:rPr lang="en-US" dirty="0"/>
            <a:t>Sharpen Your Arguments</a:t>
          </a:r>
        </a:p>
      </dgm:t>
    </dgm:pt>
    <dgm:pt modelId="{4C892E0A-EAD3-4CE8-9E57-B9D0F5693203}" type="parTrans" cxnId="{8986565C-0EAB-4DA6-80E7-AFBA0A4F2681}">
      <dgm:prSet/>
      <dgm:spPr/>
      <dgm:t>
        <a:bodyPr/>
        <a:lstStyle/>
        <a:p>
          <a:endParaRPr lang="en-US"/>
        </a:p>
      </dgm:t>
    </dgm:pt>
    <dgm:pt modelId="{16BD68CD-3C7E-418F-93BA-F64FA83FC1C8}" type="sibTrans" cxnId="{8986565C-0EAB-4DA6-80E7-AFBA0A4F2681}">
      <dgm:prSet/>
      <dgm:spPr/>
      <dgm:t>
        <a:bodyPr/>
        <a:lstStyle/>
        <a:p>
          <a:endParaRPr lang="en-US"/>
        </a:p>
      </dgm:t>
    </dgm:pt>
    <dgm:pt modelId="{447DA19F-3AAA-423A-9199-79486152D89F}">
      <dgm:prSet phldrT="[Text]"/>
      <dgm:spPr>
        <a:solidFill>
          <a:srgbClr val="0070C0"/>
        </a:solidFill>
      </dgm:spPr>
      <dgm:t>
        <a:bodyPr/>
        <a:lstStyle/>
        <a:p>
          <a:r>
            <a:rPr lang="en-US" dirty="0"/>
            <a:t>Communicate to Your Audience</a:t>
          </a:r>
        </a:p>
      </dgm:t>
    </dgm:pt>
    <dgm:pt modelId="{84E557A1-BAA4-4BB2-AB95-EB5B53A53682}" type="parTrans" cxnId="{20D55D0C-EDE4-47CC-852F-246BE1DE469F}">
      <dgm:prSet/>
      <dgm:spPr/>
      <dgm:t>
        <a:bodyPr/>
        <a:lstStyle/>
        <a:p>
          <a:endParaRPr lang="en-US"/>
        </a:p>
      </dgm:t>
    </dgm:pt>
    <dgm:pt modelId="{80FB0B07-C2ED-454D-8370-C5D694F3D814}" type="sibTrans" cxnId="{20D55D0C-EDE4-47CC-852F-246BE1DE469F}">
      <dgm:prSet/>
      <dgm:spPr/>
      <dgm:t>
        <a:bodyPr/>
        <a:lstStyle/>
        <a:p>
          <a:endParaRPr lang="en-US"/>
        </a:p>
      </dgm:t>
    </dgm:pt>
    <dgm:pt modelId="{0E5F0B22-2573-4F94-90D0-D2BAEF96B489}" type="pres">
      <dgm:prSet presAssocID="{CEBE0BE9-0A6B-4939-BA77-DC9A3D12A62D}" presName="CompostProcess" presStyleCnt="0">
        <dgm:presLayoutVars>
          <dgm:dir/>
          <dgm:resizeHandles val="exact"/>
        </dgm:presLayoutVars>
      </dgm:prSet>
      <dgm:spPr/>
    </dgm:pt>
    <dgm:pt modelId="{F862C51D-0936-4F9C-89C2-B95E9561270A}" type="pres">
      <dgm:prSet presAssocID="{CEBE0BE9-0A6B-4939-BA77-DC9A3D12A62D}" presName="arrow" presStyleLbl="bgShp" presStyleIdx="0" presStyleCnt="1"/>
      <dgm:spPr/>
    </dgm:pt>
    <dgm:pt modelId="{07301D18-E62B-4236-B367-2976194B3D16}" type="pres">
      <dgm:prSet presAssocID="{CEBE0BE9-0A6B-4939-BA77-DC9A3D12A62D}" presName="linearProcess" presStyleCnt="0"/>
      <dgm:spPr/>
    </dgm:pt>
    <dgm:pt modelId="{068D1D1E-A6D1-4DD0-ACB7-16B486507461}" type="pres">
      <dgm:prSet presAssocID="{A4707577-478E-499A-A971-F66E1E4BDABE}" presName="textNode" presStyleLbl="node1" presStyleIdx="0" presStyleCnt="3">
        <dgm:presLayoutVars>
          <dgm:bulletEnabled val="1"/>
        </dgm:presLayoutVars>
      </dgm:prSet>
      <dgm:spPr/>
      <dgm:t>
        <a:bodyPr/>
        <a:lstStyle/>
        <a:p>
          <a:endParaRPr lang="en-US"/>
        </a:p>
      </dgm:t>
    </dgm:pt>
    <dgm:pt modelId="{FBF3863E-F915-4D81-8A04-634FD529657D}" type="pres">
      <dgm:prSet presAssocID="{A9CBFB1F-A0D6-4A88-A120-3EF81F681290}" presName="sibTrans" presStyleCnt="0"/>
      <dgm:spPr/>
    </dgm:pt>
    <dgm:pt modelId="{DE3A366C-9B47-4334-B2FC-9F38AA4AA533}" type="pres">
      <dgm:prSet presAssocID="{DF3CE756-0DF1-4C12-B8D3-3D8A94E5A0F3}" presName="textNode" presStyleLbl="node1" presStyleIdx="1" presStyleCnt="3">
        <dgm:presLayoutVars>
          <dgm:bulletEnabled val="1"/>
        </dgm:presLayoutVars>
      </dgm:prSet>
      <dgm:spPr/>
      <dgm:t>
        <a:bodyPr/>
        <a:lstStyle/>
        <a:p>
          <a:endParaRPr lang="en-US"/>
        </a:p>
      </dgm:t>
    </dgm:pt>
    <dgm:pt modelId="{9E77841B-4699-43C4-A227-F69EC789ADBF}" type="pres">
      <dgm:prSet presAssocID="{16BD68CD-3C7E-418F-93BA-F64FA83FC1C8}" presName="sibTrans" presStyleCnt="0"/>
      <dgm:spPr/>
    </dgm:pt>
    <dgm:pt modelId="{791F1ACF-718B-43A6-89A5-86A1F4D4E6B3}" type="pres">
      <dgm:prSet presAssocID="{447DA19F-3AAA-423A-9199-79486152D89F}" presName="textNode" presStyleLbl="node1" presStyleIdx="2" presStyleCnt="3">
        <dgm:presLayoutVars>
          <dgm:bulletEnabled val="1"/>
        </dgm:presLayoutVars>
      </dgm:prSet>
      <dgm:spPr/>
      <dgm:t>
        <a:bodyPr/>
        <a:lstStyle/>
        <a:p>
          <a:endParaRPr lang="en-US"/>
        </a:p>
      </dgm:t>
    </dgm:pt>
  </dgm:ptLst>
  <dgm:cxnLst>
    <dgm:cxn modelId="{379622DF-5A65-4226-B7F7-07F8652D830D}" type="presOf" srcId="{DF3CE756-0DF1-4C12-B8D3-3D8A94E5A0F3}" destId="{DE3A366C-9B47-4334-B2FC-9F38AA4AA533}" srcOrd="0" destOrd="0" presId="urn:microsoft.com/office/officeart/2005/8/layout/hProcess9"/>
    <dgm:cxn modelId="{20D55D0C-EDE4-47CC-852F-246BE1DE469F}" srcId="{CEBE0BE9-0A6B-4939-BA77-DC9A3D12A62D}" destId="{447DA19F-3AAA-423A-9199-79486152D89F}" srcOrd="2" destOrd="0" parTransId="{84E557A1-BAA4-4BB2-AB95-EB5B53A53682}" sibTransId="{80FB0B07-C2ED-454D-8370-C5D694F3D814}"/>
    <dgm:cxn modelId="{8986565C-0EAB-4DA6-80E7-AFBA0A4F2681}" srcId="{CEBE0BE9-0A6B-4939-BA77-DC9A3D12A62D}" destId="{DF3CE756-0DF1-4C12-B8D3-3D8A94E5A0F3}" srcOrd="1" destOrd="0" parTransId="{4C892E0A-EAD3-4CE8-9E57-B9D0F5693203}" sibTransId="{16BD68CD-3C7E-418F-93BA-F64FA83FC1C8}"/>
    <dgm:cxn modelId="{66B88BA4-D302-4C07-8477-87DDB7A6DE62}" type="presOf" srcId="{447DA19F-3AAA-423A-9199-79486152D89F}" destId="{791F1ACF-718B-43A6-89A5-86A1F4D4E6B3}" srcOrd="0" destOrd="0" presId="urn:microsoft.com/office/officeart/2005/8/layout/hProcess9"/>
    <dgm:cxn modelId="{1E8332FC-28BD-49BB-871F-8A2F1BA474A4}" type="presOf" srcId="{A4707577-478E-499A-A971-F66E1E4BDABE}" destId="{068D1D1E-A6D1-4DD0-ACB7-16B486507461}" srcOrd="0" destOrd="0" presId="urn:microsoft.com/office/officeart/2005/8/layout/hProcess9"/>
    <dgm:cxn modelId="{7A247C75-EF8F-48FF-9C93-5B721619C0D4}" srcId="{CEBE0BE9-0A6B-4939-BA77-DC9A3D12A62D}" destId="{A4707577-478E-499A-A971-F66E1E4BDABE}" srcOrd="0" destOrd="0" parTransId="{3F520AB3-1480-4AC2-AC84-7B74EEE6444E}" sibTransId="{A9CBFB1F-A0D6-4A88-A120-3EF81F681290}"/>
    <dgm:cxn modelId="{0DBEA18F-6604-462B-A57E-852F1D91B602}" type="presOf" srcId="{CEBE0BE9-0A6B-4939-BA77-DC9A3D12A62D}" destId="{0E5F0B22-2573-4F94-90D0-D2BAEF96B489}" srcOrd="0" destOrd="0" presId="urn:microsoft.com/office/officeart/2005/8/layout/hProcess9"/>
    <dgm:cxn modelId="{DA0248B1-BB67-4B66-A5A3-53433644775D}" type="presParOf" srcId="{0E5F0B22-2573-4F94-90D0-D2BAEF96B489}" destId="{F862C51D-0936-4F9C-89C2-B95E9561270A}" srcOrd="0" destOrd="0" presId="urn:microsoft.com/office/officeart/2005/8/layout/hProcess9"/>
    <dgm:cxn modelId="{FEEE7B09-90D8-4102-90B1-3873D725D4B3}" type="presParOf" srcId="{0E5F0B22-2573-4F94-90D0-D2BAEF96B489}" destId="{07301D18-E62B-4236-B367-2976194B3D16}" srcOrd="1" destOrd="0" presId="urn:microsoft.com/office/officeart/2005/8/layout/hProcess9"/>
    <dgm:cxn modelId="{8FC63A5E-E415-47DB-9724-8A92752F1C9B}" type="presParOf" srcId="{07301D18-E62B-4236-B367-2976194B3D16}" destId="{068D1D1E-A6D1-4DD0-ACB7-16B486507461}" srcOrd="0" destOrd="0" presId="urn:microsoft.com/office/officeart/2005/8/layout/hProcess9"/>
    <dgm:cxn modelId="{5C97796A-517E-4790-8294-22C7DF52FE91}" type="presParOf" srcId="{07301D18-E62B-4236-B367-2976194B3D16}" destId="{FBF3863E-F915-4D81-8A04-634FD529657D}" srcOrd="1" destOrd="0" presId="urn:microsoft.com/office/officeart/2005/8/layout/hProcess9"/>
    <dgm:cxn modelId="{E2C3B3B2-E925-47DA-AE1F-3F99B5478B8F}" type="presParOf" srcId="{07301D18-E62B-4236-B367-2976194B3D16}" destId="{DE3A366C-9B47-4334-B2FC-9F38AA4AA533}" srcOrd="2" destOrd="0" presId="urn:microsoft.com/office/officeart/2005/8/layout/hProcess9"/>
    <dgm:cxn modelId="{B7A2625D-C785-4A5B-B6C4-0FA758AB6308}" type="presParOf" srcId="{07301D18-E62B-4236-B367-2976194B3D16}" destId="{9E77841B-4699-43C4-A227-F69EC789ADBF}" srcOrd="3" destOrd="0" presId="urn:microsoft.com/office/officeart/2005/8/layout/hProcess9"/>
    <dgm:cxn modelId="{1DD98364-714D-4C35-BDA9-99AD9BDCEC4A}" type="presParOf" srcId="{07301D18-E62B-4236-B367-2976194B3D16}" destId="{791F1ACF-718B-43A6-89A5-86A1F4D4E6B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0FC0AC-C53B-4ACB-AD7B-8E31844E7DF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CDD037A-5652-43C7-A0CA-5BC6D2987201}">
      <dgm:prSet phldrT="[Text]"/>
      <dgm:spPr/>
      <dgm:t>
        <a:bodyPr/>
        <a:lstStyle/>
        <a:p>
          <a:r>
            <a:rPr lang="en-US" dirty="0"/>
            <a:t>Real GDP</a:t>
          </a:r>
        </a:p>
        <a:p>
          <a:r>
            <a:rPr lang="en-US" dirty="0"/>
            <a:t>$17,287</a:t>
          </a:r>
        </a:p>
      </dgm:t>
    </dgm:pt>
    <dgm:pt modelId="{7D42EB87-4E31-43A5-879B-6747DDC2D47A}" type="parTrans" cxnId="{1D1B0C2C-D29F-43D0-8262-0C2CB822FE4F}">
      <dgm:prSet/>
      <dgm:spPr/>
      <dgm:t>
        <a:bodyPr/>
        <a:lstStyle/>
        <a:p>
          <a:endParaRPr lang="en-US"/>
        </a:p>
      </dgm:t>
    </dgm:pt>
    <dgm:pt modelId="{10734C3A-4F33-4F88-9653-E983AB1AFC2C}" type="sibTrans" cxnId="{1D1B0C2C-D29F-43D0-8262-0C2CB822FE4F}">
      <dgm:prSet/>
      <dgm:spPr/>
      <dgm:t>
        <a:bodyPr/>
        <a:lstStyle/>
        <a:p>
          <a:endParaRPr lang="en-US"/>
        </a:p>
      </dgm:t>
    </dgm:pt>
    <dgm:pt modelId="{61E74789-47FF-46A7-A51E-F20280602F8B}">
      <dgm:prSet phldrT="[Text]"/>
      <dgm:spPr/>
      <dgm:t>
        <a:bodyPr/>
        <a:lstStyle/>
        <a:p>
          <a:r>
            <a:rPr lang="en-US" dirty="0"/>
            <a:t>C: Consumption (PCE)</a:t>
          </a:r>
        </a:p>
        <a:p>
          <a:r>
            <a:rPr lang="en-US" dirty="0"/>
            <a:t>$12,035 (70%)</a:t>
          </a:r>
        </a:p>
      </dgm:t>
    </dgm:pt>
    <dgm:pt modelId="{C96E4924-7404-447A-B127-F048D37D1B5F}" type="parTrans" cxnId="{6C2F19C6-FB52-4F09-81E6-F0ED09A00713}">
      <dgm:prSet/>
      <dgm:spPr/>
      <dgm:t>
        <a:bodyPr/>
        <a:lstStyle/>
        <a:p>
          <a:endParaRPr lang="en-US"/>
        </a:p>
      </dgm:t>
    </dgm:pt>
    <dgm:pt modelId="{29D53726-6142-42D3-A778-26F9839DE837}" type="sibTrans" cxnId="{6C2F19C6-FB52-4F09-81E6-F0ED09A00713}">
      <dgm:prSet/>
      <dgm:spPr/>
      <dgm:t>
        <a:bodyPr/>
        <a:lstStyle/>
        <a:p>
          <a:endParaRPr lang="en-US"/>
        </a:p>
      </dgm:t>
    </dgm:pt>
    <dgm:pt modelId="{E570C8D0-AD30-4DF5-96DA-6BBAA53D84FC}">
      <dgm:prSet phldrT="[Text]"/>
      <dgm:spPr/>
      <dgm:t>
        <a:bodyPr/>
        <a:lstStyle/>
        <a:p>
          <a:r>
            <a:rPr lang="en-US" dirty="0"/>
            <a:t>G: Government</a:t>
          </a:r>
        </a:p>
        <a:p>
          <a:r>
            <a:rPr lang="en-US" dirty="0"/>
            <a:t>$2,922 (17%)</a:t>
          </a:r>
        </a:p>
      </dgm:t>
    </dgm:pt>
    <dgm:pt modelId="{DF82063C-52AD-4C26-AAD1-159A20053FA0}" type="parTrans" cxnId="{D82D2524-B49B-4531-9999-36F59A2F9980}">
      <dgm:prSet/>
      <dgm:spPr/>
      <dgm:t>
        <a:bodyPr/>
        <a:lstStyle/>
        <a:p>
          <a:endParaRPr lang="en-US"/>
        </a:p>
      </dgm:t>
    </dgm:pt>
    <dgm:pt modelId="{59BEDDE9-41C2-4B92-A376-667F6E3DAA56}" type="sibTrans" cxnId="{D82D2524-B49B-4531-9999-36F59A2F9980}">
      <dgm:prSet/>
      <dgm:spPr/>
      <dgm:t>
        <a:bodyPr/>
        <a:lstStyle/>
        <a:p>
          <a:endParaRPr lang="en-US"/>
        </a:p>
      </dgm:t>
    </dgm:pt>
    <dgm:pt modelId="{D94FFB40-F973-42F4-9CC4-62C56C96F372}">
      <dgm:prSet phldrT="[Text]"/>
      <dgm:spPr/>
      <dgm:t>
        <a:bodyPr/>
        <a:lstStyle/>
        <a:p>
          <a:r>
            <a:rPr lang="en-US" dirty="0"/>
            <a:t>I: Business Investment</a:t>
          </a:r>
        </a:p>
        <a:p>
          <a:r>
            <a:rPr lang="en-US" dirty="0"/>
            <a:t>$3,011 (17%)</a:t>
          </a:r>
        </a:p>
      </dgm:t>
    </dgm:pt>
    <dgm:pt modelId="{0ED8A248-0367-4A85-9264-DB84D5660485}" type="parTrans" cxnId="{33F7A3A5-D6BE-471D-B13A-5F66A4F98E32}">
      <dgm:prSet/>
      <dgm:spPr/>
      <dgm:t>
        <a:bodyPr/>
        <a:lstStyle/>
        <a:p>
          <a:endParaRPr lang="en-US"/>
        </a:p>
      </dgm:t>
    </dgm:pt>
    <dgm:pt modelId="{FC7AAEB1-AA0A-4C02-8DCA-66B8447308E9}" type="sibTrans" cxnId="{33F7A3A5-D6BE-471D-B13A-5F66A4F98E32}">
      <dgm:prSet/>
      <dgm:spPr/>
      <dgm:t>
        <a:bodyPr/>
        <a:lstStyle/>
        <a:p>
          <a:endParaRPr lang="en-US"/>
        </a:p>
      </dgm:t>
    </dgm:pt>
    <dgm:pt modelId="{A5ED55A5-680F-4795-8B39-312D81E614BF}">
      <dgm:prSet phldrT="[Text]"/>
      <dgm:spPr/>
      <dgm:t>
        <a:bodyPr/>
        <a:lstStyle/>
        <a:p>
          <a:r>
            <a:rPr lang="en-US" dirty="0"/>
            <a:t>NX:  Net Exports</a:t>
          </a:r>
        </a:p>
        <a:p>
          <a:r>
            <a:rPr lang="en-US" dirty="0"/>
            <a:t>(-$654) (-4%)</a:t>
          </a:r>
        </a:p>
      </dgm:t>
    </dgm:pt>
    <dgm:pt modelId="{4BEC0867-6386-4C41-97B6-C920FABCD72F}" type="parTrans" cxnId="{899982E8-4074-499E-9110-A10A8DFE0886}">
      <dgm:prSet/>
      <dgm:spPr/>
      <dgm:t>
        <a:bodyPr/>
        <a:lstStyle/>
        <a:p>
          <a:endParaRPr lang="en-US"/>
        </a:p>
      </dgm:t>
    </dgm:pt>
    <dgm:pt modelId="{000A89A4-967F-4C50-A407-A6DC8E90725C}" type="sibTrans" cxnId="{899982E8-4074-499E-9110-A10A8DFE0886}">
      <dgm:prSet/>
      <dgm:spPr/>
      <dgm:t>
        <a:bodyPr/>
        <a:lstStyle/>
        <a:p>
          <a:endParaRPr lang="en-US"/>
        </a:p>
      </dgm:t>
    </dgm:pt>
    <dgm:pt modelId="{9679E43F-9B4E-4F20-AE51-CFED88E4AA78}" type="pres">
      <dgm:prSet presAssocID="{8A0FC0AC-C53B-4ACB-AD7B-8E31844E7DF3}" presName="diagram" presStyleCnt="0">
        <dgm:presLayoutVars>
          <dgm:chPref val="1"/>
          <dgm:dir/>
          <dgm:animOne val="branch"/>
          <dgm:animLvl val="lvl"/>
          <dgm:resizeHandles val="exact"/>
        </dgm:presLayoutVars>
      </dgm:prSet>
      <dgm:spPr/>
      <dgm:t>
        <a:bodyPr/>
        <a:lstStyle/>
        <a:p>
          <a:endParaRPr lang="en-US"/>
        </a:p>
      </dgm:t>
    </dgm:pt>
    <dgm:pt modelId="{94A63ECE-4E8A-4485-B73C-9141CCB628E1}" type="pres">
      <dgm:prSet presAssocID="{7CDD037A-5652-43C7-A0CA-5BC6D2987201}" presName="root1" presStyleCnt="0"/>
      <dgm:spPr/>
    </dgm:pt>
    <dgm:pt modelId="{2C22F358-3341-4B36-B529-1F156A50EB49}" type="pres">
      <dgm:prSet presAssocID="{7CDD037A-5652-43C7-A0CA-5BC6D2987201}" presName="LevelOneTextNode" presStyleLbl="node0" presStyleIdx="0" presStyleCnt="1">
        <dgm:presLayoutVars>
          <dgm:chPref val="3"/>
        </dgm:presLayoutVars>
      </dgm:prSet>
      <dgm:spPr/>
      <dgm:t>
        <a:bodyPr/>
        <a:lstStyle/>
        <a:p>
          <a:endParaRPr lang="en-US"/>
        </a:p>
      </dgm:t>
    </dgm:pt>
    <dgm:pt modelId="{B29D02DB-2EC5-4058-9497-7150EF9992B7}" type="pres">
      <dgm:prSet presAssocID="{7CDD037A-5652-43C7-A0CA-5BC6D2987201}" presName="level2hierChild" presStyleCnt="0"/>
      <dgm:spPr/>
    </dgm:pt>
    <dgm:pt modelId="{9775E8B4-E9A9-481D-8FC2-97F2EAABD54A}" type="pres">
      <dgm:prSet presAssocID="{C96E4924-7404-447A-B127-F048D37D1B5F}" presName="conn2-1" presStyleLbl="parChTrans1D2" presStyleIdx="0" presStyleCnt="4"/>
      <dgm:spPr/>
      <dgm:t>
        <a:bodyPr/>
        <a:lstStyle/>
        <a:p>
          <a:endParaRPr lang="en-US"/>
        </a:p>
      </dgm:t>
    </dgm:pt>
    <dgm:pt modelId="{36272F09-0D84-4904-B6A3-8C977BDDD697}" type="pres">
      <dgm:prSet presAssocID="{C96E4924-7404-447A-B127-F048D37D1B5F}" presName="connTx" presStyleLbl="parChTrans1D2" presStyleIdx="0" presStyleCnt="4"/>
      <dgm:spPr/>
      <dgm:t>
        <a:bodyPr/>
        <a:lstStyle/>
        <a:p>
          <a:endParaRPr lang="en-US"/>
        </a:p>
      </dgm:t>
    </dgm:pt>
    <dgm:pt modelId="{877E7D28-B9EF-429C-8000-528C6955F2C9}" type="pres">
      <dgm:prSet presAssocID="{61E74789-47FF-46A7-A51E-F20280602F8B}" presName="root2" presStyleCnt="0"/>
      <dgm:spPr/>
    </dgm:pt>
    <dgm:pt modelId="{D83025B0-AD1A-47AE-B455-95178E04CE73}" type="pres">
      <dgm:prSet presAssocID="{61E74789-47FF-46A7-A51E-F20280602F8B}" presName="LevelTwoTextNode" presStyleLbl="node2" presStyleIdx="0" presStyleCnt="4">
        <dgm:presLayoutVars>
          <dgm:chPref val="3"/>
        </dgm:presLayoutVars>
      </dgm:prSet>
      <dgm:spPr/>
      <dgm:t>
        <a:bodyPr/>
        <a:lstStyle/>
        <a:p>
          <a:endParaRPr lang="en-US"/>
        </a:p>
      </dgm:t>
    </dgm:pt>
    <dgm:pt modelId="{CA8E2D97-4468-4F7B-92B7-B8B55C99B331}" type="pres">
      <dgm:prSet presAssocID="{61E74789-47FF-46A7-A51E-F20280602F8B}" presName="level3hierChild" presStyleCnt="0"/>
      <dgm:spPr/>
    </dgm:pt>
    <dgm:pt modelId="{CF0A04B1-574B-49DF-BE19-FA1F70280565}" type="pres">
      <dgm:prSet presAssocID="{0ED8A248-0367-4A85-9264-DB84D5660485}" presName="conn2-1" presStyleLbl="parChTrans1D2" presStyleIdx="1" presStyleCnt="4"/>
      <dgm:spPr/>
      <dgm:t>
        <a:bodyPr/>
        <a:lstStyle/>
        <a:p>
          <a:endParaRPr lang="en-US"/>
        </a:p>
      </dgm:t>
    </dgm:pt>
    <dgm:pt modelId="{819942A9-A699-490B-B523-88633E3C35EC}" type="pres">
      <dgm:prSet presAssocID="{0ED8A248-0367-4A85-9264-DB84D5660485}" presName="connTx" presStyleLbl="parChTrans1D2" presStyleIdx="1" presStyleCnt="4"/>
      <dgm:spPr/>
      <dgm:t>
        <a:bodyPr/>
        <a:lstStyle/>
        <a:p>
          <a:endParaRPr lang="en-US"/>
        </a:p>
      </dgm:t>
    </dgm:pt>
    <dgm:pt modelId="{F3BE7F6E-160E-44F3-9500-F6E3465D433E}" type="pres">
      <dgm:prSet presAssocID="{D94FFB40-F973-42F4-9CC4-62C56C96F372}" presName="root2" presStyleCnt="0"/>
      <dgm:spPr/>
    </dgm:pt>
    <dgm:pt modelId="{8BDDFFCF-2F35-41E9-9CE6-A9FC45FE7B59}" type="pres">
      <dgm:prSet presAssocID="{D94FFB40-F973-42F4-9CC4-62C56C96F372}" presName="LevelTwoTextNode" presStyleLbl="node2" presStyleIdx="1" presStyleCnt="4">
        <dgm:presLayoutVars>
          <dgm:chPref val="3"/>
        </dgm:presLayoutVars>
      </dgm:prSet>
      <dgm:spPr/>
      <dgm:t>
        <a:bodyPr/>
        <a:lstStyle/>
        <a:p>
          <a:endParaRPr lang="en-US"/>
        </a:p>
      </dgm:t>
    </dgm:pt>
    <dgm:pt modelId="{143A2D76-F8A8-4B8F-815F-EB0E16BC21C2}" type="pres">
      <dgm:prSet presAssocID="{D94FFB40-F973-42F4-9CC4-62C56C96F372}" presName="level3hierChild" presStyleCnt="0"/>
      <dgm:spPr/>
    </dgm:pt>
    <dgm:pt modelId="{E15B9D65-E78A-4C86-9DEB-B1055D198431}" type="pres">
      <dgm:prSet presAssocID="{DF82063C-52AD-4C26-AAD1-159A20053FA0}" presName="conn2-1" presStyleLbl="parChTrans1D2" presStyleIdx="2" presStyleCnt="4"/>
      <dgm:spPr/>
      <dgm:t>
        <a:bodyPr/>
        <a:lstStyle/>
        <a:p>
          <a:endParaRPr lang="en-US"/>
        </a:p>
      </dgm:t>
    </dgm:pt>
    <dgm:pt modelId="{15C82FCA-6422-43CE-BCAE-C6A510D2B6EE}" type="pres">
      <dgm:prSet presAssocID="{DF82063C-52AD-4C26-AAD1-159A20053FA0}" presName="connTx" presStyleLbl="parChTrans1D2" presStyleIdx="2" presStyleCnt="4"/>
      <dgm:spPr/>
      <dgm:t>
        <a:bodyPr/>
        <a:lstStyle/>
        <a:p>
          <a:endParaRPr lang="en-US"/>
        </a:p>
      </dgm:t>
    </dgm:pt>
    <dgm:pt modelId="{4A8B3EA6-CD2A-4CE4-84C1-4F184127A96E}" type="pres">
      <dgm:prSet presAssocID="{E570C8D0-AD30-4DF5-96DA-6BBAA53D84FC}" presName="root2" presStyleCnt="0"/>
      <dgm:spPr/>
    </dgm:pt>
    <dgm:pt modelId="{C7EDEC27-C187-4CF5-9032-030FDB8BE72F}" type="pres">
      <dgm:prSet presAssocID="{E570C8D0-AD30-4DF5-96DA-6BBAA53D84FC}" presName="LevelTwoTextNode" presStyleLbl="node2" presStyleIdx="2" presStyleCnt="4">
        <dgm:presLayoutVars>
          <dgm:chPref val="3"/>
        </dgm:presLayoutVars>
      </dgm:prSet>
      <dgm:spPr/>
      <dgm:t>
        <a:bodyPr/>
        <a:lstStyle/>
        <a:p>
          <a:endParaRPr lang="en-US"/>
        </a:p>
      </dgm:t>
    </dgm:pt>
    <dgm:pt modelId="{D81C4703-0838-4261-AB6C-9A20BFB74C40}" type="pres">
      <dgm:prSet presAssocID="{E570C8D0-AD30-4DF5-96DA-6BBAA53D84FC}" presName="level3hierChild" presStyleCnt="0"/>
      <dgm:spPr/>
    </dgm:pt>
    <dgm:pt modelId="{9907A11D-2D61-463A-9A3D-3F2EB75D13AC}" type="pres">
      <dgm:prSet presAssocID="{4BEC0867-6386-4C41-97B6-C920FABCD72F}" presName="conn2-1" presStyleLbl="parChTrans1D2" presStyleIdx="3" presStyleCnt="4"/>
      <dgm:spPr/>
      <dgm:t>
        <a:bodyPr/>
        <a:lstStyle/>
        <a:p>
          <a:endParaRPr lang="en-US"/>
        </a:p>
      </dgm:t>
    </dgm:pt>
    <dgm:pt modelId="{B33A5389-7BA1-454F-86E9-CA2074CDD6A1}" type="pres">
      <dgm:prSet presAssocID="{4BEC0867-6386-4C41-97B6-C920FABCD72F}" presName="connTx" presStyleLbl="parChTrans1D2" presStyleIdx="3" presStyleCnt="4"/>
      <dgm:spPr/>
      <dgm:t>
        <a:bodyPr/>
        <a:lstStyle/>
        <a:p>
          <a:endParaRPr lang="en-US"/>
        </a:p>
      </dgm:t>
    </dgm:pt>
    <dgm:pt modelId="{03CD338F-5219-4BF8-A708-ED24359DB7AD}" type="pres">
      <dgm:prSet presAssocID="{A5ED55A5-680F-4795-8B39-312D81E614BF}" presName="root2" presStyleCnt="0"/>
      <dgm:spPr/>
    </dgm:pt>
    <dgm:pt modelId="{E24999B9-A838-4771-AC21-8C173DD1CA33}" type="pres">
      <dgm:prSet presAssocID="{A5ED55A5-680F-4795-8B39-312D81E614BF}" presName="LevelTwoTextNode" presStyleLbl="node2" presStyleIdx="3" presStyleCnt="4">
        <dgm:presLayoutVars>
          <dgm:chPref val="3"/>
        </dgm:presLayoutVars>
      </dgm:prSet>
      <dgm:spPr/>
      <dgm:t>
        <a:bodyPr/>
        <a:lstStyle/>
        <a:p>
          <a:endParaRPr lang="en-US"/>
        </a:p>
      </dgm:t>
    </dgm:pt>
    <dgm:pt modelId="{67C851A3-BC64-4FD4-AC2F-D040B8A547DD}" type="pres">
      <dgm:prSet presAssocID="{A5ED55A5-680F-4795-8B39-312D81E614BF}" presName="level3hierChild" presStyleCnt="0"/>
      <dgm:spPr/>
    </dgm:pt>
  </dgm:ptLst>
  <dgm:cxnLst>
    <dgm:cxn modelId="{7FF9F751-3754-4398-A7B6-CEA21417C178}" type="presOf" srcId="{0ED8A248-0367-4A85-9264-DB84D5660485}" destId="{819942A9-A699-490B-B523-88633E3C35EC}" srcOrd="1" destOrd="0" presId="urn:microsoft.com/office/officeart/2005/8/layout/hierarchy2"/>
    <dgm:cxn modelId="{BA373341-FAEC-49C7-8789-50D6A350BAA5}" type="presOf" srcId="{C96E4924-7404-447A-B127-F048D37D1B5F}" destId="{9775E8B4-E9A9-481D-8FC2-97F2EAABD54A}" srcOrd="0" destOrd="0" presId="urn:microsoft.com/office/officeart/2005/8/layout/hierarchy2"/>
    <dgm:cxn modelId="{A8DC08C1-E4DA-4A28-B5FB-8E7C0AFDF291}" type="presOf" srcId="{A5ED55A5-680F-4795-8B39-312D81E614BF}" destId="{E24999B9-A838-4771-AC21-8C173DD1CA33}" srcOrd="0" destOrd="0" presId="urn:microsoft.com/office/officeart/2005/8/layout/hierarchy2"/>
    <dgm:cxn modelId="{F5A2A556-E245-4521-B0B7-C68485F306A2}" type="presOf" srcId="{4BEC0867-6386-4C41-97B6-C920FABCD72F}" destId="{9907A11D-2D61-463A-9A3D-3F2EB75D13AC}" srcOrd="0" destOrd="0" presId="urn:microsoft.com/office/officeart/2005/8/layout/hierarchy2"/>
    <dgm:cxn modelId="{6C2F19C6-FB52-4F09-81E6-F0ED09A00713}" srcId="{7CDD037A-5652-43C7-A0CA-5BC6D2987201}" destId="{61E74789-47FF-46A7-A51E-F20280602F8B}" srcOrd="0" destOrd="0" parTransId="{C96E4924-7404-447A-B127-F048D37D1B5F}" sibTransId="{29D53726-6142-42D3-A778-26F9839DE837}"/>
    <dgm:cxn modelId="{33F7A3A5-D6BE-471D-B13A-5F66A4F98E32}" srcId="{7CDD037A-5652-43C7-A0CA-5BC6D2987201}" destId="{D94FFB40-F973-42F4-9CC4-62C56C96F372}" srcOrd="1" destOrd="0" parTransId="{0ED8A248-0367-4A85-9264-DB84D5660485}" sibTransId="{FC7AAEB1-AA0A-4C02-8DCA-66B8447308E9}"/>
    <dgm:cxn modelId="{9ADCEDFA-9375-4257-A6CD-7611C0F8F381}" type="presOf" srcId="{8A0FC0AC-C53B-4ACB-AD7B-8E31844E7DF3}" destId="{9679E43F-9B4E-4F20-AE51-CFED88E4AA78}" srcOrd="0" destOrd="0" presId="urn:microsoft.com/office/officeart/2005/8/layout/hierarchy2"/>
    <dgm:cxn modelId="{D82D2524-B49B-4531-9999-36F59A2F9980}" srcId="{7CDD037A-5652-43C7-A0CA-5BC6D2987201}" destId="{E570C8D0-AD30-4DF5-96DA-6BBAA53D84FC}" srcOrd="2" destOrd="0" parTransId="{DF82063C-52AD-4C26-AAD1-159A20053FA0}" sibTransId="{59BEDDE9-41C2-4B92-A376-667F6E3DAA56}"/>
    <dgm:cxn modelId="{63C068EB-3549-442B-BC7A-44EA1798368F}" type="presOf" srcId="{E570C8D0-AD30-4DF5-96DA-6BBAA53D84FC}" destId="{C7EDEC27-C187-4CF5-9032-030FDB8BE72F}" srcOrd="0" destOrd="0" presId="urn:microsoft.com/office/officeart/2005/8/layout/hierarchy2"/>
    <dgm:cxn modelId="{899982E8-4074-499E-9110-A10A8DFE0886}" srcId="{7CDD037A-5652-43C7-A0CA-5BC6D2987201}" destId="{A5ED55A5-680F-4795-8B39-312D81E614BF}" srcOrd="3" destOrd="0" parTransId="{4BEC0867-6386-4C41-97B6-C920FABCD72F}" sibTransId="{000A89A4-967F-4C50-A407-A6DC8E90725C}"/>
    <dgm:cxn modelId="{E3D60929-725C-4742-94E3-5DB86F7CD79D}" type="presOf" srcId="{7CDD037A-5652-43C7-A0CA-5BC6D2987201}" destId="{2C22F358-3341-4B36-B529-1F156A50EB49}" srcOrd="0" destOrd="0" presId="urn:microsoft.com/office/officeart/2005/8/layout/hierarchy2"/>
    <dgm:cxn modelId="{729A4E78-15A4-4B85-88AF-66F84FFD21B3}" type="presOf" srcId="{D94FFB40-F973-42F4-9CC4-62C56C96F372}" destId="{8BDDFFCF-2F35-41E9-9CE6-A9FC45FE7B59}" srcOrd="0" destOrd="0" presId="urn:microsoft.com/office/officeart/2005/8/layout/hierarchy2"/>
    <dgm:cxn modelId="{5FC159D6-7CEA-45A4-B263-397B3F6BBD4A}" type="presOf" srcId="{C96E4924-7404-447A-B127-F048D37D1B5F}" destId="{36272F09-0D84-4904-B6A3-8C977BDDD697}" srcOrd="1" destOrd="0" presId="urn:microsoft.com/office/officeart/2005/8/layout/hierarchy2"/>
    <dgm:cxn modelId="{1D1B0C2C-D29F-43D0-8262-0C2CB822FE4F}" srcId="{8A0FC0AC-C53B-4ACB-AD7B-8E31844E7DF3}" destId="{7CDD037A-5652-43C7-A0CA-5BC6D2987201}" srcOrd="0" destOrd="0" parTransId="{7D42EB87-4E31-43A5-879B-6747DDC2D47A}" sibTransId="{10734C3A-4F33-4F88-9653-E983AB1AFC2C}"/>
    <dgm:cxn modelId="{01786198-E989-4666-80AA-A7078BBA2DE5}" type="presOf" srcId="{DF82063C-52AD-4C26-AAD1-159A20053FA0}" destId="{15C82FCA-6422-43CE-BCAE-C6A510D2B6EE}" srcOrd="1" destOrd="0" presId="urn:microsoft.com/office/officeart/2005/8/layout/hierarchy2"/>
    <dgm:cxn modelId="{CB540A5F-A487-445E-B2A3-BEDF419E1BF7}" type="presOf" srcId="{4BEC0867-6386-4C41-97B6-C920FABCD72F}" destId="{B33A5389-7BA1-454F-86E9-CA2074CDD6A1}" srcOrd="1" destOrd="0" presId="urn:microsoft.com/office/officeart/2005/8/layout/hierarchy2"/>
    <dgm:cxn modelId="{F22E87F3-873A-485B-9FB1-5A58AD76A606}" type="presOf" srcId="{0ED8A248-0367-4A85-9264-DB84D5660485}" destId="{CF0A04B1-574B-49DF-BE19-FA1F70280565}" srcOrd="0" destOrd="0" presId="urn:microsoft.com/office/officeart/2005/8/layout/hierarchy2"/>
    <dgm:cxn modelId="{88AF47A9-FB7B-4BFD-957B-965799C763E7}" type="presOf" srcId="{DF82063C-52AD-4C26-AAD1-159A20053FA0}" destId="{E15B9D65-E78A-4C86-9DEB-B1055D198431}" srcOrd="0" destOrd="0" presId="urn:microsoft.com/office/officeart/2005/8/layout/hierarchy2"/>
    <dgm:cxn modelId="{C13C3FFE-5F9F-447C-A834-F4817761575D}" type="presOf" srcId="{61E74789-47FF-46A7-A51E-F20280602F8B}" destId="{D83025B0-AD1A-47AE-B455-95178E04CE73}" srcOrd="0" destOrd="0" presId="urn:microsoft.com/office/officeart/2005/8/layout/hierarchy2"/>
    <dgm:cxn modelId="{D552458E-937F-41AF-A5B4-8BE5315FA34B}" type="presParOf" srcId="{9679E43F-9B4E-4F20-AE51-CFED88E4AA78}" destId="{94A63ECE-4E8A-4485-B73C-9141CCB628E1}" srcOrd="0" destOrd="0" presId="urn:microsoft.com/office/officeart/2005/8/layout/hierarchy2"/>
    <dgm:cxn modelId="{F6389521-C271-4640-8875-27D40F0F9733}" type="presParOf" srcId="{94A63ECE-4E8A-4485-B73C-9141CCB628E1}" destId="{2C22F358-3341-4B36-B529-1F156A50EB49}" srcOrd="0" destOrd="0" presId="urn:microsoft.com/office/officeart/2005/8/layout/hierarchy2"/>
    <dgm:cxn modelId="{725EE3DB-1B8E-406D-B16F-4DE282EE3F32}" type="presParOf" srcId="{94A63ECE-4E8A-4485-B73C-9141CCB628E1}" destId="{B29D02DB-2EC5-4058-9497-7150EF9992B7}" srcOrd="1" destOrd="0" presId="urn:microsoft.com/office/officeart/2005/8/layout/hierarchy2"/>
    <dgm:cxn modelId="{F4F66694-C77B-4694-8993-AA8A8A5A1CAD}" type="presParOf" srcId="{B29D02DB-2EC5-4058-9497-7150EF9992B7}" destId="{9775E8B4-E9A9-481D-8FC2-97F2EAABD54A}" srcOrd="0" destOrd="0" presId="urn:microsoft.com/office/officeart/2005/8/layout/hierarchy2"/>
    <dgm:cxn modelId="{FF7A5FED-6161-4B20-9A58-6506ACB8024B}" type="presParOf" srcId="{9775E8B4-E9A9-481D-8FC2-97F2EAABD54A}" destId="{36272F09-0D84-4904-B6A3-8C977BDDD697}" srcOrd="0" destOrd="0" presId="urn:microsoft.com/office/officeart/2005/8/layout/hierarchy2"/>
    <dgm:cxn modelId="{EC0D5100-C787-4B60-9AB5-4108D8911F5C}" type="presParOf" srcId="{B29D02DB-2EC5-4058-9497-7150EF9992B7}" destId="{877E7D28-B9EF-429C-8000-528C6955F2C9}" srcOrd="1" destOrd="0" presId="urn:microsoft.com/office/officeart/2005/8/layout/hierarchy2"/>
    <dgm:cxn modelId="{7773BDA3-38C3-4462-9648-4BFFA64D36E7}" type="presParOf" srcId="{877E7D28-B9EF-429C-8000-528C6955F2C9}" destId="{D83025B0-AD1A-47AE-B455-95178E04CE73}" srcOrd="0" destOrd="0" presId="urn:microsoft.com/office/officeart/2005/8/layout/hierarchy2"/>
    <dgm:cxn modelId="{2E8C2D34-F8F7-4626-B024-546C513FC77D}" type="presParOf" srcId="{877E7D28-B9EF-429C-8000-528C6955F2C9}" destId="{CA8E2D97-4468-4F7B-92B7-B8B55C99B331}" srcOrd="1" destOrd="0" presId="urn:microsoft.com/office/officeart/2005/8/layout/hierarchy2"/>
    <dgm:cxn modelId="{D775A67E-9EEF-4D2B-A9B5-AC5EF0B2C5BF}" type="presParOf" srcId="{B29D02DB-2EC5-4058-9497-7150EF9992B7}" destId="{CF0A04B1-574B-49DF-BE19-FA1F70280565}" srcOrd="2" destOrd="0" presId="urn:microsoft.com/office/officeart/2005/8/layout/hierarchy2"/>
    <dgm:cxn modelId="{20E518DB-6017-42DB-A8EC-C58FDB643529}" type="presParOf" srcId="{CF0A04B1-574B-49DF-BE19-FA1F70280565}" destId="{819942A9-A699-490B-B523-88633E3C35EC}" srcOrd="0" destOrd="0" presId="urn:microsoft.com/office/officeart/2005/8/layout/hierarchy2"/>
    <dgm:cxn modelId="{5D84C30C-D214-49C5-88D3-58EAE97496F6}" type="presParOf" srcId="{B29D02DB-2EC5-4058-9497-7150EF9992B7}" destId="{F3BE7F6E-160E-44F3-9500-F6E3465D433E}" srcOrd="3" destOrd="0" presId="urn:microsoft.com/office/officeart/2005/8/layout/hierarchy2"/>
    <dgm:cxn modelId="{ECF77A1D-292A-475C-80D6-4F2B562D10D1}" type="presParOf" srcId="{F3BE7F6E-160E-44F3-9500-F6E3465D433E}" destId="{8BDDFFCF-2F35-41E9-9CE6-A9FC45FE7B59}" srcOrd="0" destOrd="0" presId="urn:microsoft.com/office/officeart/2005/8/layout/hierarchy2"/>
    <dgm:cxn modelId="{334F161D-B84C-4107-9199-1E5E86964E91}" type="presParOf" srcId="{F3BE7F6E-160E-44F3-9500-F6E3465D433E}" destId="{143A2D76-F8A8-4B8F-815F-EB0E16BC21C2}" srcOrd="1" destOrd="0" presId="urn:microsoft.com/office/officeart/2005/8/layout/hierarchy2"/>
    <dgm:cxn modelId="{F2F124DE-315E-4084-8B3F-EBC1AB46171B}" type="presParOf" srcId="{B29D02DB-2EC5-4058-9497-7150EF9992B7}" destId="{E15B9D65-E78A-4C86-9DEB-B1055D198431}" srcOrd="4" destOrd="0" presId="urn:microsoft.com/office/officeart/2005/8/layout/hierarchy2"/>
    <dgm:cxn modelId="{AD562641-A0C6-489B-9918-B91C1BE6025E}" type="presParOf" srcId="{E15B9D65-E78A-4C86-9DEB-B1055D198431}" destId="{15C82FCA-6422-43CE-BCAE-C6A510D2B6EE}" srcOrd="0" destOrd="0" presId="urn:microsoft.com/office/officeart/2005/8/layout/hierarchy2"/>
    <dgm:cxn modelId="{7679BA8D-5966-4C73-B9B7-D71FD6939910}" type="presParOf" srcId="{B29D02DB-2EC5-4058-9497-7150EF9992B7}" destId="{4A8B3EA6-CD2A-4CE4-84C1-4F184127A96E}" srcOrd="5" destOrd="0" presId="urn:microsoft.com/office/officeart/2005/8/layout/hierarchy2"/>
    <dgm:cxn modelId="{3FF15497-3FF2-4199-809D-32F4F2ACB63B}" type="presParOf" srcId="{4A8B3EA6-CD2A-4CE4-84C1-4F184127A96E}" destId="{C7EDEC27-C187-4CF5-9032-030FDB8BE72F}" srcOrd="0" destOrd="0" presId="urn:microsoft.com/office/officeart/2005/8/layout/hierarchy2"/>
    <dgm:cxn modelId="{259FCEF8-4732-4B89-9007-8353F07C96FD}" type="presParOf" srcId="{4A8B3EA6-CD2A-4CE4-84C1-4F184127A96E}" destId="{D81C4703-0838-4261-AB6C-9A20BFB74C40}" srcOrd="1" destOrd="0" presId="urn:microsoft.com/office/officeart/2005/8/layout/hierarchy2"/>
    <dgm:cxn modelId="{4797E80D-10D7-477D-BFC9-CE40C03E3AC2}" type="presParOf" srcId="{B29D02DB-2EC5-4058-9497-7150EF9992B7}" destId="{9907A11D-2D61-463A-9A3D-3F2EB75D13AC}" srcOrd="6" destOrd="0" presId="urn:microsoft.com/office/officeart/2005/8/layout/hierarchy2"/>
    <dgm:cxn modelId="{9844B8FE-7041-4189-998B-18AC7BBAB2BB}" type="presParOf" srcId="{9907A11D-2D61-463A-9A3D-3F2EB75D13AC}" destId="{B33A5389-7BA1-454F-86E9-CA2074CDD6A1}" srcOrd="0" destOrd="0" presId="urn:microsoft.com/office/officeart/2005/8/layout/hierarchy2"/>
    <dgm:cxn modelId="{2C49BCDF-3D3A-4F6A-9D8F-27A1142081E8}" type="presParOf" srcId="{B29D02DB-2EC5-4058-9497-7150EF9992B7}" destId="{03CD338F-5219-4BF8-A708-ED24359DB7AD}" srcOrd="7" destOrd="0" presId="urn:microsoft.com/office/officeart/2005/8/layout/hierarchy2"/>
    <dgm:cxn modelId="{19E03899-05BA-4EF2-9782-AFE9BDF71814}" type="presParOf" srcId="{03CD338F-5219-4BF8-A708-ED24359DB7AD}" destId="{E24999B9-A838-4771-AC21-8C173DD1CA33}" srcOrd="0" destOrd="0" presId="urn:microsoft.com/office/officeart/2005/8/layout/hierarchy2"/>
    <dgm:cxn modelId="{173F1302-3547-48BB-844B-223870AE9036}" type="presParOf" srcId="{03CD338F-5219-4BF8-A708-ED24359DB7AD}" destId="{67C851A3-BC64-4FD4-AC2F-D040B8A547D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0FC0AC-C53B-4ACB-AD7B-8E31844E7DF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CDD037A-5652-43C7-A0CA-5BC6D2987201}">
      <dgm:prSet phldrT="[Text]"/>
      <dgm:spPr/>
      <dgm:t>
        <a:bodyPr/>
        <a:lstStyle/>
        <a:p>
          <a:r>
            <a:rPr lang="en-US" dirty="0"/>
            <a:t>Output </a:t>
          </a:r>
        </a:p>
        <a:p>
          <a:r>
            <a:rPr lang="en-US" dirty="0"/>
            <a:t>(GDP)</a:t>
          </a:r>
        </a:p>
      </dgm:t>
    </dgm:pt>
    <dgm:pt modelId="{7D42EB87-4E31-43A5-879B-6747DDC2D47A}" type="parTrans" cxnId="{1D1B0C2C-D29F-43D0-8262-0C2CB822FE4F}">
      <dgm:prSet/>
      <dgm:spPr/>
      <dgm:t>
        <a:bodyPr/>
        <a:lstStyle/>
        <a:p>
          <a:endParaRPr lang="en-US"/>
        </a:p>
      </dgm:t>
    </dgm:pt>
    <dgm:pt modelId="{10734C3A-4F33-4F88-9653-E983AB1AFC2C}" type="sibTrans" cxnId="{1D1B0C2C-D29F-43D0-8262-0C2CB822FE4F}">
      <dgm:prSet/>
      <dgm:spPr/>
      <dgm:t>
        <a:bodyPr/>
        <a:lstStyle/>
        <a:p>
          <a:endParaRPr lang="en-US"/>
        </a:p>
      </dgm:t>
    </dgm:pt>
    <dgm:pt modelId="{61E74789-47FF-46A7-A51E-F20280602F8B}">
      <dgm:prSet phldrT="[Text]"/>
      <dgm:spPr/>
      <dgm:t>
        <a:bodyPr/>
        <a:lstStyle/>
        <a:p>
          <a:r>
            <a:rPr lang="en-US" dirty="0"/>
            <a:t>Output per Hour (Productivity)</a:t>
          </a:r>
        </a:p>
      </dgm:t>
    </dgm:pt>
    <dgm:pt modelId="{C96E4924-7404-447A-B127-F048D37D1B5F}" type="parTrans" cxnId="{6C2F19C6-FB52-4F09-81E6-F0ED09A00713}">
      <dgm:prSet/>
      <dgm:spPr/>
      <dgm:t>
        <a:bodyPr/>
        <a:lstStyle/>
        <a:p>
          <a:endParaRPr lang="en-US"/>
        </a:p>
      </dgm:t>
    </dgm:pt>
    <dgm:pt modelId="{29D53726-6142-42D3-A778-26F9839DE837}" type="sibTrans" cxnId="{6C2F19C6-FB52-4F09-81E6-F0ED09A00713}">
      <dgm:prSet/>
      <dgm:spPr/>
      <dgm:t>
        <a:bodyPr/>
        <a:lstStyle/>
        <a:p>
          <a:endParaRPr lang="en-US"/>
        </a:p>
      </dgm:t>
    </dgm:pt>
    <dgm:pt modelId="{E570C8D0-AD30-4DF5-96DA-6BBAA53D84FC}">
      <dgm:prSet phldrT="[Text]"/>
      <dgm:spPr/>
      <dgm:t>
        <a:bodyPr/>
        <a:lstStyle/>
        <a:p>
          <a:r>
            <a:rPr lang="en-US" dirty="0"/>
            <a:t>Hours </a:t>
          </a:r>
        </a:p>
        <a:p>
          <a:r>
            <a:rPr lang="en-US" dirty="0"/>
            <a:t>Worked</a:t>
          </a:r>
        </a:p>
      </dgm:t>
    </dgm:pt>
    <dgm:pt modelId="{DF82063C-52AD-4C26-AAD1-159A20053FA0}" type="parTrans" cxnId="{D82D2524-B49B-4531-9999-36F59A2F9980}">
      <dgm:prSet/>
      <dgm:spPr/>
      <dgm:t>
        <a:bodyPr/>
        <a:lstStyle/>
        <a:p>
          <a:endParaRPr lang="en-US"/>
        </a:p>
      </dgm:t>
    </dgm:pt>
    <dgm:pt modelId="{59BEDDE9-41C2-4B92-A376-667F6E3DAA56}" type="sibTrans" cxnId="{D82D2524-B49B-4531-9999-36F59A2F9980}">
      <dgm:prSet/>
      <dgm:spPr/>
      <dgm:t>
        <a:bodyPr/>
        <a:lstStyle/>
        <a:p>
          <a:endParaRPr lang="en-US"/>
        </a:p>
      </dgm:t>
    </dgm:pt>
    <dgm:pt modelId="{C3625B9E-7512-45CF-9645-3FEA4A21D74F}">
      <dgm:prSet phldrT="[Text]"/>
      <dgm:spPr/>
      <dgm:t>
        <a:bodyPr/>
        <a:lstStyle/>
        <a:p>
          <a:r>
            <a:rPr lang="en-US" dirty="0"/>
            <a:t>Capital </a:t>
          </a:r>
        </a:p>
        <a:p>
          <a:r>
            <a:rPr lang="en-US" dirty="0"/>
            <a:t>Intensity</a:t>
          </a:r>
        </a:p>
      </dgm:t>
    </dgm:pt>
    <dgm:pt modelId="{0D4DEA1A-5638-488B-BF65-011230B5B0B7}" type="parTrans" cxnId="{0509910B-319A-4D85-A297-986CE72249F1}">
      <dgm:prSet/>
      <dgm:spPr/>
      <dgm:t>
        <a:bodyPr/>
        <a:lstStyle/>
        <a:p>
          <a:endParaRPr lang="en-US"/>
        </a:p>
      </dgm:t>
    </dgm:pt>
    <dgm:pt modelId="{1D9EDA50-53EE-4964-B32D-1A16BF231124}" type="sibTrans" cxnId="{0509910B-319A-4D85-A297-986CE72249F1}">
      <dgm:prSet/>
      <dgm:spPr/>
      <dgm:t>
        <a:bodyPr/>
        <a:lstStyle/>
        <a:p>
          <a:endParaRPr lang="en-US"/>
        </a:p>
      </dgm:t>
    </dgm:pt>
    <dgm:pt modelId="{6FFABB4B-ADED-4426-83A3-97DF75CA5032}">
      <dgm:prSet phldrT="[Text]"/>
      <dgm:spPr/>
      <dgm:t>
        <a:bodyPr/>
        <a:lstStyle/>
        <a:p>
          <a:r>
            <a:rPr lang="en-US" dirty="0"/>
            <a:t>Labor Composition</a:t>
          </a:r>
        </a:p>
      </dgm:t>
    </dgm:pt>
    <dgm:pt modelId="{41642845-AD7B-4A76-9935-174E30A7153B}" type="parTrans" cxnId="{B6997229-1FFB-44BD-8C9E-92C00645D971}">
      <dgm:prSet/>
      <dgm:spPr/>
      <dgm:t>
        <a:bodyPr/>
        <a:lstStyle/>
        <a:p>
          <a:endParaRPr lang="en-US"/>
        </a:p>
      </dgm:t>
    </dgm:pt>
    <dgm:pt modelId="{4CEC9086-5801-456B-8131-836F948FD4E4}" type="sibTrans" cxnId="{B6997229-1FFB-44BD-8C9E-92C00645D971}">
      <dgm:prSet/>
      <dgm:spPr/>
      <dgm:t>
        <a:bodyPr/>
        <a:lstStyle/>
        <a:p>
          <a:endParaRPr lang="en-US"/>
        </a:p>
      </dgm:t>
    </dgm:pt>
    <dgm:pt modelId="{FAA644EE-295A-43D7-9A29-92B6C92024B9}">
      <dgm:prSet phldrT="[Text]"/>
      <dgm:spPr/>
      <dgm:t>
        <a:bodyPr/>
        <a:lstStyle/>
        <a:p>
          <a:r>
            <a:rPr lang="en-US" dirty="0"/>
            <a:t>Multifactor Productivity</a:t>
          </a:r>
        </a:p>
      </dgm:t>
    </dgm:pt>
    <dgm:pt modelId="{6D99A847-C3B7-4419-B7A9-AEB4AB692FB7}" type="parTrans" cxnId="{E9359485-AE33-4C26-8B60-B4A98DF61835}">
      <dgm:prSet/>
      <dgm:spPr/>
      <dgm:t>
        <a:bodyPr/>
        <a:lstStyle/>
        <a:p>
          <a:endParaRPr lang="en-US"/>
        </a:p>
      </dgm:t>
    </dgm:pt>
    <dgm:pt modelId="{27C4D29B-B52D-43D4-A226-D7631251B280}" type="sibTrans" cxnId="{E9359485-AE33-4C26-8B60-B4A98DF61835}">
      <dgm:prSet/>
      <dgm:spPr/>
      <dgm:t>
        <a:bodyPr/>
        <a:lstStyle/>
        <a:p>
          <a:endParaRPr lang="en-US"/>
        </a:p>
      </dgm:t>
    </dgm:pt>
    <dgm:pt modelId="{9679E43F-9B4E-4F20-AE51-CFED88E4AA78}" type="pres">
      <dgm:prSet presAssocID="{8A0FC0AC-C53B-4ACB-AD7B-8E31844E7DF3}" presName="diagram" presStyleCnt="0">
        <dgm:presLayoutVars>
          <dgm:chPref val="1"/>
          <dgm:dir/>
          <dgm:animOne val="branch"/>
          <dgm:animLvl val="lvl"/>
          <dgm:resizeHandles val="exact"/>
        </dgm:presLayoutVars>
      </dgm:prSet>
      <dgm:spPr/>
      <dgm:t>
        <a:bodyPr/>
        <a:lstStyle/>
        <a:p>
          <a:endParaRPr lang="en-US"/>
        </a:p>
      </dgm:t>
    </dgm:pt>
    <dgm:pt modelId="{94A63ECE-4E8A-4485-B73C-9141CCB628E1}" type="pres">
      <dgm:prSet presAssocID="{7CDD037A-5652-43C7-A0CA-5BC6D2987201}" presName="root1" presStyleCnt="0"/>
      <dgm:spPr/>
    </dgm:pt>
    <dgm:pt modelId="{2C22F358-3341-4B36-B529-1F156A50EB49}" type="pres">
      <dgm:prSet presAssocID="{7CDD037A-5652-43C7-A0CA-5BC6D2987201}" presName="LevelOneTextNode" presStyleLbl="node0" presStyleIdx="0" presStyleCnt="1">
        <dgm:presLayoutVars>
          <dgm:chPref val="3"/>
        </dgm:presLayoutVars>
      </dgm:prSet>
      <dgm:spPr/>
      <dgm:t>
        <a:bodyPr/>
        <a:lstStyle/>
        <a:p>
          <a:endParaRPr lang="en-US"/>
        </a:p>
      </dgm:t>
    </dgm:pt>
    <dgm:pt modelId="{B29D02DB-2EC5-4058-9497-7150EF9992B7}" type="pres">
      <dgm:prSet presAssocID="{7CDD037A-5652-43C7-A0CA-5BC6D2987201}" presName="level2hierChild" presStyleCnt="0"/>
      <dgm:spPr/>
    </dgm:pt>
    <dgm:pt modelId="{9775E8B4-E9A9-481D-8FC2-97F2EAABD54A}" type="pres">
      <dgm:prSet presAssocID="{C96E4924-7404-447A-B127-F048D37D1B5F}" presName="conn2-1" presStyleLbl="parChTrans1D2" presStyleIdx="0" presStyleCnt="2"/>
      <dgm:spPr/>
      <dgm:t>
        <a:bodyPr/>
        <a:lstStyle/>
        <a:p>
          <a:endParaRPr lang="en-US"/>
        </a:p>
      </dgm:t>
    </dgm:pt>
    <dgm:pt modelId="{36272F09-0D84-4904-B6A3-8C977BDDD697}" type="pres">
      <dgm:prSet presAssocID="{C96E4924-7404-447A-B127-F048D37D1B5F}" presName="connTx" presStyleLbl="parChTrans1D2" presStyleIdx="0" presStyleCnt="2"/>
      <dgm:spPr/>
      <dgm:t>
        <a:bodyPr/>
        <a:lstStyle/>
        <a:p>
          <a:endParaRPr lang="en-US"/>
        </a:p>
      </dgm:t>
    </dgm:pt>
    <dgm:pt modelId="{877E7D28-B9EF-429C-8000-528C6955F2C9}" type="pres">
      <dgm:prSet presAssocID="{61E74789-47FF-46A7-A51E-F20280602F8B}" presName="root2" presStyleCnt="0"/>
      <dgm:spPr/>
    </dgm:pt>
    <dgm:pt modelId="{D83025B0-AD1A-47AE-B455-95178E04CE73}" type="pres">
      <dgm:prSet presAssocID="{61E74789-47FF-46A7-A51E-F20280602F8B}" presName="LevelTwoTextNode" presStyleLbl="node2" presStyleIdx="0" presStyleCnt="2">
        <dgm:presLayoutVars>
          <dgm:chPref val="3"/>
        </dgm:presLayoutVars>
      </dgm:prSet>
      <dgm:spPr/>
      <dgm:t>
        <a:bodyPr/>
        <a:lstStyle/>
        <a:p>
          <a:endParaRPr lang="en-US"/>
        </a:p>
      </dgm:t>
    </dgm:pt>
    <dgm:pt modelId="{CA8E2D97-4468-4F7B-92B7-B8B55C99B331}" type="pres">
      <dgm:prSet presAssocID="{61E74789-47FF-46A7-A51E-F20280602F8B}" presName="level3hierChild" presStyleCnt="0"/>
      <dgm:spPr/>
    </dgm:pt>
    <dgm:pt modelId="{21D1F7EE-3241-4A7F-A68C-F465E9BB1EC3}" type="pres">
      <dgm:prSet presAssocID="{0D4DEA1A-5638-488B-BF65-011230B5B0B7}" presName="conn2-1" presStyleLbl="parChTrans1D3" presStyleIdx="0" presStyleCnt="3"/>
      <dgm:spPr/>
      <dgm:t>
        <a:bodyPr/>
        <a:lstStyle/>
        <a:p>
          <a:endParaRPr lang="en-US"/>
        </a:p>
      </dgm:t>
    </dgm:pt>
    <dgm:pt modelId="{068FCAEA-8ABA-4D97-ABD2-372490B48192}" type="pres">
      <dgm:prSet presAssocID="{0D4DEA1A-5638-488B-BF65-011230B5B0B7}" presName="connTx" presStyleLbl="parChTrans1D3" presStyleIdx="0" presStyleCnt="3"/>
      <dgm:spPr/>
      <dgm:t>
        <a:bodyPr/>
        <a:lstStyle/>
        <a:p>
          <a:endParaRPr lang="en-US"/>
        </a:p>
      </dgm:t>
    </dgm:pt>
    <dgm:pt modelId="{49211A84-6B25-4332-BB69-10D7330ED1A8}" type="pres">
      <dgm:prSet presAssocID="{C3625B9E-7512-45CF-9645-3FEA4A21D74F}" presName="root2" presStyleCnt="0"/>
      <dgm:spPr/>
    </dgm:pt>
    <dgm:pt modelId="{9B901EEE-238C-437E-A469-EEFC41F09BF3}" type="pres">
      <dgm:prSet presAssocID="{C3625B9E-7512-45CF-9645-3FEA4A21D74F}" presName="LevelTwoTextNode" presStyleLbl="node3" presStyleIdx="0" presStyleCnt="3">
        <dgm:presLayoutVars>
          <dgm:chPref val="3"/>
        </dgm:presLayoutVars>
      </dgm:prSet>
      <dgm:spPr/>
      <dgm:t>
        <a:bodyPr/>
        <a:lstStyle/>
        <a:p>
          <a:endParaRPr lang="en-US"/>
        </a:p>
      </dgm:t>
    </dgm:pt>
    <dgm:pt modelId="{8D79D9CD-A638-44CE-93D4-DB18DE3DE41A}" type="pres">
      <dgm:prSet presAssocID="{C3625B9E-7512-45CF-9645-3FEA4A21D74F}" presName="level3hierChild" presStyleCnt="0"/>
      <dgm:spPr/>
    </dgm:pt>
    <dgm:pt modelId="{6CA8D1D7-20D4-4B02-8F44-7A7A1BF2AA25}" type="pres">
      <dgm:prSet presAssocID="{41642845-AD7B-4A76-9935-174E30A7153B}" presName="conn2-1" presStyleLbl="parChTrans1D3" presStyleIdx="1" presStyleCnt="3"/>
      <dgm:spPr/>
      <dgm:t>
        <a:bodyPr/>
        <a:lstStyle/>
        <a:p>
          <a:endParaRPr lang="en-US"/>
        </a:p>
      </dgm:t>
    </dgm:pt>
    <dgm:pt modelId="{0DBA2EC2-077E-435D-B032-DACC3AACC8DB}" type="pres">
      <dgm:prSet presAssocID="{41642845-AD7B-4A76-9935-174E30A7153B}" presName="connTx" presStyleLbl="parChTrans1D3" presStyleIdx="1" presStyleCnt="3"/>
      <dgm:spPr/>
      <dgm:t>
        <a:bodyPr/>
        <a:lstStyle/>
        <a:p>
          <a:endParaRPr lang="en-US"/>
        </a:p>
      </dgm:t>
    </dgm:pt>
    <dgm:pt modelId="{40783591-EFF2-4BB1-89DF-AC7E64D857EF}" type="pres">
      <dgm:prSet presAssocID="{6FFABB4B-ADED-4426-83A3-97DF75CA5032}" presName="root2" presStyleCnt="0"/>
      <dgm:spPr/>
    </dgm:pt>
    <dgm:pt modelId="{C56F5847-3EC0-4A3F-874F-59F4B478A966}" type="pres">
      <dgm:prSet presAssocID="{6FFABB4B-ADED-4426-83A3-97DF75CA5032}" presName="LevelTwoTextNode" presStyleLbl="node3" presStyleIdx="1" presStyleCnt="3">
        <dgm:presLayoutVars>
          <dgm:chPref val="3"/>
        </dgm:presLayoutVars>
      </dgm:prSet>
      <dgm:spPr/>
      <dgm:t>
        <a:bodyPr/>
        <a:lstStyle/>
        <a:p>
          <a:endParaRPr lang="en-US"/>
        </a:p>
      </dgm:t>
    </dgm:pt>
    <dgm:pt modelId="{14082C35-8206-448B-843D-D4F35B8A6C27}" type="pres">
      <dgm:prSet presAssocID="{6FFABB4B-ADED-4426-83A3-97DF75CA5032}" presName="level3hierChild" presStyleCnt="0"/>
      <dgm:spPr/>
    </dgm:pt>
    <dgm:pt modelId="{C9EA4A1C-CEEB-44AC-B1A2-43A45A0B5C89}" type="pres">
      <dgm:prSet presAssocID="{6D99A847-C3B7-4419-B7A9-AEB4AB692FB7}" presName="conn2-1" presStyleLbl="parChTrans1D3" presStyleIdx="2" presStyleCnt="3"/>
      <dgm:spPr/>
      <dgm:t>
        <a:bodyPr/>
        <a:lstStyle/>
        <a:p>
          <a:endParaRPr lang="en-US"/>
        </a:p>
      </dgm:t>
    </dgm:pt>
    <dgm:pt modelId="{DCC6DCD9-EC4B-460E-8042-CC5F37BB18B5}" type="pres">
      <dgm:prSet presAssocID="{6D99A847-C3B7-4419-B7A9-AEB4AB692FB7}" presName="connTx" presStyleLbl="parChTrans1D3" presStyleIdx="2" presStyleCnt="3"/>
      <dgm:spPr/>
      <dgm:t>
        <a:bodyPr/>
        <a:lstStyle/>
        <a:p>
          <a:endParaRPr lang="en-US"/>
        </a:p>
      </dgm:t>
    </dgm:pt>
    <dgm:pt modelId="{CE95636D-B857-45C1-BEFB-9B8DD28191E5}" type="pres">
      <dgm:prSet presAssocID="{FAA644EE-295A-43D7-9A29-92B6C92024B9}" presName="root2" presStyleCnt="0"/>
      <dgm:spPr/>
    </dgm:pt>
    <dgm:pt modelId="{72A3059B-431A-421E-9002-1E0AF0B57D28}" type="pres">
      <dgm:prSet presAssocID="{FAA644EE-295A-43D7-9A29-92B6C92024B9}" presName="LevelTwoTextNode" presStyleLbl="node3" presStyleIdx="2" presStyleCnt="3">
        <dgm:presLayoutVars>
          <dgm:chPref val="3"/>
        </dgm:presLayoutVars>
      </dgm:prSet>
      <dgm:spPr/>
      <dgm:t>
        <a:bodyPr/>
        <a:lstStyle/>
        <a:p>
          <a:endParaRPr lang="en-US"/>
        </a:p>
      </dgm:t>
    </dgm:pt>
    <dgm:pt modelId="{BD9280FF-62BD-4BFF-AC87-244308632001}" type="pres">
      <dgm:prSet presAssocID="{FAA644EE-295A-43D7-9A29-92B6C92024B9}" presName="level3hierChild" presStyleCnt="0"/>
      <dgm:spPr/>
    </dgm:pt>
    <dgm:pt modelId="{E15B9D65-E78A-4C86-9DEB-B1055D198431}" type="pres">
      <dgm:prSet presAssocID="{DF82063C-52AD-4C26-AAD1-159A20053FA0}" presName="conn2-1" presStyleLbl="parChTrans1D2" presStyleIdx="1" presStyleCnt="2"/>
      <dgm:spPr/>
      <dgm:t>
        <a:bodyPr/>
        <a:lstStyle/>
        <a:p>
          <a:endParaRPr lang="en-US"/>
        </a:p>
      </dgm:t>
    </dgm:pt>
    <dgm:pt modelId="{15C82FCA-6422-43CE-BCAE-C6A510D2B6EE}" type="pres">
      <dgm:prSet presAssocID="{DF82063C-52AD-4C26-AAD1-159A20053FA0}" presName="connTx" presStyleLbl="parChTrans1D2" presStyleIdx="1" presStyleCnt="2"/>
      <dgm:spPr/>
      <dgm:t>
        <a:bodyPr/>
        <a:lstStyle/>
        <a:p>
          <a:endParaRPr lang="en-US"/>
        </a:p>
      </dgm:t>
    </dgm:pt>
    <dgm:pt modelId="{4A8B3EA6-CD2A-4CE4-84C1-4F184127A96E}" type="pres">
      <dgm:prSet presAssocID="{E570C8D0-AD30-4DF5-96DA-6BBAA53D84FC}" presName="root2" presStyleCnt="0"/>
      <dgm:spPr/>
    </dgm:pt>
    <dgm:pt modelId="{C7EDEC27-C187-4CF5-9032-030FDB8BE72F}" type="pres">
      <dgm:prSet presAssocID="{E570C8D0-AD30-4DF5-96DA-6BBAA53D84FC}" presName="LevelTwoTextNode" presStyleLbl="node2" presStyleIdx="1" presStyleCnt="2">
        <dgm:presLayoutVars>
          <dgm:chPref val="3"/>
        </dgm:presLayoutVars>
      </dgm:prSet>
      <dgm:spPr/>
      <dgm:t>
        <a:bodyPr/>
        <a:lstStyle/>
        <a:p>
          <a:endParaRPr lang="en-US"/>
        </a:p>
      </dgm:t>
    </dgm:pt>
    <dgm:pt modelId="{D81C4703-0838-4261-AB6C-9A20BFB74C40}" type="pres">
      <dgm:prSet presAssocID="{E570C8D0-AD30-4DF5-96DA-6BBAA53D84FC}" presName="level3hierChild" presStyleCnt="0"/>
      <dgm:spPr/>
    </dgm:pt>
  </dgm:ptLst>
  <dgm:cxnLst>
    <dgm:cxn modelId="{1AA60B51-B7DE-49CF-8A49-5155261F41CC}" type="presOf" srcId="{6D99A847-C3B7-4419-B7A9-AEB4AB692FB7}" destId="{DCC6DCD9-EC4B-460E-8042-CC5F37BB18B5}" srcOrd="1" destOrd="0" presId="urn:microsoft.com/office/officeart/2005/8/layout/hierarchy2"/>
    <dgm:cxn modelId="{BA373341-FAEC-49C7-8789-50D6A350BAA5}" type="presOf" srcId="{C96E4924-7404-447A-B127-F048D37D1B5F}" destId="{9775E8B4-E9A9-481D-8FC2-97F2EAABD54A}" srcOrd="0" destOrd="0" presId="urn:microsoft.com/office/officeart/2005/8/layout/hierarchy2"/>
    <dgm:cxn modelId="{E9359485-AE33-4C26-8B60-B4A98DF61835}" srcId="{61E74789-47FF-46A7-A51E-F20280602F8B}" destId="{FAA644EE-295A-43D7-9A29-92B6C92024B9}" srcOrd="2" destOrd="0" parTransId="{6D99A847-C3B7-4419-B7A9-AEB4AB692FB7}" sibTransId="{27C4D29B-B52D-43D4-A226-D7631251B280}"/>
    <dgm:cxn modelId="{6C2F19C6-FB52-4F09-81E6-F0ED09A00713}" srcId="{7CDD037A-5652-43C7-A0CA-5BC6D2987201}" destId="{61E74789-47FF-46A7-A51E-F20280602F8B}" srcOrd="0" destOrd="0" parTransId="{C96E4924-7404-447A-B127-F048D37D1B5F}" sibTransId="{29D53726-6142-42D3-A778-26F9839DE837}"/>
    <dgm:cxn modelId="{9ADCEDFA-9375-4257-A6CD-7611C0F8F381}" type="presOf" srcId="{8A0FC0AC-C53B-4ACB-AD7B-8E31844E7DF3}" destId="{9679E43F-9B4E-4F20-AE51-CFED88E4AA78}" srcOrd="0" destOrd="0" presId="urn:microsoft.com/office/officeart/2005/8/layout/hierarchy2"/>
    <dgm:cxn modelId="{0D593199-E23A-441F-8540-D927FE4195FF}" type="presOf" srcId="{C3625B9E-7512-45CF-9645-3FEA4A21D74F}" destId="{9B901EEE-238C-437E-A469-EEFC41F09BF3}" srcOrd="0" destOrd="0" presId="urn:microsoft.com/office/officeart/2005/8/layout/hierarchy2"/>
    <dgm:cxn modelId="{E8CE8E90-C883-483C-8463-F6A64C4A5F80}" type="presOf" srcId="{0D4DEA1A-5638-488B-BF65-011230B5B0B7}" destId="{068FCAEA-8ABA-4D97-ABD2-372490B48192}" srcOrd="1" destOrd="0" presId="urn:microsoft.com/office/officeart/2005/8/layout/hierarchy2"/>
    <dgm:cxn modelId="{D82D2524-B49B-4531-9999-36F59A2F9980}" srcId="{7CDD037A-5652-43C7-A0CA-5BC6D2987201}" destId="{E570C8D0-AD30-4DF5-96DA-6BBAA53D84FC}" srcOrd="1" destOrd="0" parTransId="{DF82063C-52AD-4C26-AAD1-159A20053FA0}" sibTransId="{59BEDDE9-41C2-4B92-A376-667F6E3DAA56}"/>
    <dgm:cxn modelId="{63C068EB-3549-442B-BC7A-44EA1798368F}" type="presOf" srcId="{E570C8D0-AD30-4DF5-96DA-6BBAA53D84FC}" destId="{C7EDEC27-C187-4CF5-9032-030FDB8BE72F}" srcOrd="0" destOrd="0" presId="urn:microsoft.com/office/officeart/2005/8/layout/hierarchy2"/>
    <dgm:cxn modelId="{F9A2DA8E-9D2E-4982-8578-A8F708EA759E}" type="presOf" srcId="{41642845-AD7B-4A76-9935-174E30A7153B}" destId="{0DBA2EC2-077E-435D-B032-DACC3AACC8DB}" srcOrd="1" destOrd="0" presId="urn:microsoft.com/office/officeart/2005/8/layout/hierarchy2"/>
    <dgm:cxn modelId="{0509910B-319A-4D85-A297-986CE72249F1}" srcId="{61E74789-47FF-46A7-A51E-F20280602F8B}" destId="{C3625B9E-7512-45CF-9645-3FEA4A21D74F}" srcOrd="0" destOrd="0" parTransId="{0D4DEA1A-5638-488B-BF65-011230B5B0B7}" sibTransId="{1D9EDA50-53EE-4964-B32D-1A16BF231124}"/>
    <dgm:cxn modelId="{9F1E7948-9D51-4086-8DA7-046C6276FBF9}" type="presOf" srcId="{FAA644EE-295A-43D7-9A29-92B6C92024B9}" destId="{72A3059B-431A-421E-9002-1E0AF0B57D28}" srcOrd="0" destOrd="0" presId="urn:microsoft.com/office/officeart/2005/8/layout/hierarchy2"/>
    <dgm:cxn modelId="{CEA606FC-7638-4263-BA73-AE7C7CF91FC3}" type="presOf" srcId="{0D4DEA1A-5638-488B-BF65-011230B5B0B7}" destId="{21D1F7EE-3241-4A7F-A68C-F465E9BB1EC3}" srcOrd="0" destOrd="0" presId="urn:microsoft.com/office/officeart/2005/8/layout/hierarchy2"/>
    <dgm:cxn modelId="{E3D60929-725C-4742-94E3-5DB86F7CD79D}" type="presOf" srcId="{7CDD037A-5652-43C7-A0CA-5BC6D2987201}" destId="{2C22F358-3341-4B36-B529-1F156A50EB49}" srcOrd="0" destOrd="0" presId="urn:microsoft.com/office/officeart/2005/8/layout/hierarchy2"/>
    <dgm:cxn modelId="{FD76926F-0577-4A29-8105-EF2840B0A996}" type="presOf" srcId="{6FFABB4B-ADED-4426-83A3-97DF75CA5032}" destId="{C56F5847-3EC0-4A3F-874F-59F4B478A966}" srcOrd="0" destOrd="0" presId="urn:microsoft.com/office/officeart/2005/8/layout/hierarchy2"/>
    <dgm:cxn modelId="{5FC159D6-7CEA-45A4-B263-397B3F6BBD4A}" type="presOf" srcId="{C96E4924-7404-447A-B127-F048D37D1B5F}" destId="{36272F09-0D84-4904-B6A3-8C977BDDD697}" srcOrd="1" destOrd="0" presId="urn:microsoft.com/office/officeart/2005/8/layout/hierarchy2"/>
    <dgm:cxn modelId="{1D1B0C2C-D29F-43D0-8262-0C2CB822FE4F}" srcId="{8A0FC0AC-C53B-4ACB-AD7B-8E31844E7DF3}" destId="{7CDD037A-5652-43C7-A0CA-5BC6D2987201}" srcOrd="0" destOrd="0" parTransId="{7D42EB87-4E31-43A5-879B-6747DDC2D47A}" sibTransId="{10734C3A-4F33-4F88-9653-E983AB1AFC2C}"/>
    <dgm:cxn modelId="{B6997229-1FFB-44BD-8C9E-92C00645D971}" srcId="{61E74789-47FF-46A7-A51E-F20280602F8B}" destId="{6FFABB4B-ADED-4426-83A3-97DF75CA5032}" srcOrd="1" destOrd="0" parTransId="{41642845-AD7B-4A76-9935-174E30A7153B}" sibTransId="{4CEC9086-5801-456B-8131-836F948FD4E4}"/>
    <dgm:cxn modelId="{01786198-E989-4666-80AA-A7078BBA2DE5}" type="presOf" srcId="{DF82063C-52AD-4C26-AAD1-159A20053FA0}" destId="{15C82FCA-6422-43CE-BCAE-C6A510D2B6EE}" srcOrd="1" destOrd="0" presId="urn:microsoft.com/office/officeart/2005/8/layout/hierarchy2"/>
    <dgm:cxn modelId="{59596361-093F-4A05-8763-31BC5948216F}" type="presOf" srcId="{41642845-AD7B-4A76-9935-174E30A7153B}" destId="{6CA8D1D7-20D4-4B02-8F44-7A7A1BF2AA25}" srcOrd="0" destOrd="0" presId="urn:microsoft.com/office/officeart/2005/8/layout/hierarchy2"/>
    <dgm:cxn modelId="{88AF47A9-FB7B-4BFD-957B-965799C763E7}" type="presOf" srcId="{DF82063C-52AD-4C26-AAD1-159A20053FA0}" destId="{E15B9D65-E78A-4C86-9DEB-B1055D198431}" srcOrd="0" destOrd="0" presId="urn:microsoft.com/office/officeart/2005/8/layout/hierarchy2"/>
    <dgm:cxn modelId="{C13C3FFE-5F9F-447C-A834-F4817761575D}" type="presOf" srcId="{61E74789-47FF-46A7-A51E-F20280602F8B}" destId="{D83025B0-AD1A-47AE-B455-95178E04CE73}" srcOrd="0" destOrd="0" presId="urn:microsoft.com/office/officeart/2005/8/layout/hierarchy2"/>
    <dgm:cxn modelId="{27F17A4A-84CC-47CF-92A9-7BB02E3EA37C}" type="presOf" srcId="{6D99A847-C3B7-4419-B7A9-AEB4AB692FB7}" destId="{C9EA4A1C-CEEB-44AC-B1A2-43A45A0B5C89}" srcOrd="0" destOrd="0" presId="urn:microsoft.com/office/officeart/2005/8/layout/hierarchy2"/>
    <dgm:cxn modelId="{D552458E-937F-41AF-A5B4-8BE5315FA34B}" type="presParOf" srcId="{9679E43F-9B4E-4F20-AE51-CFED88E4AA78}" destId="{94A63ECE-4E8A-4485-B73C-9141CCB628E1}" srcOrd="0" destOrd="0" presId="urn:microsoft.com/office/officeart/2005/8/layout/hierarchy2"/>
    <dgm:cxn modelId="{F6389521-C271-4640-8875-27D40F0F9733}" type="presParOf" srcId="{94A63ECE-4E8A-4485-B73C-9141CCB628E1}" destId="{2C22F358-3341-4B36-B529-1F156A50EB49}" srcOrd="0" destOrd="0" presId="urn:microsoft.com/office/officeart/2005/8/layout/hierarchy2"/>
    <dgm:cxn modelId="{725EE3DB-1B8E-406D-B16F-4DE282EE3F32}" type="presParOf" srcId="{94A63ECE-4E8A-4485-B73C-9141CCB628E1}" destId="{B29D02DB-2EC5-4058-9497-7150EF9992B7}" srcOrd="1" destOrd="0" presId="urn:microsoft.com/office/officeart/2005/8/layout/hierarchy2"/>
    <dgm:cxn modelId="{F4F66694-C77B-4694-8993-AA8A8A5A1CAD}" type="presParOf" srcId="{B29D02DB-2EC5-4058-9497-7150EF9992B7}" destId="{9775E8B4-E9A9-481D-8FC2-97F2EAABD54A}" srcOrd="0" destOrd="0" presId="urn:microsoft.com/office/officeart/2005/8/layout/hierarchy2"/>
    <dgm:cxn modelId="{FF7A5FED-6161-4B20-9A58-6506ACB8024B}" type="presParOf" srcId="{9775E8B4-E9A9-481D-8FC2-97F2EAABD54A}" destId="{36272F09-0D84-4904-B6A3-8C977BDDD697}" srcOrd="0" destOrd="0" presId="urn:microsoft.com/office/officeart/2005/8/layout/hierarchy2"/>
    <dgm:cxn modelId="{EC0D5100-C787-4B60-9AB5-4108D8911F5C}" type="presParOf" srcId="{B29D02DB-2EC5-4058-9497-7150EF9992B7}" destId="{877E7D28-B9EF-429C-8000-528C6955F2C9}" srcOrd="1" destOrd="0" presId="urn:microsoft.com/office/officeart/2005/8/layout/hierarchy2"/>
    <dgm:cxn modelId="{7773BDA3-38C3-4462-9648-4BFFA64D36E7}" type="presParOf" srcId="{877E7D28-B9EF-429C-8000-528C6955F2C9}" destId="{D83025B0-AD1A-47AE-B455-95178E04CE73}" srcOrd="0" destOrd="0" presId="urn:microsoft.com/office/officeart/2005/8/layout/hierarchy2"/>
    <dgm:cxn modelId="{2E8C2D34-F8F7-4626-B024-546C513FC77D}" type="presParOf" srcId="{877E7D28-B9EF-429C-8000-528C6955F2C9}" destId="{CA8E2D97-4468-4F7B-92B7-B8B55C99B331}" srcOrd="1" destOrd="0" presId="urn:microsoft.com/office/officeart/2005/8/layout/hierarchy2"/>
    <dgm:cxn modelId="{E534F305-92E1-4EF6-91FE-2A8F224707C1}" type="presParOf" srcId="{CA8E2D97-4468-4F7B-92B7-B8B55C99B331}" destId="{21D1F7EE-3241-4A7F-A68C-F465E9BB1EC3}" srcOrd="0" destOrd="0" presId="urn:microsoft.com/office/officeart/2005/8/layout/hierarchy2"/>
    <dgm:cxn modelId="{61F1D05B-9E07-4D2A-AD77-78098F33A114}" type="presParOf" srcId="{21D1F7EE-3241-4A7F-A68C-F465E9BB1EC3}" destId="{068FCAEA-8ABA-4D97-ABD2-372490B48192}" srcOrd="0" destOrd="0" presId="urn:microsoft.com/office/officeart/2005/8/layout/hierarchy2"/>
    <dgm:cxn modelId="{4CCA92E6-BB19-48DA-AAD0-18F893283263}" type="presParOf" srcId="{CA8E2D97-4468-4F7B-92B7-B8B55C99B331}" destId="{49211A84-6B25-4332-BB69-10D7330ED1A8}" srcOrd="1" destOrd="0" presId="urn:microsoft.com/office/officeart/2005/8/layout/hierarchy2"/>
    <dgm:cxn modelId="{E2F321E8-8248-4883-B374-4D6436A14FD2}" type="presParOf" srcId="{49211A84-6B25-4332-BB69-10D7330ED1A8}" destId="{9B901EEE-238C-437E-A469-EEFC41F09BF3}" srcOrd="0" destOrd="0" presId="urn:microsoft.com/office/officeart/2005/8/layout/hierarchy2"/>
    <dgm:cxn modelId="{65B7F953-0FD9-494C-B474-56FCDB6E2B59}" type="presParOf" srcId="{49211A84-6B25-4332-BB69-10D7330ED1A8}" destId="{8D79D9CD-A638-44CE-93D4-DB18DE3DE41A}" srcOrd="1" destOrd="0" presId="urn:microsoft.com/office/officeart/2005/8/layout/hierarchy2"/>
    <dgm:cxn modelId="{DCE1B743-55A6-419A-BD64-098F634BAC32}" type="presParOf" srcId="{CA8E2D97-4468-4F7B-92B7-B8B55C99B331}" destId="{6CA8D1D7-20D4-4B02-8F44-7A7A1BF2AA25}" srcOrd="2" destOrd="0" presId="urn:microsoft.com/office/officeart/2005/8/layout/hierarchy2"/>
    <dgm:cxn modelId="{A08BA061-7E7C-4BDE-9695-198E7A3F8A5A}" type="presParOf" srcId="{6CA8D1D7-20D4-4B02-8F44-7A7A1BF2AA25}" destId="{0DBA2EC2-077E-435D-B032-DACC3AACC8DB}" srcOrd="0" destOrd="0" presId="urn:microsoft.com/office/officeart/2005/8/layout/hierarchy2"/>
    <dgm:cxn modelId="{5B485224-86BC-4C9F-9DBD-843B887204D1}" type="presParOf" srcId="{CA8E2D97-4468-4F7B-92B7-B8B55C99B331}" destId="{40783591-EFF2-4BB1-89DF-AC7E64D857EF}" srcOrd="3" destOrd="0" presId="urn:microsoft.com/office/officeart/2005/8/layout/hierarchy2"/>
    <dgm:cxn modelId="{71C10A31-4BDC-4B4E-954D-218E0ABDCC64}" type="presParOf" srcId="{40783591-EFF2-4BB1-89DF-AC7E64D857EF}" destId="{C56F5847-3EC0-4A3F-874F-59F4B478A966}" srcOrd="0" destOrd="0" presId="urn:microsoft.com/office/officeart/2005/8/layout/hierarchy2"/>
    <dgm:cxn modelId="{6BD09605-7B21-4390-9AFE-25241166546E}" type="presParOf" srcId="{40783591-EFF2-4BB1-89DF-AC7E64D857EF}" destId="{14082C35-8206-448B-843D-D4F35B8A6C27}" srcOrd="1" destOrd="0" presId="urn:microsoft.com/office/officeart/2005/8/layout/hierarchy2"/>
    <dgm:cxn modelId="{40EF959B-C8D2-43F1-AC01-6F2119599555}" type="presParOf" srcId="{CA8E2D97-4468-4F7B-92B7-B8B55C99B331}" destId="{C9EA4A1C-CEEB-44AC-B1A2-43A45A0B5C89}" srcOrd="4" destOrd="0" presId="urn:microsoft.com/office/officeart/2005/8/layout/hierarchy2"/>
    <dgm:cxn modelId="{6C3D5F28-BAAE-43E5-B7A0-EEA50E9C93FD}" type="presParOf" srcId="{C9EA4A1C-CEEB-44AC-B1A2-43A45A0B5C89}" destId="{DCC6DCD9-EC4B-460E-8042-CC5F37BB18B5}" srcOrd="0" destOrd="0" presId="urn:microsoft.com/office/officeart/2005/8/layout/hierarchy2"/>
    <dgm:cxn modelId="{1D442F3F-D42E-4EEF-9784-48EBBFEBC418}" type="presParOf" srcId="{CA8E2D97-4468-4F7B-92B7-B8B55C99B331}" destId="{CE95636D-B857-45C1-BEFB-9B8DD28191E5}" srcOrd="5" destOrd="0" presId="urn:microsoft.com/office/officeart/2005/8/layout/hierarchy2"/>
    <dgm:cxn modelId="{A2B0E971-4C82-4121-8BED-68D59FB21801}" type="presParOf" srcId="{CE95636D-B857-45C1-BEFB-9B8DD28191E5}" destId="{72A3059B-431A-421E-9002-1E0AF0B57D28}" srcOrd="0" destOrd="0" presId="urn:microsoft.com/office/officeart/2005/8/layout/hierarchy2"/>
    <dgm:cxn modelId="{B0D48723-3FB1-41A9-A567-8E90B068959C}" type="presParOf" srcId="{CE95636D-B857-45C1-BEFB-9B8DD28191E5}" destId="{BD9280FF-62BD-4BFF-AC87-244308632001}" srcOrd="1" destOrd="0" presId="urn:microsoft.com/office/officeart/2005/8/layout/hierarchy2"/>
    <dgm:cxn modelId="{F2F124DE-315E-4084-8B3F-EBC1AB46171B}" type="presParOf" srcId="{B29D02DB-2EC5-4058-9497-7150EF9992B7}" destId="{E15B9D65-E78A-4C86-9DEB-B1055D198431}" srcOrd="2" destOrd="0" presId="urn:microsoft.com/office/officeart/2005/8/layout/hierarchy2"/>
    <dgm:cxn modelId="{AD562641-A0C6-489B-9918-B91C1BE6025E}" type="presParOf" srcId="{E15B9D65-E78A-4C86-9DEB-B1055D198431}" destId="{15C82FCA-6422-43CE-BCAE-C6A510D2B6EE}" srcOrd="0" destOrd="0" presId="urn:microsoft.com/office/officeart/2005/8/layout/hierarchy2"/>
    <dgm:cxn modelId="{7679BA8D-5966-4C73-B9B7-D71FD6939910}" type="presParOf" srcId="{B29D02DB-2EC5-4058-9497-7150EF9992B7}" destId="{4A8B3EA6-CD2A-4CE4-84C1-4F184127A96E}" srcOrd="3" destOrd="0" presId="urn:microsoft.com/office/officeart/2005/8/layout/hierarchy2"/>
    <dgm:cxn modelId="{3FF15497-3FF2-4199-809D-32F4F2ACB63B}" type="presParOf" srcId="{4A8B3EA6-CD2A-4CE4-84C1-4F184127A96E}" destId="{C7EDEC27-C187-4CF5-9032-030FDB8BE72F}" srcOrd="0" destOrd="0" presId="urn:microsoft.com/office/officeart/2005/8/layout/hierarchy2"/>
    <dgm:cxn modelId="{259FCEF8-4732-4B89-9007-8353F07C96FD}" type="presParOf" srcId="{4A8B3EA6-CD2A-4CE4-84C1-4F184127A96E}" destId="{D81C4703-0838-4261-AB6C-9A20BFB74C4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2C51D-0936-4F9C-89C2-B95E9561270A}">
      <dsp:nvSpPr>
        <dsp:cNvPr id="0" name=""/>
        <dsp:cNvSpPr/>
      </dsp:nvSpPr>
      <dsp:spPr>
        <a:xfrm>
          <a:off x="726440" y="0"/>
          <a:ext cx="8232986"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8D1D1E-A6D1-4DD0-ACB7-16B486507461}">
      <dsp:nvSpPr>
        <dsp:cNvPr id="0" name=""/>
        <dsp:cNvSpPr/>
      </dsp:nvSpPr>
      <dsp:spPr>
        <a:xfrm>
          <a:off x="10404" y="1625600"/>
          <a:ext cx="3117638" cy="216746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a:t>Understand </a:t>
          </a:r>
          <a:r>
            <a:rPr lang="en-US" sz="3600" kern="1200" dirty="0"/>
            <a:t>the Facts</a:t>
          </a:r>
        </a:p>
      </dsp:txBody>
      <dsp:txXfrm>
        <a:off x="116211" y="1731407"/>
        <a:ext cx="2906024" cy="1955852"/>
      </dsp:txXfrm>
    </dsp:sp>
    <dsp:sp modelId="{DE3A366C-9B47-4334-B2FC-9F38AA4AA533}">
      <dsp:nvSpPr>
        <dsp:cNvPr id="0" name=""/>
        <dsp:cNvSpPr/>
      </dsp:nvSpPr>
      <dsp:spPr>
        <a:xfrm>
          <a:off x="3284114" y="1625600"/>
          <a:ext cx="3117638" cy="216746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t>Sharpen Your Arguments</a:t>
          </a:r>
        </a:p>
      </dsp:txBody>
      <dsp:txXfrm>
        <a:off x="3389921" y="1731407"/>
        <a:ext cx="2906024" cy="1955852"/>
      </dsp:txXfrm>
    </dsp:sp>
    <dsp:sp modelId="{791F1ACF-718B-43A6-89A5-86A1F4D4E6B3}">
      <dsp:nvSpPr>
        <dsp:cNvPr id="0" name=""/>
        <dsp:cNvSpPr/>
      </dsp:nvSpPr>
      <dsp:spPr>
        <a:xfrm>
          <a:off x="6557823" y="1625600"/>
          <a:ext cx="3117638" cy="216746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t>Communicate to Your Audience</a:t>
          </a:r>
        </a:p>
      </dsp:txBody>
      <dsp:txXfrm>
        <a:off x="6663630" y="1731407"/>
        <a:ext cx="2906024" cy="1955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6485E8-E07A-47D8-A76F-6A8BECBFAF12}" type="datetimeFigureOut">
              <a:rPr lang="en-US" smtClean="0"/>
              <a:t>4/19/18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BB73B-55A4-4B85-BA33-BC4AF25AAFFF}" type="slidenum">
              <a:rPr lang="en-US" smtClean="0"/>
              <a:t>‹#›</a:t>
            </a:fld>
            <a:endParaRPr lang="en-US"/>
          </a:p>
        </p:txBody>
      </p:sp>
    </p:spTree>
    <p:extLst>
      <p:ext uri="{BB962C8B-B14F-4D97-AF65-F5344CB8AC3E}">
        <p14:creationId xmlns:p14="http://schemas.microsoft.com/office/powerpoint/2010/main" val="370720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45FF-88E3-4E27-9193-2D39440D1619}" type="slidenum">
              <a:rPr lang="en-US" smtClean="0"/>
              <a:t>29</a:t>
            </a:fld>
            <a:endParaRPr lang="en-US"/>
          </a:p>
        </p:txBody>
      </p:sp>
    </p:spTree>
    <p:extLst>
      <p:ext uri="{BB962C8B-B14F-4D97-AF65-F5344CB8AC3E}">
        <p14:creationId xmlns:p14="http://schemas.microsoft.com/office/powerpoint/2010/main" val="3140293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7962C2-34AE-49F1-B113-392FF874AB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569F22A-3420-46F4-AA3C-F7698BD8AE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87AB6E7-A824-456B-B613-ED8C23D0EF4F}"/>
              </a:ext>
            </a:extLst>
          </p:cNvPr>
          <p:cNvSpPr>
            <a:spLocks noGrp="1"/>
          </p:cNvSpPr>
          <p:nvPr>
            <p:ph type="dt" sz="half" idx="10"/>
          </p:nvPr>
        </p:nvSpPr>
        <p:spPr/>
        <p:txBody>
          <a:bodyPr/>
          <a:lstStyle/>
          <a:p>
            <a:fld id="{BAF9F89A-42E2-45BD-9D28-9774916A10AA}" type="datetime1">
              <a:rPr lang="en-US" smtClean="0"/>
              <a:t>4/19/18</a:t>
            </a:fld>
            <a:endParaRPr lang="en-US"/>
          </a:p>
        </p:txBody>
      </p:sp>
      <p:sp>
        <p:nvSpPr>
          <p:cNvPr id="5" name="Footer Placeholder 4">
            <a:extLst>
              <a:ext uri="{FF2B5EF4-FFF2-40B4-BE49-F238E27FC236}">
                <a16:creationId xmlns:a16="http://schemas.microsoft.com/office/drawing/2014/main" xmlns="" id="{67CAB1D9-5215-4F78-8CAE-575E363B7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7259603-F558-4E49-A5FD-EC42ACC29DEB}"/>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297986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89CE6F-AFE1-4218-907C-6D5C2205E3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FEB03FE-1EB8-4FC9-BE93-17C8E3F126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FEDB74-71DA-4191-AE80-00BDA2FFC922}"/>
              </a:ext>
            </a:extLst>
          </p:cNvPr>
          <p:cNvSpPr>
            <a:spLocks noGrp="1"/>
          </p:cNvSpPr>
          <p:nvPr>
            <p:ph type="dt" sz="half" idx="10"/>
          </p:nvPr>
        </p:nvSpPr>
        <p:spPr/>
        <p:txBody>
          <a:bodyPr/>
          <a:lstStyle/>
          <a:p>
            <a:fld id="{DED1731B-614E-4E2C-9531-4714268ED3E3}" type="datetime1">
              <a:rPr lang="en-US" smtClean="0"/>
              <a:t>4/19/18</a:t>
            </a:fld>
            <a:endParaRPr lang="en-US"/>
          </a:p>
        </p:txBody>
      </p:sp>
      <p:sp>
        <p:nvSpPr>
          <p:cNvPr id="5" name="Footer Placeholder 4">
            <a:extLst>
              <a:ext uri="{FF2B5EF4-FFF2-40B4-BE49-F238E27FC236}">
                <a16:creationId xmlns:a16="http://schemas.microsoft.com/office/drawing/2014/main" xmlns="" id="{C05C302B-BF33-44FC-ABAA-B90EDF594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AA16E6B-05EC-4757-A3CD-C42D9E8BFD79}"/>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180616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C845E26-DCF6-4874-9907-83721661E2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8C2E51F-6595-4CC5-BC59-BA160E83DE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DDAD64-C76B-44E3-A315-20B1CB4EE764}"/>
              </a:ext>
            </a:extLst>
          </p:cNvPr>
          <p:cNvSpPr>
            <a:spLocks noGrp="1"/>
          </p:cNvSpPr>
          <p:nvPr>
            <p:ph type="dt" sz="half" idx="10"/>
          </p:nvPr>
        </p:nvSpPr>
        <p:spPr/>
        <p:txBody>
          <a:bodyPr/>
          <a:lstStyle/>
          <a:p>
            <a:fld id="{EEFF0037-6B83-46AA-811F-2BBA238F32A4}" type="datetime1">
              <a:rPr lang="en-US" smtClean="0"/>
              <a:t>4/19/18</a:t>
            </a:fld>
            <a:endParaRPr lang="en-US"/>
          </a:p>
        </p:txBody>
      </p:sp>
      <p:sp>
        <p:nvSpPr>
          <p:cNvPr id="5" name="Footer Placeholder 4">
            <a:extLst>
              <a:ext uri="{FF2B5EF4-FFF2-40B4-BE49-F238E27FC236}">
                <a16:creationId xmlns:a16="http://schemas.microsoft.com/office/drawing/2014/main" xmlns="" id="{73CFF7D3-8C81-4B78-834D-702C77675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C818E93-A307-4EC3-8B62-CDCF5943AFAF}"/>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273068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AB617B-D824-4264-B7CF-A029D3E80F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35CA8E6-40CC-4FC6-B7D6-13A7D181F0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1DAA829-EA52-4B4B-B76F-6E4DC5A04FE7}"/>
              </a:ext>
            </a:extLst>
          </p:cNvPr>
          <p:cNvSpPr>
            <a:spLocks noGrp="1"/>
          </p:cNvSpPr>
          <p:nvPr>
            <p:ph type="dt" sz="half" idx="10"/>
          </p:nvPr>
        </p:nvSpPr>
        <p:spPr/>
        <p:txBody>
          <a:bodyPr/>
          <a:lstStyle/>
          <a:p>
            <a:fld id="{F98107DB-934E-4274-821B-9A77B3D384C8}" type="datetime1">
              <a:rPr lang="en-US" smtClean="0"/>
              <a:t>4/19/18</a:t>
            </a:fld>
            <a:endParaRPr lang="en-US"/>
          </a:p>
        </p:txBody>
      </p:sp>
      <p:sp>
        <p:nvSpPr>
          <p:cNvPr id="5" name="Footer Placeholder 4">
            <a:extLst>
              <a:ext uri="{FF2B5EF4-FFF2-40B4-BE49-F238E27FC236}">
                <a16:creationId xmlns:a16="http://schemas.microsoft.com/office/drawing/2014/main" xmlns="" id="{B342843F-FCB2-452F-B1FF-96FAD7EC0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96A2E4-377B-4B80-9BA7-B2587611E204}"/>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322638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E4E45-CBB7-47BC-9A3C-A488C918FC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F7CB275-76D2-4D58-83C5-B2A074E0B4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01A5820-52A4-4C4B-90BE-3860E06865FE}"/>
              </a:ext>
            </a:extLst>
          </p:cNvPr>
          <p:cNvSpPr>
            <a:spLocks noGrp="1"/>
          </p:cNvSpPr>
          <p:nvPr>
            <p:ph type="dt" sz="half" idx="10"/>
          </p:nvPr>
        </p:nvSpPr>
        <p:spPr/>
        <p:txBody>
          <a:bodyPr/>
          <a:lstStyle/>
          <a:p>
            <a:fld id="{E64E54B4-E11E-438A-A76F-073813CBFDFD}" type="datetime1">
              <a:rPr lang="en-US" smtClean="0"/>
              <a:t>4/19/18</a:t>
            </a:fld>
            <a:endParaRPr lang="en-US"/>
          </a:p>
        </p:txBody>
      </p:sp>
      <p:sp>
        <p:nvSpPr>
          <p:cNvPr id="5" name="Footer Placeholder 4">
            <a:extLst>
              <a:ext uri="{FF2B5EF4-FFF2-40B4-BE49-F238E27FC236}">
                <a16:creationId xmlns:a16="http://schemas.microsoft.com/office/drawing/2014/main" xmlns="" id="{A59187D3-1F34-4A16-8025-B6CDD4E16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0D43C34-9240-46A3-ABE8-86B2AF17C78E}"/>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29955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4D794A-D726-48AC-ADB3-BD6D2297E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BC6F150-4E6C-44D7-8C5F-978BEF5B46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E19C36E-1C9C-4025-B56E-A7E72F6B3A9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DB2A0BC-1B0C-4FB4-AD50-DA21516E6EF7}"/>
              </a:ext>
            </a:extLst>
          </p:cNvPr>
          <p:cNvSpPr>
            <a:spLocks noGrp="1"/>
          </p:cNvSpPr>
          <p:nvPr>
            <p:ph type="dt" sz="half" idx="10"/>
          </p:nvPr>
        </p:nvSpPr>
        <p:spPr/>
        <p:txBody>
          <a:bodyPr/>
          <a:lstStyle/>
          <a:p>
            <a:fld id="{4422A8E8-3ABB-44D8-B1B3-D2E719B8665B}" type="datetime1">
              <a:rPr lang="en-US" smtClean="0"/>
              <a:t>4/19/18</a:t>
            </a:fld>
            <a:endParaRPr lang="en-US"/>
          </a:p>
        </p:txBody>
      </p:sp>
      <p:sp>
        <p:nvSpPr>
          <p:cNvPr id="6" name="Footer Placeholder 5">
            <a:extLst>
              <a:ext uri="{FF2B5EF4-FFF2-40B4-BE49-F238E27FC236}">
                <a16:creationId xmlns:a16="http://schemas.microsoft.com/office/drawing/2014/main" xmlns="" id="{7AF18D53-5227-456A-BFB8-80EB3FF7AC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9E9F60B-F3E5-46F8-A9FD-62C1DC95566B}"/>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2209923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249A0-1C84-40BF-A4FC-AF510011F6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2F598D8-7060-4D7C-A90D-5462CE85EA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C5B33BE-65F5-48B6-91B6-9A2C3D736E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00491D9-3B43-471C-B37E-EB7CB87E7B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3CEEFFBA-1758-4705-8663-E77222526E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7FB7A69-A0CD-4C61-A213-5427AFA1A459}"/>
              </a:ext>
            </a:extLst>
          </p:cNvPr>
          <p:cNvSpPr>
            <a:spLocks noGrp="1"/>
          </p:cNvSpPr>
          <p:nvPr>
            <p:ph type="dt" sz="half" idx="10"/>
          </p:nvPr>
        </p:nvSpPr>
        <p:spPr/>
        <p:txBody>
          <a:bodyPr/>
          <a:lstStyle/>
          <a:p>
            <a:fld id="{72B1BD0A-0BC5-4527-A824-3342AF8D8F22}" type="datetime1">
              <a:rPr lang="en-US" smtClean="0"/>
              <a:t>4/19/18</a:t>
            </a:fld>
            <a:endParaRPr lang="en-US"/>
          </a:p>
        </p:txBody>
      </p:sp>
      <p:sp>
        <p:nvSpPr>
          <p:cNvPr id="8" name="Footer Placeholder 7">
            <a:extLst>
              <a:ext uri="{FF2B5EF4-FFF2-40B4-BE49-F238E27FC236}">
                <a16:creationId xmlns:a16="http://schemas.microsoft.com/office/drawing/2014/main" xmlns="" id="{4F37B2E4-2B60-47D7-B764-433610C7CF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7B40EAE-99EC-459B-AE65-0877D048A9C5}"/>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150953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85DF36-C2AD-4F2E-96ED-BB78D3CBDF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CC59096-9786-4C8C-AB0F-4383A4D3EECC}"/>
              </a:ext>
            </a:extLst>
          </p:cNvPr>
          <p:cNvSpPr>
            <a:spLocks noGrp="1"/>
          </p:cNvSpPr>
          <p:nvPr>
            <p:ph type="dt" sz="half" idx="10"/>
          </p:nvPr>
        </p:nvSpPr>
        <p:spPr/>
        <p:txBody>
          <a:bodyPr/>
          <a:lstStyle/>
          <a:p>
            <a:fld id="{8A2A8D62-69A1-4525-8F96-3E090206C97D}" type="datetime1">
              <a:rPr lang="en-US" smtClean="0"/>
              <a:t>4/19/18</a:t>
            </a:fld>
            <a:endParaRPr lang="en-US"/>
          </a:p>
        </p:txBody>
      </p:sp>
      <p:sp>
        <p:nvSpPr>
          <p:cNvPr id="4" name="Footer Placeholder 3">
            <a:extLst>
              <a:ext uri="{FF2B5EF4-FFF2-40B4-BE49-F238E27FC236}">
                <a16:creationId xmlns:a16="http://schemas.microsoft.com/office/drawing/2014/main" xmlns="" id="{8032EBE3-4D30-48AB-8AA2-60E5DEAC11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BF2E366-7303-43EA-88E3-1A2F4B522FFC}"/>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131438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6552A3F-87D2-4783-B80A-A1172B79766E}"/>
              </a:ext>
            </a:extLst>
          </p:cNvPr>
          <p:cNvSpPr>
            <a:spLocks noGrp="1"/>
          </p:cNvSpPr>
          <p:nvPr>
            <p:ph type="dt" sz="half" idx="10"/>
          </p:nvPr>
        </p:nvSpPr>
        <p:spPr/>
        <p:txBody>
          <a:bodyPr/>
          <a:lstStyle/>
          <a:p>
            <a:fld id="{A261691E-9220-42D3-9D3C-2AC16D3D182F}" type="datetime1">
              <a:rPr lang="en-US" smtClean="0"/>
              <a:t>4/19/18</a:t>
            </a:fld>
            <a:endParaRPr lang="en-US"/>
          </a:p>
        </p:txBody>
      </p:sp>
      <p:sp>
        <p:nvSpPr>
          <p:cNvPr id="3" name="Footer Placeholder 2">
            <a:extLst>
              <a:ext uri="{FF2B5EF4-FFF2-40B4-BE49-F238E27FC236}">
                <a16:creationId xmlns:a16="http://schemas.microsoft.com/office/drawing/2014/main" xmlns="" id="{2C03C7A1-834E-4D77-8045-05F31A99A1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32662E2-6A6D-4D50-904C-A76161DE2A43}"/>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3757287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B1D012-C945-4C00-9DC3-398DEE5C8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7A00319-ADB7-42B7-8356-6C70B63674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7A52DF8-7C1F-442F-9966-833AA12D5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80F2F12-221E-4510-9BAE-8186994D3388}"/>
              </a:ext>
            </a:extLst>
          </p:cNvPr>
          <p:cNvSpPr>
            <a:spLocks noGrp="1"/>
          </p:cNvSpPr>
          <p:nvPr>
            <p:ph type="dt" sz="half" idx="10"/>
          </p:nvPr>
        </p:nvSpPr>
        <p:spPr/>
        <p:txBody>
          <a:bodyPr/>
          <a:lstStyle/>
          <a:p>
            <a:fld id="{B1520F17-846F-466E-A856-B74D3B63D0E8}" type="datetime1">
              <a:rPr lang="en-US" smtClean="0"/>
              <a:t>4/19/18</a:t>
            </a:fld>
            <a:endParaRPr lang="en-US"/>
          </a:p>
        </p:txBody>
      </p:sp>
      <p:sp>
        <p:nvSpPr>
          <p:cNvPr id="6" name="Footer Placeholder 5">
            <a:extLst>
              <a:ext uri="{FF2B5EF4-FFF2-40B4-BE49-F238E27FC236}">
                <a16:creationId xmlns:a16="http://schemas.microsoft.com/office/drawing/2014/main" xmlns="" id="{70ED35DF-B5EE-4121-A5FD-8A79C1BB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4033775-7F0D-42FE-B9AD-14D93E1DE387}"/>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372641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95807A-4F91-4F8F-99BF-9698056CFD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2E01406-FBDA-47BA-8CA8-38CA1D5FD0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861222B-B2AF-45D8-B288-B6901AA4D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C4740AA-FC15-40FD-8FDF-E2DE87884766}"/>
              </a:ext>
            </a:extLst>
          </p:cNvPr>
          <p:cNvSpPr>
            <a:spLocks noGrp="1"/>
          </p:cNvSpPr>
          <p:nvPr>
            <p:ph type="dt" sz="half" idx="10"/>
          </p:nvPr>
        </p:nvSpPr>
        <p:spPr/>
        <p:txBody>
          <a:bodyPr/>
          <a:lstStyle/>
          <a:p>
            <a:fld id="{9FCC5A47-915F-47EA-AA22-4DFF86B6EC15}" type="datetime1">
              <a:rPr lang="en-US" smtClean="0"/>
              <a:t>4/19/18</a:t>
            </a:fld>
            <a:endParaRPr lang="en-US"/>
          </a:p>
        </p:txBody>
      </p:sp>
      <p:sp>
        <p:nvSpPr>
          <p:cNvPr id="6" name="Footer Placeholder 5">
            <a:extLst>
              <a:ext uri="{FF2B5EF4-FFF2-40B4-BE49-F238E27FC236}">
                <a16:creationId xmlns:a16="http://schemas.microsoft.com/office/drawing/2014/main" xmlns="" id="{789FB045-F377-466F-8727-858662A88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E000046-D243-4169-9B21-99106DFD0A73}"/>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34170114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8C6B631-EA25-426D-8440-0D73FACBD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1AAC62C-3A09-4DEF-958D-B7D1D514F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AE36DB-E930-4385-8AFE-11DCCA3CBB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B8942-B517-476C-98FA-F0C4528BBF38}" type="datetime1">
              <a:rPr lang="en-US" smtClean="0"/>
              <a:t>4/19/18</a:t>
            </a:fld>
            <a:endParaRPr lang="en-US"/>
          </a:p>
        </p:txBody>
      </p:sp>
      <p:sp>
        <p:nvSpPr>
          <p:cNvPr id="5" name="Footer Placeholder 4">
            <a:extLst>
              <a:ext uri="{FF2B5EF4-FFF2-40B4-BE49-F238E27FC236}">
                <a16:creationId xmlns:a16="http://schemas.microsoft.com/office/drawing/2014/main" xmlns="" id="{2C8BC19A-0D74-493F-BC4E-FAF70CB607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64200BF-5DE3-4277-8FD0-326FD25D6B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BBA13-5101-492E-8EF0-2A135518BDD4}" type="slidenum">
              <a:rPr lang="en-US" smtClean="0"/>
              <a:t>‹#›</a:t>
            </a:fld>
            <a:endParaRPr lang="en-US"/>
          </a:p>
        </p:txBody>
      </p:sp>
    </p:spTree>
    <p:extLst>
      <p:ext uri="{BB962C8B-B14F-4D97-AF65-F5344CB8AC3E}">
        <p14:creationId xmlns:p14="http://schemas.microsoft.com/office/powerpoint/2010/main" val="943298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diagramData" Target="../diagrams/data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33E39C57-CA29-4D9B-8714-DA11019B787B}"/>
              </a:ext>
            </a:extLst>
          </p:cNvPr>
          <p:cNvSpPr/>
          <p:nvPr/>
        </p:nvSpPr>
        <p:spPr>
          <a:xfrm>
            <a:off x="0" y="0"/>
            <a:ext cx="12192000" cy="6992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endParaRPr lang="en-US" sz="2400" dirty="0"/>
          </a:p>
        </p:txBody>
      </p:sp>
      <p:sp>
        <p:nvSpPr>
          <p:cNvPr id="5" name="Slide Number Placeholder 4">
            <a:extLst>
              <a:ext uri="{FF2B5EF4-FFF2-40B4-BE49-F238E27FC236}">
                <a16:creationId xmlns:a16="http://schemas.microsoft.com/office/drawing/2014/main" xmlns="" id="{EEAF2193-B2AC-4D86-A3EF-7F0E1A0AA0EE}"/>
              </a:ext>
            </a:extLst>
          </p:cNvPr>
          <p:cNvSpPr>
            <a:spLocks noGrp="1"/>
          </p:cNvSpPr>
          <p:nvPr>
            <p:ph type="sldNum" sz="quarter" idx="12"/>
          </p:nvPr>
        </p:nvSpPr>
        <p:spPr>
          <a:xfrm>
            <a:off x="9448800" y="6492875"/>
            <a:ext cx="2743200" cy="365125"/>
          </a:xfrm>
        </p:spPr>
        <p:txBody>
          <a:bodyPr/>
          <a:lstStyle/>
          <a:p>
            <a:fld id="{1589B5B0-1B0E-4517-9DC6-EE7082C57472}" type="slidenum">
              <a:rPr lang="en-US" smtClean="0"/>
              <a:t>1</a:t>
            </a:fld>
            <a:endParaRPr lang="en-US" dirty="0"/>
          </a:p>
        </p:txBody>
      </p:sp>
      <p:sp>
        <p:nvSpPr>
          <p:cNvPr id="6" name="TextBox 5">
            <a:extLst>
              <a:ext uri="{FF2B5EF4-FFF2-40B4-BE49-F238E27FC236}">
                <a16:creationId xmlns:a16="http://schemas.microsoft.com/office/drawing/2014/main" xmlns="" id="{6728B1AC-D7F9-4B8C-AFB3-0BEBAB8B5210}"/>
              </a:ext>
            </a:extLst>
          </p:cNvPr>
          <p:cNvSpPr txBox="1"/>
          <p:nvPr/>
        </p:nvSpPr>
        <p:spPr>
          <a:xfrm>
            <a:off x="5268721" y="3776795"/>
            <a:ext cx="1683473" cy="523220"/>
          </a:xfrm>
          <a:prstGeom prst="rect">
            <a:avLst/>
          </a:prstGeom>
          <a:noFill/>
        </p:spPr>
        <p:txBody>
          <a:bodyPr wrap="none" rtlCol="0">
            <a:spAutoFit/>
          </a:bodyPr>
          <a:lstStyle/>
          <a:p>
            <a:pPr algn="ctr"/>
            <a:r>
              <a:rPr lang="en-US" sz="2800" dirty="0"/>
              <a:t>April 2018</a:t>
            </a:r>
          </a:p>
        </p:txBody>
      </p:sp>
      <p:pic>
        <p:nvPicPr>
          <p:cNvPr id="7" name="Picture 6">
            <a:extLst>
              <a:ext uri="{FF2B5EF4-FFF2-40B4-BE49-F238E27FC236}">
                <a16:creationId xmlns:a16="http://schemas.microsoft.com/office/drawing/2014/main" xmlns="" id="{DB962624-BE27-490B-960C-E07BBC34E3F7}"/>
              </a:ext>
            </a:extLst>
          </p:cNvPr>
          <p:cNvPicPr>
            <a:picLocks noChangeAspect="1"/>
          </p:cNvPicPr>
          <p:nvPr/>
        </p:nvPicPr>
        <p:blipFill>
          <a:blip r:embed="rId2"/>
          <a:stretch>
            <a:fillRect/>
          </a:stretch>
        </p:blipFill>
        <p:spPr>
          <a:xfrm>
            <a:off x="4322572" y="5205128"/>
            <a:ext cx="3575771" cy="890933"/>
          </a:xfrm>
          <a:prstGeom prst="rect">
            <a:avLst/>
          </a:prstGeom>
        </p:spPr>
      </p:pic>
      <p:sp>
        <p:nvSpPr>
          <p:cNvPr id="3" name="Rectangle 2">
            <a:extLst>
              <a:ext uri="{FF2B5EF4-FFF2-40B4-BE49-F238E27FC236}">
                <a16:creationId xmlns:a16="http://schemas.microsoft.com/office/drawing/2014/main" xmlns="" id="{E03BC9DC-744A-454E-BDCB-DEF75E02A33E}"/>
              </a:ext>
            </a:extLst>
          </p:cNvPr>
          <p:cNvSpPr/>
          <p:nvPr/>
        </p:nvSpPr>
        <p:spPr>
          <a:xfrm>
            <a:off x="3198955" y="1724754"/>
            <a:ext cx="5823004" cy="1938992"/>
          </a:xfrm>
          <a:prstGeom prst="rect">
            <a:avLst/>
          </a:prstGeom>
        </p:spPr>
        <p:txBody>
          <a:bodyPr wrap="none">
            <a:spAutoFit/>
          </a:bodyPr>
          <a:lstStyle/>
          <a:p>
            <a:pPr algn="ctr"/>
            <a:r>
              <a:rPr lang="en-US" altLang="en-US" sz="4000" dirty="0"/>
              <a:t>Fiscal and Economic Issues </a:t>
            </a:r>
          </a:p>
          <a:p>
            <a:pPr algn="ctr"/>
            <a:r>
              <a:rPr lang="en-US" altLang="en-US" sz="4000" dirty="0"/>
              <a:t>Discussion Group</a:t>
            </a:r>
          </a:p>
          <a:p>
            <a:endParaRPr lang="en-US" sz="4000" dirty="0"/>
          </a:p>
        </p:txBody>
      </p:sp>
    </p:spTree>
    <p:extLst>
      <p:ext uri="{BB962C8B-B14F-4D97-AF65-F5344CB8AC3E}">
        <p14:creationId xmlns:p14="http://schemas.microsoft.com/office/powerpoint/2010/main" val="1689233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4230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CBO Economic Forecast</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74455"/>
            <a:ext cx="2743200" cy="365125"/>
          </a:xfrm>
        </p:spPr>
        <p:txBody>
          <a:bodyPr/>
          <a:lstStyle/>
          <a:p>
            <a:fld id="{A5ABBA13-5101-492E-8EF0-2A135518BDD4}" type="slidenum">
              <a:rPr lang="en-US" smtClean="0"/>
              <a:t>10</a:t>
            </a:fld>
            <a:endParaRPr lang="en-US" dirty="0"/>
          </a:p>
        </p:txBody>
      </p:sp>
      <p:pic>
        <p:nvPicPr>
          <p:cNvPr id="3" name="Picture 2">
            <a:extLst>
              <a:ext uri="{FF2B5EF4-FFF2-40B4-BE49-F238E27FC236}">
                <a16:creationId xmlns:a16="http://schemas.microsoft.com/office/drawing/2014/main" xmlns="" id="{7862394C-9051-4132-A0D3-1C338331A023}"/>
              </a:ext>
            </a:extLst>
          </p:cNvPr>
          <p:cNvPicPr>
            <a:picLocks noChangeAspect="1"/>
          </p:cNvPicPr>
          <p:nvPr/>
        </p:nvPicPr>
        <p:blipFill>
          <a:blip r:embed="rId2"/>
          <a:stretch>
            <a:fillRect/>
          </a:stretch>
        </p:blipFill>
        <p:spPr>
          <a:xfrm>
            <a:off x="90296" y="485594"/>
            <a:ext cx="10413243" cy="6336491"/>
          </a:xfrm>
          <a:prstGeom prst="rect">
            <a:avLst/>
          </a:prstGeom>
        </p:spPr>
      </p:pic>
      <p:sp>
        <p:nvSpPr>
          <p:cNvPr id="6" name="TextBox 5">
            <a:extLst>
              <a:ext uri="{FF2B5EF4-FFF2-40B4-BE49-F238E27FC236}">
                <a16:creationId xmlns:a16="http://schemas.microsoft.com/office/drawing/2014/main" xmlns="" id="{3A8ADD1C-C9AB-4E4D-A30F-B56C9DB2B639}"/>
              </a:ext>
            </a:extLst>
          </p:cNvPr>
          <p:cNvSpPr txBox="1"/>
          <p:nvPr/>
        </p:nvSpPr>
        <p:spPr>
          <a:xfrm>
            <a:off x="10503539" y="5726075"/>
            <a:ext cx="1688461" cy="646331"/>
          </a:xfrm>
          <a:prstGeom prst="rect">
            <a:avLst/>
          </a:prstGeom>
          <a:noFill/>
        </p:spPr>
        <p:txBody>
          <a:bodyPr wrap="square" rtlCol="0">
            <a:spAutoFit/>
          </a:bodyPr>
          <a:lstStyle/>
          <a:p>
            <a:r>
              <a:rPr lang="en-US" sz="1200" dirty="0"/>
              <a:t>CBO “Budget &amp; Economic Outlook 2018-2028” (April 2018)</a:t>
            </a:r>
          </a:p>
        </p:txBody>
      </p:sp>
    </p:spTree>
    <p:extLst>
      <p:ext uri="{BB962C8B-B14F-4D97-AF65-F5344CB8AC3E}">
        <p14:creationId xmlns:p14="http://schemas.microsoft.com/office/powerpoint/2010/main" val="1741136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Federal Reserve Forecast as of April 6, 2018</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57426" y="6491707"/>
            <a:ext cx="2743200" cy="365125"/>
          </a:xfrm>
        </p:spPr>
        <p:txBody>
          <a:bodyPr/>
          <a:lstStyle/>
          <a:p>
            <a:fld id="{A5ABBA13-5101-492E-8EF0-2A135518BDD4}" type="slidenum">
              <a:rPr lang="en-US" smtClean="0"/>
              <a:t>11</a:t>
            </a:fld>
            <a:endParaRPr lang="en-US" dirty="0"/>
          </a:p>
        </p:txBody>
      </p:sp>
      <p:sp>
        <p:nvSpPr>
          <p:cNvPr id="2" name="TextBox 1">
            <a:extLst>
              <a:ext uri="{FF2B5EF4-FFF2-40B4-BE49-F238E27FC236}">
                <a16:creationId xmlns:a16="http://schemas.microsoft.com/office/drawing/2014/main" xmlns="" id="{0D26B34D-A8E4-4FE9-BF5E-83AAC6715978}"/>
              </a:ext>
            </a:extLst>
          </p:cNvPr>
          <p:cNvSpPr txBox="1"/>
          <p:nvPr/>
        </p:nvSpPr>
        <p:spPr>
          <a:xfrm>
            <a:off x="7699138" y="1334725"/>
            <a:ext cx="3851631" cy="2308324"/>
          </a:xfrm>
          <a:prstGeom prst="rect">
            <a:avLst/>
          </a:prstGeom>
          <a:noFill/>
        </p:spPr>
        <p:txBody>
          <a:bodyPr wrap="square" rtlCol="0">
            <a:spAutoFit/>
          </a:bodyPr>
          <a:lstStyle/>
          <a:p>
            <a:r>
              <a:rPr lang="en-US" sz="2400" dirty="0">
                <a:solidFill>
                  <a:srgbClr val="0000FF"/>
                </a:solidFill>
              </a:rPr>
              <a:t>The Fed’s April forecast is more positive than the December forecast</a:t>
            </a:r>
          </a:p>
          <a:p>
            <a:endParaRPr lang="en-US" sz="2400" dirty="0">
              <a:solidFill>
                <a:srgbClr val="0000FF"/>
              </a:solidFill>
            </a:endParaRPr>
          </a:p>
          <a:p>
            <a:r>
              <a:rPr lang="en-US" sz="2400" dirty="0">
                <a:solidFill>
                  <a:srgbClr val="0000FF"/>
                </a:solidFill>
              </a:rPr>
              <a:t>Two or more interest rate increases expected in 2018</a:t>
            </a:r>
          </a:p>
        </p:txBody>
      </p:sp>
      <p:sp>
        <p:nvSpPr>
          <p:cNvPr id="6" name="TextBox 5">
            <a:extLst>
              <a:ext uri="{FF2B5EF4-FFF2-40B4-BE49-F238E27FC236}">
                <a16:creationId xmlns:a16="http://schemas.microsoft.com/office/drawing/2014/main" xmlns="" id="{2C75E2B8-1925-466D-998E-B987A99D8125}"/>
              </a:ext>
            </a:extLst>
          </p:cNvPr>
          <p:cNvSpPr txBox="1"/>
          <p:nvPr/>
        </p:nvSpPr>
        <p:spPr>
          <a:xfrm>
            <a:off x="766560" y="6353207"/>
            <a:ext cx="5231631" cy="338554"/>
          </a:xfrm>
          <a:prstGeom prst="rect">
            <a:avLst/>
          </a:prstGeom>
          <a:noFill/>
        </p:spPr>
        <p:txBody>
          <a:bodyPr wrap="square" rtlCol="0">
            <a:spAutoFit/>
          </a:bodyPr>
          <a:lstStyle/>
          <a:p>
            <a:r>
              <a:rPr lang="en-US" sz="1600" dirty="0"/>
              <a:t>Source:  Speech by Fed Chair Jerome Powell (April 6, 2018)</a:t>
            </a:r>
          </a:p>
        </p:txBody>
      </p:sp>
      <p:pic>
        <p:nvPicPr>
          <p:cNvPr id="4" name="Picture 3">
            <a:extLst>
              <a:ext uri="{FF2B5EF4-FFF2-40B4-BE49-F238E27FC236}">
                <a16:creationId xmlns:a16="http://schemas.microsoft.com/office/drawing/2014/main" xmlns="" id="{572E26A2-B561-422C-BB33-1D82FC1D2C92}"/>
              </a:ext>
            </a:extLst>
          </p:cNvPr>
          <p:cNvPicPr>
            <a:picLocks noChangeAspect="1"/>
          </p:cNvPicPr>
          <p:nvPr/>
        </p:nvPicPr>
        <p:blipFill>
          <a:blip r:embed="rId2"/>
          <a:stretch>
            <a:fillRect/>
          </a:stretch>
        </p:blipFill>
        <p:spPr>
          <a:xfrm>
            <a:off x="234500" y="871537"/>
            <a:ext cx="7000875" cy="5114925"/>
          </a:xfrm>
          <a:prstGeom prst="rect">
            <a:avLst/>
          </a:prstGeom>
        </p:spPr>
      </p:pic>
    </p:spTree>
    <p:extLst>
      <p:ext uri="{BB962C8B-B14F-4D97-AF65-F5344CB8AC3E}">
        <p14:creationId xmlns:p14="http://schemas.microsoft.com/office/powerpoint/2010/main" val="4236979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83081"/>
            <a:ext cx="2743200" cy="365125"/>
          </a:xfrm>
        </p:spPr>
        <p:txBody>
          <a:bodyPr/>
          <a:lstStyle/>
          <a:p>
            <a:fld id="{A5ABBA13-5101-492E-8EF0-2A135518BDD4}" type="slidenum">
              <a:rPr lang="en-US" smtClean="0"/>
              <a:t>12</a:t>
            </a:fld>
            <a:endParaRPr lang="en-US" dirty="0"/>
          </a:p>
        </p:txBody>
      </p:sp>
      <p:sp>
        <p:nvSpPr>
          <p:cNvPr id="3" name="TextBox 2">
            <a:extLst>
              <a:ext uri="{FF2B5EF4-FFF2-40B4-BE49-F238E27FC236}">
                <a16:creationId xmlns:a16="http://schemas.microsoft.com/office/drawing/2014/main" xmlns="" id="{E3B09FF8-1C83-4FA6-9D53-962F552B2489}"/>
              </a:ext>
            </a:extLst>
          </p:cNvPr>
          <p:cNvSpPr txBox="1"/>
          <p:nvPr/>
        </p:nvSpPr>
        <p:spPr>
          <a:xfrm>
            <a:off x="526212" y="1242204"/>
            <a:ext cx="7258782" cy="4524315"/>
          </a:xfrm>
          <a:prstGeom prst="rect">
            <a:avLst/>
          </a:prstGeom>
          <a:noFill/>
        </p:spPr>
        <p:txBody>
          <a:bodyPr wrap="none" rtlCol="0">
            <a:spAutoFit/>
          </a:bodyPr>
          <a:lstStyle/>
          <a:p>
            <a:pPr marL="342900" indent="-342900">
              <a:buAutoNum type="arabicPeriod"/>
            </a:pPr>
            <a:r>
              <a:rPr lang="en-US" sz="2400" dirty="0"/>
              <a:t>Key Economic Indicators</a:t>
            </a:r>
          </a:p>
          <a:p>
            <a:pPr marL="342900" indent="-342900">
              <a:buAutoNum type="arabicPeriod"/>
            </a:pPr>
            <a:endParaRPr lang="en-US" sz="2400" dirty="0"/>
          </a:p>
          <a:p>
            <a:pPr marL="342900" indent="-342900">
              <a:buAutoNum type="arabicPeriod"/>
            </a:pPr>
            <a:r>
              <a:rPr lang="en-US" sz="2400" dirty="0"/>
              <a:t>Budget Deficits &amp; Debt </a:t>
            </a:r>
          </a:p>
          <a:p>
            <a:pPr marL="342900" indent="-342900">
              <a:buAutoNum type="arabicPeriod"/>
            </a:pPr>
            <a:endParaRPr lang="en-US" sz="2400" dirty="0"/>
          </a:p>
          <a:p>
            <a:pPr marL="342900" indent="-342900">
              <a:buAutoNum type="arabicPeriod"/>
            </a:pPr>
            <a:r>
              <a:rPr lang="en-US" sz="2400" dirty="0"/>
              <a:t>Inequality</a:t>
            </a:r>
          </a:p>
          <a:p>
            <a:pPr marL="342900" indent="-342900">
              <a:buAutoNum type="arabicPeriod"/>
            </a:pPr>
            <a:endParaRPr lang="en-US" sz="2400" dirty="0"/>
          </a:p>
          <a:p>
            <a:pPr marL="342900" indent="-342900">
              <a:buAutoNum type="arabicPeriod"/>
            </a:pPr>
            <a:r>
              <a:rPr lang="en-US" sz="2400" dirty="0"/>
              <a:t>Healthcare</a:t>
            </a:r>
          </a:p>
          <a:p>
            <a:pPr marL="342900" indent="-342900">
              <a:buAutoNum type="arabicPeriod"/>
            </a:pPr>
            <a:endParaRPr lang="en-US" sz="2400" dirty="0"/>
          </a:p>
          <a:p>
            <a:pPr marL="342900" indent="-342900">
              <a:buAutoNum type="arabicPeriod"/>
            </a:pPr>
            <a:r>
              <a:rPr lang="en-US" sz="2400" dirty="0"/>
              <a:t>Special Topics: Demand, Productivity &amp; Compensation</a:t>
            </a:r>
          </a:p>
          <a:p>
            <a:pPr marL="342900" indent="-342900">
              <a:buAutoNum type="arabicPeriod"/>
            </a:pPr>
            <a:endParaRPr lang="en-US" sz="2400" dirty="0"/>
          </a:p>
          <a:p>
            <a:pPr marL="342900" indent="-342900">
              <a:buAutoNum type="arabicPeriod"/>
            </a:pPr>
            <a:r>
              <a:rPr lang="en-US" sz="2400" dirty="0"/>
              <a:t>Take Action</a:t>
            </a:r>
          </a:p>
          <a:p>
            <a:pPr marL="342900" indent="-342900">
              <a:buAutoNum type="arabicPeriod"/>
            </a:pPr>
            <a:endParaRPr lang="en-US" sz="2400" dirty="0"/>
          </a:p>
        </p:txBody>
      </p:sp>
      <p:sp>
        <p:nvSpPr>
          <p:cNvPr id="6" name="Rectangle 5">
            <a:extLst>
              <a:ext uri="{FF2B5EF4-FFF2-40B4-BE49-F238E27FC236}">
                <a16:creationId xmlns:a16="http://schemas.microsoft.com/office/drawing/2014/main" xmlns="" id="{11CDCF25-CAA8-42A7-A9CB-D7A2C6539EF1}"/>
              </a:ext>
            </a:extLst>
          </p:cNvPr>
          <p:cNvSpPr/>
          <p:nvPr/>
        </p:nvSpPr>
        <p:spPr>
          <a:xfrm>
            <a:off x="457200" y="1984073"/>
            <a:ext cx="5638800"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414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Federal Budget Process</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83081"/>
            <a:ext cx="2743200" cy="365125"/>
          </a:xfrm>
        </p:spPr>
        <p:txBody>
          <a:bodyPr/>
          <a:lstStyle/>
          <a:p>
            <a:fld id="{A5ABBA13-5101-492E-8EF0-2A135518BDD4}" type="slidenum">
              <a:rPr lang="en-US" smtClean="0"/>
              <a:t>13</a:t>
            </a:fld>
            <a:endParaRPr lang="en-US" dirty="0"/>
          </a:p>
        </p:txBody>
      </p:sp>
      <p:sp>
        <p:nvSpPr>
          <p:cNvPr id="11" name="TextBox 10">
            <a:extLst>
              <a:ext uri="{FF2B5EF4-FFF2-40B4-BE49-F238E27FC236}">
                <a16:creationId xmlns:a16="http://schemas.microsoft.com/office/drawing/2014/main" xmlns="" id="{8ACB6D22-2187-45AE-AAED-4BFD944D8CDA}"/>
              </a:ext>
            </a:extLst>
          </p:cNvPr>
          <p:cNvSpPr txBox="1"/>
          <p:nvPr/>
        </p:nvSpPr>
        <p:spPr>
          <a:xfrm>
            <a:off x="863671" y="6365954"/>
            <a:ext cx="5433603" cy="276999"/>
          </a:xfrm>
          <a:prstGeom prst="rect">
            <a:avLst/>
          </a:prstGeom>
          <a:noFill/>
        </p:spPr>
        <p:txBody>
          <a:bodyPr wrap="none" rtlCol="0">
            <a:spAutoFit/>
          </a:bodyPr>
          <a:lstStyle/>
          <a:p>
            <a:r>
              <a:rPr lang="en-US" sz="1200" dirty="0"/>
              <a:t>CRFB “Letter to Members of Congress on Statutory Budget Deadline” (April 12, 2018)</a:t>
            </a:r>
          </a:p>
        </p:txBody>
      </p:sp>
      <p:sp>
        <p:nvSpPr>
          <p:cNvPr id="3" name="TextBox 2">
            <a:extLst>
              <a:ext uri="{FF2B5EF4-FFF2-40B4-BE49-F238E27FC236}">
                <a16:creationId xmlns:a16="http://schemas.microsoft.com/office/drawing/2014/main" xmlns="" id="{F0BF5B10-228F-43F1-BD74-7B4C02F25ED1}"/>
              </a:ext>
            </a:extLst>
          </p:cNvPr>
          <p:cNvSpPr txBox="1"/>
          <p:nvPr/>
        </p:nvSpPr>
        <p:spPr>
          <a:xfrm>
            <a:off x="325995" y="903891"/>
            <a:ext cx="10494405" cy="5170646"/>
          </a:xfrm>
          <a:prstGeom prst="rect">
            <a:avLst/>
          </a:prstGeom>
          <a:noFill/>
        </p:spPr>
        <p:txBody>
          <a:bodyPr wrap="square" rtlCol="0">
            <a:spAutoFit/>
          </a:bodyPr>
          <a:lstStyle/>
          <a:p>
            <a:pPr marL="285750" indent="-285750">
              <a:buFont typeface="Wingdings" panose="05000000000000000000" pitchFamily="2" charset="2"/>
              <a:buChar char="§"/>
            </a:pPr>
            <a:r>
              <a:rPr lang="en-US" sz="2400" dirty="0"/>
              <a:t>Fiscal years (FY) run October 1 – September 30; we are in FY2018</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President Obama budgeted FY2017; President Trump budgeted FY2018</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Budget is a statement of Presidential priorities, but requires Congress to appropriate funds or change laws to pursue these priorities</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President’s budget is due first week of February</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House and Senate budgets due April 15</a:t>
            </a:r>
            <a:r>
              <a:rPr lang="en-US" sz="2400" baseline="30000" dirty="0"/>
              <a:t>th</a:t>
            </a:r>
            <a:endParaRPr lang="en-US" sz="2400" dirty="0"/>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Appropriations passed and signed by President before Sept 30 to avoid need for continuing resolution (CR)</a:t>
            </a:r>
          </a:p>
          <a:p>
            <a:endParaRPr lang="en-US" dirty="0"/>
          </a:p>
        </p:txBody>
      </p:sp>
    </p:spTree>
    <p:extLst>
      <p:ext uri="{BB962C8B-B14F-4D97-AF65-F5344CB8AC3E}">
        <p14:creationId xmlns:p14="http://schemas.microsoft.com/office/powerpoint/2010/main" val="2772548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Revenues &amp; Expenses % GDP (1968-2028)</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83081"/>
            <a:ext cx="2743200" cy="365125"/>
          </a:xfrm>
        </p:spPr>
        <p:txBody>
          <a:bodyPr/>
          <a:lstStyle/>
          <a:p>
            <a:fld id="{A5ABBA13-5101-492E-8EF0-2A135518BDD4}" type="slidenum">
              <a:rPr lang="en-US" smtClean="0"/>
              <a:t>14</a:t>
            </a:fld>
            <a:endParaRPr lang="en-US" dirty="0"/>
          </a:p>
        </p:txBody>
      </p:sp>
      <p:sp>
        <p:nvSpPr>
          <p:cNvPr id="11" name="TextBox 10">
            <a:extLst>
              <a:ext uri="{FF2B5EF4-FFF2-40B4-BE49-F238E27FC236}">
                <a16:creationId xmlns:a16="http://schemas.microsoft.com/office/drawing/2014/main" xmlns="" id="{8ACB6D22-2187-45AE-AAED-4BFD944D8CDA}"/>
              </a:ext>
            </a:extLst>
          </p:cNvPr>
          <p:cNvSpPr txBox="1"/>
          <p:nvPr/>
        </p:nvSpPr>
        <p:spPr>
          <a:xfrm>
            <a:off x="863671" y="6365954"/>
            <a:ext cx="3858044" cy="276999"/>
          </a:xfrm>
          <a:prstGeom prst="rect">
            <a:avLst/>
          </a:prstGeom>
          <a:noFill/>
        </p:spPr>
        <p:txBody>
          <a:bodyPr wrap="none" rtlCol="0">
            <a:spAutoFit/>
          </a:bodyPr>
          <a:lstStyle/>
          <a:p>
            <a:r>
              <a:rPr lang="en-US" sz="1200" dirty="0"/>
              <a:t>CBO “Budget &amp; Economic Outlook 2018-2028” (April 2018)</a:t>
            </a:r>
          </a:p>
        </p:txBody>
      </p:sp>
      <p:pic>
        <p:nvPicPr>
          <p:cNvPr id="2" name="Picture 1">
            <a:extLst>
              <a:ext uri="{FF2B5EF4-FFF2-40B4-BE49-F238E27FC236}">
                <a16:creationId xmlns:a16="http://schemas.microsoft.com/office/drawing/2014/main" xmlns="" id="{324FF0F9-911A-46EE-A550-7121747E2733}"/>
              </a:ext>
            </a:extLst>
          </p:cNvPr>
          <p:cNvPicPr>
            <a:picLocks noChangeAspect="1"/>
          </p:cNvPicPr>
          <p:nvPr/>
        </p:nvPicPr>
        <p:blipFill>
          <a:blip r:embed="rId2"/>
          <a:stretch>
            <a:fillRect/>
          </a:stretch>
        </p:blipFill>
        <p:spPr>
          <a:xfrm>
            <a:off x="141880" y="699743"/>
            <a:ext cx="11376830" cy="5389532"/>
          </a:xfrm>
          <a:prstGeom prst="rect">
            <a:avLst/>
          </a:prstGeom>
        </p:spPr>
      </p:pic>
    </p:spTree>
    <p:extLst>
      <p:ext uri="{BB962C8B-B14F-4D97-AF65-F5344CB8AC3E}">
        <p14:creationId xmlns:p14="http://schemas.microsoft.com/office/powerpoint/2010/main" val="742794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Federal Budget Deficit % GDP (1968-2028)</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15</a:t>
            </a:fld>
            <a:endParaRPr lang="en-US" dirty="0"/>
          </a:p>
        </p:txBody>
      </p:sp>
      <p:pic>
        <p:nvPicPr>
          <p:cNvPr id="2" name="Picture 1">
            <a:extLst>
              <a:ext uri="{FF2B5EF4-FFF2-40B4-BE49-F238E27FC236}">
                <a16:creationId xmlns:a16="http://schemas.microsoft.com/office/drawing/2014/main" xmlns="" id="{76C90E8F-D97C-418A-8EF5-72092006C63A}"/>
              </a:ext>
            </a:extLst>
          </p:cNvPr>
          <p:cNvPicPr>
            <a:picLocks noChangeAspect="1"/>
          </p:cNvPicPr>
          <p:nvPr/>
        </p:nvPicPr>
        <p:blipFill>
          <a:blip r:embed="rId2"/>
          <a:stretch>
            <a:fillRect/>
          </a:stretch>
        </p:blipFill>
        <p:spPr>
          <a:xfrm>
            <a:off x="86613" y="675750"/>
            <a:ext cx="9643794" cy="5761343"/>
          </a:xfrm>
          <a:prstGeom prst="rect">
            <a:avLst/>
          </a:prstGeom>
        </p:spPr>
      </p:pic>
      <p:sp>
        <p:nvSpPr>
          <p:cNvPr id="3" name="TextBox 2">
            <a:extLst>
              <a:ext uri="{FF2B5EF4-FFF2-40B4-BE49-F238E27FC236}">
                <a16:creationId xmlns:a16="http://schemas.microsoft.com/office/drawing/2014/main" xmlns="" id="{BA6E2963-B610-4FFE-B559-6752603F8749}"/>
              </a:ext>
            </a:extLst>
          </p:cNvPr>
          <p:cNvSpPr txBox="1"/>
          <p:nvPr/>
        </p:nvSpPr>
        <p:spPr>
          <a:xfrm>
            <a:off x="5276896" y="6083150"/>
            <a:ext cx="5094471" cy="707886"/>
          </a:xfrm>
          <a:prstGeom prst="rect">
            <a:avLst/>
          </a:prstGeom>
          <a:noFill/>
        </p:spPr>
        <p:txBody>
          <a:bodyPr wrap="square" rtlCol="0">
            <a:spAutoFit/>
          </a:bodyPr>
          <a:lstStyle/>
          <a:p>
            <a:r>
              <a:rPr lang="en-US" sz="2000" dirty="0"/>
              <a:t>Using $20 trillion as a rough estimate of GDP allows a quick conversion of % GDP to dollars.</a:t>
            </a:r>
          </a:p>
        </p:txBody>
      </p:sp>
      <p:sp>
        <p:nvSpPr>
          <p:cNvPr id="4" name="TextBox 3">
            <a:extLst>
              <a:ext uri="{FF2B5EF4-FFF2-40B4-BE49-F238E27FC236}">
                <a16:creationId xmlns:a16="http://schemas.microsoft.com/office/drawing/2014/main" xmlns="" id="{B3340A63-3CF7-4EE8-AA54-E5F0B567E7C3}"/>
              </a:ext>
            </a:extLst>
          </p:cNvPr>
          <p:cNvSpPr txBox="1"/>
          <p:nvPr/>
        </p:nvSpPr>
        <p:spPr>
          <a:xfrm>
            <a:off x="9855263" y="2799825"/>
            <a:ext cx="2216727" cy="2492990"/>
          </a:xfrm>
          <a:prstGeom prst="rect">
            <a:avLst/>
          </a:prstGeom>
          <a:noFill/>
        </p:spPr>
        <p:txBody>
          <a:bodyPr wrap="square" rtlCol="0">
            <a:spAutoFit/>
          </a:bodyPr>
          <a:lstStyle/>
          <a:p>
            <a:r>
              <a:rPr lang="en-US" sz="2400" dirty="0"/>
              <a:t>Deficits average about 5% GDP 2018-2028, or $1.2 trillion per year</a:t>
            </a:r>
          </a:p>
          <a:p>
            <a:endParaRPr lang="en-US" dirty="0"/>
          </a:p>
          <a:p>
            <a:endParaRPr lang="en-US" dirty="0"/>
          </a:p>
        </p:txBody>
      </p:sp>
      <p:sp>
        <p:nvSpPr>
          <p:cNvPr id="11" name="TextBox 10">
            <a:extLst>
              <a:ext uri="{FF2B5EF4-FFF2-40B4-BE49-F238E27FC236}">
                <a16:creationId xmlns:a16="http://schemas.microsoft.com/office/drawing/2014/main" xmlns="" id="{B2C1E928-D126-4FEC-93A7-30AED8C6F9A7}"/>
              </a:ext>
            </a:extLst>
          </p:cNvPr>
          <p:cNvSpPr txBox="1"/>
          <p:nvPr/>
        </p:nvSpPr>
        <p:spPr>
          <a:xfrm>
            <a:off x="174460" y="6475565"/>
            <a:ext cx="3858044" cy="276999"/>
          </a:xfrm>
          <a:prstGeom prst="rect">
            <a:avLst/>
          </a:prstGeom>
          <a:noFill/>
        </p:spPr>
        <p:txBody>
          <a:bodyPr wrap="none" rtlCol="0">
            <a:spAutoFit/>
          </a:bodyPr>
          <a:lstStyle/>
          <a:p>
            <a:r>
              <a:rPr lang="en-US" sz="1200" dirty="0"/>
              <a:t>CBO “Budget &amp; Economic Outlook 2018-2028” (April 2018)</a:t>
            </a:r>
          </a:p>
        </p:txBody>
      </p:sp>
    </p:spTree>
    <p:extLst>
      <p:ext uri="{BB962C8B-B14F-4D97-AF65-F5344CB8AC3E}">
        <p14:creationId xmlns:p14="http://schemas.microsoft.com/office/powerpoint/2010/main" val="1488356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7634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Budget Deficits 2018-2027 ($ Billions)  </a:t>
            </a:r>
          </a:p>
          <a:p>
            <a:pPr algn="ctr"/>
            <a:r>
              <a:rPr lang="en-US" sz="2400" dirty="0"/>
              <a:t>April 2018 vs. June 2017 Baselines</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16</a:t>
            </a:fld>
            <a:endParaRPr lang="en-US" dirty="0"/>
          </a:p>
        </p:txBody>
      </p:sp>
      <p:sp>
        <p:nvSpPr>
          <p:cNvPr id="4" name="TextBox 3">
            <a:extLst>
              <a:ext uri="{FF2B5EF4-FFF2-40B4-BE49-F238E27FC236}">
                <a16:creationId xmlns:a16="http://schemas.microsoft.com/office/drawing/2014/main" xmlns="" id="{90B14AFC-101D-45E0-9829-8A54D37D5A53}"/>
              </a:ext>
            </a:extLst>
          </p:cNvPr>
          <p:cNvSpPr txBox="1"/>
          <p:nvPr/>
        </p:nvSpPr>
        <p:spPr>
          <a:xfrm>
            <a:off x="9135503" y="798449"/>
            <a:ext cx="2851048" cy="1631216"/>
          </a:xfrm>
          <a:prstGeom prst="rect">
            <a:avLst/>
          </a:prstGeom>
          <a:noFill/>
          <a:ln>
            <a:solidFill>
              <a:schemeClr val="tx1"/>
            </a:solidFill>
          </a:ln>
        </p:spPr>
        <p:txBody>
          <a:bodyPr wrap="square" rtlCol="0">
            <a:spAutoFit/>
          </a:bodyPr>
          <a:lstStyle/>
          <a:p>
            <a:r>
              <a:rPr lang="en-US" sz="2000" b="1" dirty="0"/>
              <a:t>Sum of Deficits ($ Bil)</a:t>
            </a:r>
          </a:p>
          <a:p>
            <a:r>
              <a:rPr lang="en-US" sz="2000" dirty="0"/>
              <a:t>$11,696 CBO Apr ‘18</a:t>
            </a:r>
          </a:p>
          <a:p>
            <a:r>
              <a:rPr lang="en-US" sz="2000" u="sng" dirty="0"/>
              <a:t>$10,112 CBO June ’17</a:t>
            </a:r>
          </a:p>
          <a:p>
            <a:r>
              <a:rPr lang="en-US" sz="2000" dirty="0"/>
              <a:t>+$1.6 trillion added, after economic feedback*</a:t>
            </a:r>
          </a:p>
        </p:txBody>
      </p:sp>
      <p:sp>
        <p:nvSpPr>
          <p:cNvPr id="11" name="TextBox 10">
            <a:extLst>
              <a:ext uri="{FF2B5EF4-FFF2-40B4-BE49-F238E27FC236}">
                <a16:creationId xmlns:a16="http://schemas.microsoft.com/office/drawing/2014/main" xmlns="" id="{9DFC4782-0DF5-4DAE-8A33-F1F009F627C6}"/>
              </a:ext>
            </a:extLst>
          </p:cNvPr>
          <p:cNvSpPr txBox="1"/>
          <p:nvPr/>
        </p:nvSpPr>
        <p:spPr>
          <a:xfrm>
            <a:off x="863671" y="6434194"/>
            <a:ext cx="3858044" cy="276999"/>
          </a:xfrm>
          <a:prstGeom prst="rect">
            <a:avLst/>
          </a:prstGeom>
          <a:noFill/>
        </p:spPr>
        <p:txBody>
          <a:bodyPr wrap="none" rtlCol="0">
            <a:spAutoFit/>
          </a:bodyPr>
          <a:lstStyle/>
          <a:p>
            <a:r>
              <a:rPr lang="en-US" sz="1200" dirty="0"/>
              <a:t>CBO “Budget &amp; Economic Outlook 2018-2028” (April 2018)</a:t>
            </a:r>
          </a:p>
        </p:txBody>
      </p:sp>
      <p:sp>
        <p:nvSpPr>
          <p:cNvPr id="2" name="TextBox 1">
            <a:extLst>
              <a:ext uri="{FF2B5EF4-FFF2-40B4-BE49-F238E27FC236}">
                <a16:creationId xmlns:a16="http://schemas.microsoft.com/office/drawing/2014/main" xmlns="" id="{C4CE1936-DFB5-422C-879B-B65F02152965}"/>
              </a:ext>
            </a:extLst>
          </p:cNvPr>
          <p:cNvSpPr txBox="1"/>
          <p:nvPr/>
        </p:nvSpPr>
        <p:spPr>
          <a:xfrm>
            <a:off x="62815" y="961743"/>
            <a:ext cx="740908" cy="369332"/>
          </a:xfrm>
          <a:prstGeom prst="rect">
            <a:avLst/>
          </a:prstGeom>
          <a:noFill/>
        </p:spPr>
        <p:txBody>
          <a:bodyPr wrap="none" rtlCol="0">
            <a:spAutoFit/>
          </a:bodyPr>
          <a:lstStyle/>
          <a:p>
            <a:r>
              <a:rPr lang="en-US" b="1" dirty="0"/>
              <a:t>($ Bil)</a:t>
            </a:r>
          </a:p>
        </p:txBody>
      </p:sp>
      <p:graphicFrame>
        <p:nvGraphicFramePr>
          <p:cNvPr id="9" name="Chart 8">
            <a:extLst>
              <a:ext uri="{FF2B5EF4-FFF2-40B4-BE49-F238E27FC236}">
                <a16:creationId xmlns:a16="http://schemas.microsoft.com/office/drawing/2014/main" xmlns="" id="{C08DF751-FA38-4F3A-B882-80D63E6B80BE}"/>
              </a:ext>
            </a:extLst>
          </p:cNvPr>
          <p:cNvGraphicFramePr>
            <a:graphicFrameLocks/>
          </p:cNvGraphicFramePr>
          <p:nvPr>
            <p:extLst>
              <p:ext uri="{D42A27DB-BD31-4B8C-83A1-F6EECF244321}">
                <p14:modId xmlns:p14="http://schemas.microsoft.com/office/powerpoint/2010/main" val="3470699751"/>
              </p:ext>
            </p:extLst>
          </p:nvPr>
        </p:nvGraphicFramePr>
        <p:xfrm>
          <a:off x="62815" y="1331075"/>
          <a:ext cx="11095630" cy="500605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xmlns="" id="{53AE2635-4958-4D4C-90B0-5987DE520A85}"/>
              </a:ext>
            </a:extLst>
          </p:cNvPr>
          <p:cNvSpPr txBox="1"/>
          <p:nvPr/>
        </p:nvSpPr>
        <p:spPr>
          <a:xfrm>
            <a:off x="9448800" y="5947777"/>
            <a:ext cx="2224455" cy="830997"/>
          </a:xfrm>
          <a:prstGeom prst="rect">
            <a:avLst/>
          </a:prstGeom>
          <a:noFill/>
        </p:spPr>
        <p:txBody>
          <a:bodyPr wrap="none" rtlCol="0">
            <a:spAutoFit/>
          </a:bodyPr>
          <a:lstStyle/>
          <a:p>
            <a:r>
              <a:rPr lang="en-US" sz="1200" b="1" dirty="0"/>
              <a:t>*Deficit Increase:</a:t>
            </a:r>
          </a:p>
          <a:p>
            <a:r>
              <a:rPr lang="en-US" sz="1200" dirty="0"/>
              <a:t>Legislative Changes $2,656</a:t>
            </a:r>
          </a:p>
          <a:p>
            <a:r>
              <a:rPr lang="en-US" sz="1200" u="sng" dirty="0"/>
              <a:t>Less: Economic Feedback $1,015</a:t>
            </a:r>
          </a:p>
          <a:p>
            <a:r>
              <a:rPr lang="en-US" sz="1200" dirty="0"/>
              <a:t>Net $1.6 trillion added</a:t>
            </a:r>
          </a:p>
        </p:txBody>
      </p:sp>
    </p:spTree>
    <p:extLst>
      <p:ext uri="{BB962C8B-B14F-4D97-AF65-F5344CB8AC3E}">
        <p14:creationId xmlns:p14="http://schemas.microsoft.com/office/powerpoint/2010/main" val="1409235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is Driving Long-Term Debt?</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17</a:t>
            </a:fld>
            <a:endParaRPr lang="en-US" dirty="0"/>
          </a:p>
        </p:txBody>
      </p:sp>
      <p:sp>
        <p:nvSpPr>
          <p:cNvPr id="6" name="TextBox 5">
            <a:extLst>
              <a:ext uri="{FF2B5EF4-FFF2-40B4-BE49-F238E27FC236}">
                <a16:creationId xmlns:a16="http://schemas.microsoft.com/office/drawing/2014/main" xmlns="" id="{D642BC2C-ECB6-4CF5-9E14-28FE46E81626}"/>
              </a:ext>
            </a:extLst>
          </p:cNvPr>
          <p:cNvSpPr txBox="1"/>
          <p:nvPr/>
        </p:nvSpPr>
        <p:spPr>
          <a:xfrm>
            <a:off x="863671" y="6365954"/>
            <a:ext cx="3858044" cy="276999"/>
          </a:xfrm>
          <a:prstGeom prst="rect">
            <a:avLst/>
          </a:prstGeom>
          <a:noFill/>
        </p:spPr>
        <p:txBody>
          <a:bodyPr wrap="none" rtlCol="0">
            <a:spAutoFit/>
          </a:bodyPr>
          <a:lstStyle/>
          <a:p>
            <a:r>
              <a:rPr lang="en-US" sz="1200" dirty="0"/>
              <a:t>CBO “Budget &amp; Economic Outlook 2018-2028” (April 2018)</a:t>
            </a:r>
          </a:p>
        </p:txBody>
      </p:sp>
      <p:pic>
        <p:nvPicPr>
          <p:cNvPr id="3" name="Picture 2">
            <a:extLst>
              <a:ext uri="{FF2B5EF4-FFF2-40B4-BE49-F238E27FC236}">
                <a16:creationId xmlns:a16="http://schemas.microsoft.com/office/drawing/2014/main" xmlns="" id="{BB28462E-3BC0-4E86-B077-779AE483C5A1}"/>
              </a:ext>
            </a:extLst>
          </p:cNvPr>
          <p:cNvPicPr>
            <a:picLocks noChangeAspect="1"/>
          </p:cNvPicPr>
          <p:nvPr/>
        </p:nvPicPr>
        <p:blipFill>
          <a:blip r:embed="rId2"/>
          <a:stretch>
            <a:fillRect/>
          </a:stretch>
        </p:blipFill>
        <p:spPr>
          <a:xfrm>
            <a:off x="166828" y="762604"/>
            <a:ext cx="11596071" cy="5332792"/>
          </a:xfrm>
          <a:prstGeom prst="rect">
            <a:avLst/>
          </a:prstGeom>
        </p:spPr>
      </p:pic>
    </p:spTree>
    <p:extLst>
      <p:ext uri="{BB962C8B-B14F-4D97-AF65-F5344CB8AC3E}">
        <p14:creationId xmlns:p14="http://schemas.microsoft.com/office/powerpoint/2010/main" val="1779131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Debt Held By the Public to GDP Ratio % (2017-2028)</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18</a:t>
            </a:fld>
            <a:endParaRPr lang="en-US" dirty="0"/>
          </a:p>
        </p:txBody>
      </p:sp>
      <p:sp>
        <p:nvSpPr>
          <p:cNvPr id="9" name="TextBox 8">
            <a:extLst>
              <a:ext uri="{FF2B5EF4-FFF2-40B4-BE49-F238E27FC236}">
                <a16:creationId xmlns:a16="http://schemas.microsoft.com/office/drawing/2014/main" xmlns="" id="{941BAD11-143E-4E4C-8E11-162F2CF06E7A}"/>
              </a:ext>
            </a:extLst>
          </p:cNvPr>
          <p:cNvSpPr txBox="1"/>
          <p:nvPr/>
        </p:nvSpPr>
        <p:spPr>
          <a:xfrm>
            <a:off x="1000149" y="6444965"/>
            <a:ext cx="3858044" cy="276999"/>
          </a:xfrm>
          <a:prstGeom prst="rect">
            <a:avLst/>
          </a:prstGeom>
          <a:noFill/>
        </p:spPr>
        <p:txBody>
          <a:bodyPr wrap="none" rtlCol="0">
            <a:spAutoFit/>
          </a:bodyPr>
          <a:lstStyle/>
          <a:p>
            <a:r>
              <a:rPr lang="en-US" sz="1200" dirty="0"/>
              <a:t>CBO “Budget &amp; Economic Outlook 2018-2028” (April 2018)</a:t>
            </a:r>
          </a:p>
        </p:txBody>
      </p:sp>
      <p:graphicFrame>
        <p:nvGraphicFramePr>
          <p:cNvPr id="11" name="Chart 10">
            <a:extLst>
              <a:ext uri="{FF2B5EF4-FFF2-40B4-BE49-F238E27FC236}">
                <a16:creationId xmlns:a16="http://schemas.microsoft.com/office/drawing/2014/main" xmlns="" id="{A1F8F363-2BD1-4A49-8777-B7D63666B26A}"/>
              </a:ext>
            </a:extLst>
          </p:cNvPr>
          <p:cNvGraphicFramePr>
            <a:graphicFrameLocks/>
          </p:cNvGraphicFramePr>
          <p:nvPr>
            <p:extLst>
              <p:ext uri="{D42A27DB-BD31-4B8C-83A1-F6EECF244321}">
                <p14:modId xmlns:p14="http://schemas.microsoft.com/office/powerpoint/2010/main" val="1500587776"/>
              </p:ext>
            </p:extLst>
          </p:nvPr>
        </p:nvGraphicFramePr>
        <p:xfrm>
          <a:off x="307586" y="1227077"/>
          <a:ext cx="11026880" cy="512595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A8744C25-572A-4CE4-BC8F-1DE431E18994}"/>
              </a:ext>
            </a:extLst>
          </p:cNvPr>
          <p:cNvSpPr txBox="1"/>
          <p:nvPr/>
        </p:nvSpPr>
        <p:spPr>
          <a:xfrm>
            <a:off x="10119814" y="2674961"/>
            <a:ext cx="1058303" cy="400110"/>
          </a:xfrm>
          <a:prstGeom prst="rect">
            <a:avLst/>
          </a:prstGeom>
          <a:noFill/>
        </p:spPr>
        <p:txBody>
          <a:bodyPr wrap="none" rtlCol="0">
            <a:spAutoFit/>
          </a:bodyPr>
          <a:lstStyle/>
          <a:p>
            <a:r>
              <a:rPr lang="en-US" sz="2000" u="sng" dirty="0"/>
              <a:t>Baseline</a:t>
            </a:r>
          </a:p>
        </p:txBody>
      </p:sp>
      <p:sp>
        <p:nvSpPr>
          <p:cNvPr id="2" name="TextBox 1">
            <a:extLst>
              <a:ext uri="{FF2B5EF4-FFF2-40B4-BE49-F238E27FC236}">
                <a16:creationId xmlns:a16="http://schemas.microsoft.com/office/drawing/2014/main" xmlns="" id="{715BEC08-B340-4E82-8288-9058B8D4BA33}"/>
              </a:ext>
            </a:extLst>
          </p:cNvPr>
          <p:cNvSpPr txBox="1"/>
          <p:nvPr/>
        </p:nvSpPr>
        <p:spPr>
          <a:xfrm>
            <a:off x="437240" y="892276"/>
            <a:ext cx="367408" cy="400110"/>
          </a:xfrm>
          <a:prstGeom prst="rect">
            <a:avLst/>
          </a:prstGeom>
          <a:noFill/>
        </p:spPr>
        <p:txBody>
          <a:bodyPr wrap="none" rtlCol="0">
            <a:spAutoFit/>
          </a:bodyPr>
          <a:lstStyle/>
          <a:p>
            <a:r>
              <a:rPr lang="en-US" sz="2000" dirty="0"/>
              <a:t>%</a:t>
            </a:r>
          </a:p>
        </p:txBody>
      </p:sp>
    </p:spTree>
    <p:extLst>
      <p:ext uri="{BB962C8B-B14F-4D97-AF65-F5344CB8AC3E}">
        <p14:creationId xmlns:p14="http://schemas.microsoft.com/office/powerpoint/2010/main" val="1890074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Risks Posed by Growing Deficits (CBO)</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19</a:t>
            </a:fld>
            <a:endParaRPr lang="en-US" dirty="0"/>
          </a:p>
        </p:txBody>
      </p:sp>
      <p:sp>
        <p:nvSpPr>
          <p:cNvPr id="3" name="TextBox 2">
            <a:extLst>
              <a:ext uri="{FF2B5EF4-FFF2-40B4-BE49-F238E27FC236}">
                <a16:creationId xmlns:a16="http://schemas.microsoft.com/office/drawing/2014/main" xmlns="" id="{7EA40A35-ED97-4EA0-A321-EEC76386E657}"/>
              </a:ext>
            </a:extLst>
          </p:cNvPr>
          <p:cNvSpPr txBox="1"/>
          <p:nvPr/>
        </p:nvSpPr>
        <p:spPr>
          <a:xfrm>
            <a:off x="216329" y="705479"/>
            <a:ext cx="11118779" cy="5601533"/>
          </a:xfrm>
          <a:prstGeom prst="rect">
            <a:avLst/>
          </a:prstGeom>
          <a:noFill/>
        </p:spPr>
        <p:txBody>
          <a:bodyPr wrap="square" rtlCol="0">
            <a:spAutoFit/>
          </a:bodyPr>
          <a:lstStyle/>
          <a:p>
            <a:r>
              <a:rPr lang="en-US" sz="2000" u="sng" dirty="0"/>
              <a:t>Crowding Out</a:t>
            </a:r>
            <a:r>
              <a:rPr lang="en-US" sz="2000" dirty="0"/>
              <a:t>: A growing portion of savings would go towards purchases of government debt, rather than investments in productive capital goods such as factories and leading to lower output and incomes than would otherwise occur.</a:t>
            </a:r>
          </a:p>
          <a:p>
            <a:endParaRPr lang="en-US" sz="2000" dirty="0"/>
          </a:p>
          <a:p>
            <a:r>
              <a:rPr lang="en-US" sz="2000" u="sng" dirty="0"/>
              <a:t>More interest, fewer benefits</a:t>
            </a:r>
            <a:r>
              <a:rPr lang="en-US" sz="2000" dirty="0"/>
              <a:t>: Rising interest costs would force reductions in government programs.</a:t>
            </a:r>
          </a:p>
          <a:p>
            <a:endParaRPr lang="en-US" sz="2000" dirty="0"/>
          </a:p>
          <a:p>
            <a:r>
              <a:rPr lang="en-US" sz="2000" u="sng" dirty="0"/>
              <a:t>Higher future taxes discourage work</a:t>
            </a:r>
            <a:r>
              <a:rPr lang="en-US" sz="2000" dirty="0"/>
              <a:t>:  To the extent that additional tax revenues were generated by increasing marginal tax rates, those rates would discourage work and saving, further reducing output and incomes.</a:t>
            </a:r>
          </a:p>
          <a:p>
            <a:endParaRPr lang="en-US" sz="2000" dirty="0"/>
          </a:p>
          <a:p>
            <a:r>
              <a:rPr lang="en-US" sz="2000" u="sng" dirty="0"/>
              <a:t>Ability to respond to economic crisis</a:t>
            </a:r>
            <a:r>
              <a:rPr lang="en-US" sz="2000" dirty="0"/>
              <a:t>:  Restrictions to the ability of policymakers to use fiscal policy to respond to economic challenges</a:t>
            </a:r>
          </a:p>
          <a:p>
            <a:endParaRPr lang="en-US" sz="2000" dirty="0"/>
          </a:p>
          <a:p>
            <a:r>
              <a:rPr lang="en-US" sz="2000" u="sng" dirty="0"/>
              <a:t>Liquidity crisis</a:t>
            </a:r>
            <a:r>
              <a:rPr lang="en-US" sz="2000" dirty="0"/>
              <a:t>: An increased risk of a sudden fiscal pressure on the government, in which investors demand higher interest rates</a:t>
            </a:r>
          </a:p>
          <a:p>
            <a:endParaRPr lang="en-US" sz="2000" dirty="0"/>
          </a:p>
          <a:p>
            <a:r>
              <a:rPr lang="en-US" sz="2000" u="sng" dirty="0"/>
              <a:t>Inflation</a:t>
            </a:r>
            <a:r>
              <a:rPr lang="en-US" sz="2000" dirty="0"/>
              <a:t>:  Higher inflation allows debtor to pay off debt with cheaper dollars.</a:t>
            </a:r>
          </a:p>
          <a:p>
            <a:endParaRPr lang="en-US" dirty="0"/>
          </a:p>
        </p:txBody>
      </p:sp>
      <p:sp>
        <p:nvSpPr>
          <p:cNvPr id="6" name="TextBox 5">
            <a:extLst>
              <a:ext uri="{FF2B5EF4-FFF2-40B4-BE49-F238E27FC236}">
                <a16:creationId xmlns:a16="http://schemas.microsoft.com/office/drawing/2014/main" xmlns="" id="{6CBA481E-165D-4A0E-909A-02BAD3B0019F}"/>
              </a:ext>
            </a:extLst>
          </p:cNvPr>
          <p:cNvSpPr txBox="1"/>
          <p:nvPr/>
        </p:nvSpPr>
        <p:spPr>
          <a:xfrm>
            <a:off x="483079" y="6448577"/>
            <a:ext cx="4157100" cy="307777"/>
          </a:xfrm>
          <a:prstGeom prst="rect">
            <a:avLst/>
          </a:prstGeom>
          <a:noFill/>
        </p:spPr>
        <p:txBody>
          <a:bodyPr wrap="none" rtlCol="0">
            <a:spAutoFit/>
          </a:bodyPr>
          <a:lstStyle/>
          <a:p>
            <a:r>
              <a:rPr lang="en-US" sz="1400" i="1" dirty="0"/>
              <a:t>CBO:  Federal debt and the Risk of a Fiscal Crisis (2010)</a:t>
            </a:r>
          </a:p>
        </p:txBody>
      </p:sp>
    </p:spTree>
    <p:extLst>
      <p:ext uri="{BB962C8B-B14F-4D97-AF65-F5344CB8AC3E}">
        <p14:creationId xmlns:p14="http://schemas.microsoft.com/office/powerpoint/2010/main" val="47017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77799" y="869424"/>
            <a:ext cx="10515600" cy="5759976"/>
          </a:xfrm>
        </p:spPr>
        <p:txBody>
          <a:bodyPr>
            <a:noAutofit/>
          </a:bodyPr>
          <a:lstStyle/>
          <a:p>
            <a:pPr marL="0" indent="0" eaLnBrk="1" hangingPunct="1">
              <a:lnSpc>
                <a:spcPct val="100000"/>
              </a:lnSpc>
              <a:buNone/>
            </a:pPr>
            <a:r>
              <a:rPr lang="en-US" altLang="en-US" sz="2000" b="1" dirty="0"/>
              <a:t>Mission / Purpose</a:t>
            </a:r>
          </a:p>
          <a:p>
            <a:pPr eaLnBrk="1" hangingPunct="1">
              <a:lnSpc>
                <a:spcPct val="100000"/>
              </a:lnSpc>
            </a:pPr>
            <a:r>
              <a:rPr lang="en-US" altLang="en-US" sz="2000" dirty="0"/>
              <a:t>Improve economic and budgetary literacy, both federal and state</a:t>
            </a:r>
          </a:p>
          <a:p>
            <a:pPr eaLnBrk="1" hangingPunct="1">
              <a:lnSpc>
                <a:spcPct val="100000"/>
              </a:lnSpc>
            </a:pPr>
            <a:r>
              <a:rPr lang="en-US" altLang="en-US" sz="2000" dirty="0"/>
              <a:t>Enable fact-based argumentation regarding economic and budgetary subjects in the news</a:t>
            </a:r>
          </a:p>
          <a:p>
            <a:pPr eaLnBrk="1" hangingPunct="1">
              <a:lnSpc>
                <a:spcPct val="100000"/>
              </a:lnSpc>
            </a:pPr>
            <a:r>
              <a:rPr lang="en-US" altLang="en-US" sz="2000" dirty="0"/>
              <a:t>Identify opportunities to engage with politicians and community leaders</a:t>
            </a:r>
          </a:p>
          <a:p>
            <a:pPr>
              <a:lnSpc>
                <a:spcPct val="100000"/>
              </a:lnSpc>
            </a:pPr>
            <a:r>
              <a:rPr lang="en-US" altLang="en-US" sz="2000" dirty="0"/>
              <a:t>Provide informative graphics for distribution on social media</a:t>
            </a:r>
          </a:p>
          <a:p>
            <a:pPr marL="0" indent="0" eaLnBrk="1" hangingPunct="1">
              <a:lnSpc>
                <a:spcPct val="100000"/>
              </a:lnSpc>
              <a:buNone/>
            </a:pPr>
            <a:endParaRPr lang="en-US" altLang="en-US" sz="900" b="1" dirty="0"/>
          </a:p>
          <a:p>
            <a:pPr marL="0" indent="0" eaLnBrk="1" hangingPunct="1">
              <a:lnSpc>
                <a:spcPct val="100000"/>
              </a:lnSpc>
              <a:buNone/>
            </a:pPr>
            <a:r>
              <a:rPr lang="en-US" altLang="en-US" sz="2000" b="1" dirty="0"/>
              <a:t>Approach</a:t>
            </a:r>
          </a:p>
          <a:p>
            <a:pPr>
              <a:lnSpc>
                <a:spcPct val="100000"/>
              </a:lnSpc>
            </a:pPr>
            <a:r>
              <a:rPr lang="en-US" altLang="en-US" sz="2000" dirty="0"/>
              <a:t>Explain linkage between economic and budgetary results</a:t>
            </a:r>
          </a:p>
          <a:p>
            <a:pPr eaLnBrk="1" hangingPunct="1">
              <a:lnSpc>
                <a:spcPct val="100000"/>
              </a:lnSpc>
            </a:pPr>
            <a:r>
              <a:rPr lang="en-US" altLang="en-US" sz="2000" dirty="0"/>
              <a:t>When we review policy issues we ask:</a:t>
            </a:r>
          </a:p>
          <a:p>
            <a:pPr lvl="1" eaLnBrk="1" hangingPunct="1">
              <a:lnSpc>
                <a:spcPct val="100000"/>
              </a:lnSpc>
            </a:pPr>
            <a:r>
              <a:rPr lang="en-US" altLang="en-US" sz="2000" dirty="0"/>
              <a:t>How will this policy issue affect economic growth and jobs?</a:t>
            </a:r>
          </a:p>
          <a:p>
            <a:pPr lvl="1" eaLnBrk="1" hangingPunct="1">
              <a:lnSpc>
                <a:spcPct val="100000"/>
              </a:lnSpc>
            </a:pPr>
            <a:r>
              <a:rPr lang="en-US" altLang="en-US" sz="2000" dirty="0"/>
              <a:t>How will this policy issue affect the budget deficit, both now and in the future?</a:t>
            </a:r>
          </a:p>
          <a:p>
            <a:pPr eaLnBrk="1" hangingPunct="1">
              <a:lnSpc>
                <a:spcPct val="100000"/>
              </a:lnSpc>
            </a:pPr>
            <a:r>
              <a:rPr lang="en-US" altLang="en-US" sz="2000" dirty="0"/>
              <a:t>We use a standard set of slides updated with the latest information, plus special topics</a:t>
            </a:r>
          </a:p>
          <a:p>
            <a:pPr eaLnBrk="1" hangingPunct="1">
              <a:lnSpc>
                <a:spcPct val="100000"/>
              </a:lnSpc>
            </a:pPr>
            <a:r>
              <a:rPr lang="en-US" altLang="en-US" sz="2000" dirty="0"/>
              <a:t>We invite guest speakers and have “field trips”</a:t>
            </a:r>
          </a:p>
        </p:txBody>
      </p:sp>
      <p:sp>
        <p:nvSpPr>
          <p:cNvPr id="15364" name="Slide Number Placeholder 1"/>
          <p:cNvSpPr>
            <a:spLocks noGrp="1"/>
          </p:cNvSpPr>
          <p:nvPr>
            <p:ph type="sldNum" sz="quarter" idx="12"/>
          </p:nvPr>
        </p:nvSpPr>
        <p:spPr bwMode="auto">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EFD93C8-D87A-47B3-B7C7-6E6583F64185}" type="slidenum">
              <a:rPr lang="en-US" altLang="en-US" sz="1200" smtClean="0">
                <a:solidFill>
                  <a:srgbClr val="898989"/>
                </a:solidFill>
              </a:rPr>
              <a:pPr>
                <a:lnSpc>
                  <a:spcPct val="100000"/>
                </a:lnSpc>
                <a:spcBef>
                  <a:spcPct val="0"/>
                </a:spcBef>
                <a:buFontTx/>
                <a:buNone/>
              </a:pPr>
              <a:t>2</a:t>
            </a:fld>
            <a:endParaRPr lang="en-US" altLang="en-US" sz="1200" dirty="0">
              <a:solidFill>
                <a:srgbClr val="898989"/>
              </a:solidFill>
            </a:endParaRPr>
          </a:p>
        </p:txBody>
      </p:sp>
      <p:sp>
        <p:nvSpPr>
          <p:cNvPr id="6" name="Rectangle 5">
            <a:extLst>
              <a:ext uri="{FF2B5EF4-FFF2-40B4-BE49-F238E27FC236}">
                <a16:creationId xmlns:a16="http://schemas.microsoft.com/office/drawing/2014/main" xmlns="" id="{899330F9-9B5D-49EB-B3FA-B14016B8086C}"/>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Mission / Purpose</a:t>
            </a:r>
          </a:p>
        </p:txBody>
      </p:sp>
    </p:spTree>
    <p:extLst>
      <p:ext uri="{BB962C8B-B14F-4D97-AF65-F5344CB8AC3E}">
        <p14:creationId xmlns:p14="http://schemas.microsoft.com/office/powerpoint/2010/main" val="3495669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Progressive Options for Addressing the Debt Problem</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20</a:t>
            </a:fld>
            <a:endParaRPr lang="en-US" dirty="0"/>
          </a:p>
        </p:txBody>
      </p:sp>
      <p:sp>
        <p:nvSpPr>
          <p:cNvPr id="3" name="TextBox 2">
            <a:extLst>
              <a:ext uri="{FF2B5EF4-FFF2-40B4-BE49-F238E27FC236}">
                <a16:creationId xmlns:a16="http://schemas.microsoft.com/office/drawing/2014/main" xmlns="" id="{7EA40A35-ED97-4EA0-A321-EEC76386E657}"/>
              </a:ext>
            </a:extLst>
          </p:cNvPr>
          <p:cNvSpPr txBox="1"/>
          <p:nvPr/>
        </p:nvSpPr>
        <p:spPr>
          <a:xfrm>
            <a:off x="216329" y="825487"/>
            <a:ext cx="11902883" cy="5632311"/>
          </a:xfrm>
          <a:prstGeom prst="rect">
            <a:avLst/>
          </a:prstGeom>
          <a:noFill/>
        </p:spPr>
        <p:txBody>
          <a:bodyPr wrap="square" rtlCol="0">
            <a:spAutoFit/>
          </a:bodyPr>
          <a:lstStyle/>
          <a:p>
            <a:r>
              <a:rPr lang="en-US" sz="2000" b="1" dirty="0"/>
              <a:t>More progressive income taxes</a:t>
            </a:r>
          </a:p>
          <a:p>
            <a:pPr marL="342900" indent="-342900">
              <a:buFont typeface="+mj-lt"/>
              <a:buAutoNum type="arabicPeriod"/>
            </a:pPr>
            <a:r>
              <a:rPr lang="en-US" sz="2000" dirty="0"/>
              <a:t>Marginal income tax rates of 40% for income over $500,000 and 50% for income over $1 million</a:t>
            </a:r>
          </a:p>
          <a:p>
            <a:pPr marL="342900" indent="-342900">
              <a:buFont typeface="+mj-lt"/>
              <a:buAutoNum type="arabicPeriod"/>
            </a:pPr>
            <a:r>
              <a:rPr lang="en-US" sz="2000" dirty="0"/>
              <a:t>Treat capital gains and dividends as ordinary income for those with over $200,000 in income</a:t>
            </a:r>
            <a:br>
              <a:rPr lang="en-US" sz="2000" dirty="0"/>
            </a:br>
            <a:endParaRPr lang="en-US" sz="2000" dirty="0"/>
          </a:p>
          <a:p>
            <a:r>
              <a:rPr lang="en-US" sz="2000" b="1" dirty="0"/>
              <a:t>Stabilizing Social Security</a:t>
            </a:r>
          </a:p>
          <a:p>
            <a:pPr marL="342900" indent="-342900">
              <a:buFont typeface="+mj-lt"/>
              <a:buAutoNum type="arabicPeriod" startAt="3"/>
            </a:pPr>
            <a:r>
              <a:rPr lang="en-US" sz="2000" dirty="0"/>
              <a:t>Remove the cap on the Social Security tax, currently capped at $127,200 (with no increase in benefits) </a:t>
            </a:r>
          </a:p>
          <a:p>
            <a:pPr marL="342900" indent="-342900">
              <a:buFont typeface="+mj-lt"/>
              <a:buAutoNum type="arabicPeriod" startAt="3"/>
            </a:pPr>
            <a:r>
              <a:rPr lang="en-US" sz="2000" dirty="0"/>
              <a:t>Raise the payroll tax rate by 1 percentage point (to 13.5% from 12.5%)</a:t>
            </a:r>
            <a:br>
              <a:rPr lang="en-US" sz="2000" dirty="0"/>
            </a:br>
            <a:endParaRPr lang="en-US" sz="2000" dirty="0"/>
          </a:p>
          <a:p>
            <a:r>
              <a:rPr lang="en-US" sz="2000" b="1" dirty="0"/>
              <a:t>Reform Wealth / Estate Tax</a:t>
            </a:r>
          </a:p>
          <a:p>
            <a:pPr marL="342900" indent="-342900">
              <a:buFont typeface="+mj-lt"/>
              <a:buAutoNum type="arabicPeriod" startAt="5"/>
            </a:pPr>
            <a:r>
              <a:rPr lang="en-US" sz="2000" dirty="0"/>
              <a:t>An estate tax that only leaves children with a maximum of $10 million each, including the value of real estate  So a billionaire couple’s estate tax bill will be over $900 million</a:t>
            </a:r>
            <a:br>
              <a:rPr lang="en-US" sz="2000" dirty="0"/>
            </a:br>
            <a:endParaRPr lang="en-US" sz="2000" dirty="0"/>
          </a:p>
          <a:p>
            <a:r>
              <a:rPr lang="en-US" sz="2000" b="1" dirty="0"/>
              <a:t>Reduce / Freeze Defense Spending</a:t>
            </a:r>
          </a:p>
          <a:p>
            <a:pPr marL="342900" indent="-342900">
              <a:buFont typeface="+mj-lt"/>
              <a:buAutoNum type="arabicPeriod" startAt="6"/>
            </a:pPr>
            <a:r>
              <a:rPr lang="en-US" sz="2000" dirty="0"/>
              <a:t>Freezing defense spending at current level (i.e., decreasing it by rate of inflation)</a:t>
            </a:r>
            <a:br>
              <a:rPr lang="en-US" sz="2000" dirty="0"/>
            </a:br>
            <a:endParaRPr lang="en-US" sz="2000" dirty="0"/>
          </a:p>
          <a:p>
            <a:r>
              <a:rPr lang="en-US" sz="2000" b="1" dirty="0"/>
              <a:t>Reduce Healthcare Prices</a:t>
            </a:r>
          </a:p>
          <a:p>
            <a:pPr marL="342900" indent="-342900">
              <a:buFont typeface="+mj-lt"/>
              <a:buAutoNum type="arabicPeriod" startAt="7"/>
            </a:pPr>
            <a:r>
              <a:rPr lang="en-US" sz="2000" dirty="0"/>
              <a:t>Medicare for All, so the government has the power to reduce healthcare spending by one-third, which brings us to the level of Europe</a:t>
            </a:r>
          </a:p>
        </p:txBody>
      </p:sp>
      <p:sp>
        <p:nvSpPr>
          <p:cNvPr id="6" name="TextBox 5">
            <a:extLst>
              <a:ext uri="{FF2B5EF4-FFF2-40B4-BE49-F238E27FC236}">
                <a16:creationId xmlns:a16="http://schemas.microsoft.com/office/drawing/2014/main" xmlns="" id="{6CBA481E-165D-4A0E-909A-02BAD3B0019F}"/>
              </a:ext>
            </a:extLst>
          </p:cNvPr>
          <p:cNvSpPr txBox="1"/>
          <p:nvPr/>
        </p:nvSpPr>
        <p:spPr>
          <a:xfrm>
            <a:off x="2823701" y="6543151"/>
            <a:ext cx="6773201" cy="276999"/>
          </a:xfrm>
          <a:prstGeom prst="rect">
            <a:avLst/>
          </a:prstGeom>
          <a:noFill/>
        </p:spPr>
        <p:txBody>
          <a:bodyPr wrap="none" rtlCol="0">
            <a:spAutoFit/>
          </a:bodyPr>
          <a:lstStyle/>
          <a:p>
            <a:r>
              <a:rPr lang="en-US" sz="1200" i="1" dirty="0"/>
              <a:t>See also:  “CBO-Options for Reducing the Deficit:  2017 to 2026” and “Social Security Policy Options, 2015”</a:t>
            </a:r>
          </a:p>
        </p:txBody>
      </p:sp>
    </p:spTree>
    <p:extLst>
      <p:ext uri="{BB962C8B-B14F-4D97-AF65-F5344CB8AC3E}">
        <p14:creationId xmlns:p14="http://schemas.microsoft.com/office/powerpoint/2010/main" val="735274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83081"/>
            <a:ext cx="2743200" cy="365125"/>
          </a:xfrm>
        </p:spPr>
        <p:txBody>
          <a:bodyPr/>
          <a:lstStyle/>
          <a:p>
            <a:fld id="{A5ABBA13-5101-492E-8EF0-2A135518BDD4}" type="slidenum">
              <a:rPr lang="en-US" smtClean="0"/>
              <a:t>21</a:t>
            </a:fld>
            <a:endParaRPr lang="en-US" dirty="0"/>
          </a:p>
        </p:txBody>
      </p:sp>
      <p:sp>
        <p:nvSpPr>
          <p:cNvPr id="3" name="TextBox 2">
            <a:extLst>
              <a:ext uri="{FF2B5EF4-FFF2-40B4-BE49-F238E27FC236}">
                <a16:creationId xmlns:a16="http://schemas.microsoft.com/office/drawing/2014/main" xmlns="" id="{E3B09FF8-1C83-4FA6-9D53-962F552B2489}"/>
              </a:ext>
            </a:extLst>
          </p:cNvPr>
          <p:cNvSpPr txBox="1"/>
          <p:nvPr/>
        </p:nvSpPr>
        <p:spPr>
          <a:xfrm>
            <a:off x="526212" y="1242204"/>
            <a:ext cx="7258782" cy="4524315"/>
          </a:xfrm>
          <a:prstGeom prst="rect">
            <a:avLst/>
          </a:prstGeom>
          <a:noFill/>
        </p:spPr>
        <p:txBody>
          <a:bodyPr wrap="none" rtlCol="0">
            <a:spAutoFit/>
          </a:bodyPr>
          <a:lstStyle/>
          <a:p>
            <a:pPr marL="342900" indent="-342900">
              <a:buAutoNum type="arabicPeriod"/>
            </a:pPr>
            <a:r>
              <a:rPr lang="en-US" sz="2400" dirty="0"/>
              <a:t>Key Economic Indicators</a:t>
            </a:r>
          </a:p>
          <a:p>
            <a:pPr marL="342900" indent="-342900">
              <a:buAutoNum type="arabicPeriod"/>
            </a:pPr>
            <a:endParaRPr lang="en-US" sz="2400" dirty="0"/>
          </a:p>
          <a:p>
            <a:pPr marL="342900" indent="-342900">
              <a:buAutoNum type="arabicPeriod"/>
            </a:pPr>
            <a:r>
              <a:rPr lang="en-US" sz="2400" dirty="0"/>
              <a:t>Budget Deficits &amp; Debt </a:t>
            </a:r>
          </a:p>
          <a:p>
            <a:pPr marL="342900" indent="-342900">
              <a:buAutoNum type="arabicPeriod"/>
            </a:pPr>
            <a:endParaRPr lang="en-US" sz="2400" dirty="0"/>
          </a:p>
          <a:p>
            <a:pPr marL="342900" indent="-342900">
              <a:buAutoNum type="arabicPeriod"/>
            </a:pPr>
            <a:r>
              <a:rPr lang="en-US" sz="2400" dirty="0"/>
              <a:t>Inequality</a:t>
            </a:r>
          </a:p>
          <a:p>
            <a:pPr marL="342900" indent="-342900">
              <a:buAutoNum type="arabicPeriod"/>
            </a:pPr>
            <a:endParaRPr lang="en-US" sz="2400" dirty="0"/>
          </a:p>
          <a:p>
            <a:pPr marL="342900" indent="-342900">
              <a:buAutoNum type="arabicPeriod"/>
            </a:pPr>
            <a:r>
              <a:rPr lang="en-US" sz="2400" dirty="0"/>
              <a:t>Healthcare</a:t>
            </a:r>
          </a:p>
          <a:p>
            <a:pPr marL="342900" indent="-342900">
              <a:buAutoNum type="arabicPeriod"/>
            </a:pPr>
            <a:endParaRPr lang="en-US" sz="2400" dirty="0"/>
          </a:p>
          <a:p>
            <a:pPr marL="342900" indent="-342900">
              <a:buAutoNum type="arabicPeriod"/>
            </a:pPr>
            <a:r>
              <a:rPr lang="en-US" sz="2400" dirty="0"/>
              <a:t>Special Topics: Demand, Productivity &amp; Compensation</a:t>
            </a:r>
          </a:p>
          <a:p>
            <a:pPr marL="342900" indent="-342900">
              <a:buAutoNum type="arabicPeriod"/>
            </a:pPr>
            <a:endParaRPr lang="en-US" sz="2400" dirty="0"/>
          </a:p>
          <a:p>
            <a:pPr marL="342900" indent="-342900">
              <a:buAutoNum type="arabicPeriod"/>
            </a:pPr>
            <a:r>
              <a:rPr lang="en-US" sz="2400" dirty="0"/>
              <a:t>Take Action</a:t>
            </a:r>
          </a:p>
          <a:p>
            <a:pPr marL="342900" indent="-342900">
              <a:buAutoNum type="arabicPeriod"/>
            </a:pPr>
            <a:endParaRPr lang="en-US" sz="2400" dirty="0"/>
          </a:p>
        </p:txBody>
      </p:sp>
      <p:sp>
        <p:nvSpPr>
          <p:cNvPr id="6" name="Rectangle 5">
            <a:extLst>
              <a:ext uri="{FF2B5EF4-FFF2-40B4-BE49-F238E27FC236}">
                <a16:creationId xmlns:a16="http://schemas.microsoft.com/office/drawing/2014/main" xmlns="" id="{11CDCF25-CAA8-42A7-A9CB-D7A2C6539EF1}"/>
              </a:ext>
            </a:extLst>
          </p:cNvPr>
          <p:cNvSpPr/>
          <p:nvPr/>
        </p:nvSpPr>
        <p:spPr>
          <a:xfrm>
            <a:off x="457199" y="2734702"/>
            <a:ext cx="7458501"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663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33E39C57-CA29-4D9B-8714-DA11019B787B}"/>
              </a:ext>
            </a:extLst>
          </p:cNvPr>
          <p:cNvSpPr/>
          <p:nvPr/>
        </p:nvSpPr>
        <p:spPr>
          <a:xfrm>
            <a:off x="0" y="0"/>
            <a:ext cx="12192000" cy="74843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 1% Income Share (1979 – 2014)</a:t>
            </a:r>
          </a:p>
          <a:p>
            <a:pPr algn="ctr"/>
            <a:r>
              <a:rPr lang="en-US" sz="2400" dirty="0"/>
              <a:t>Pre-Tax and After-Tax</a:t>
            </a:r>
          </a:p>
        </p:txBody>
      </p:sp>
      <p:sp>
        <p:nvSpPr>
          <p:cNvPr id="12" name="Slide Number Placeholder 11">
            <a:extLst>
              <a:ext uri="{FF2B5EF4-FFF2-40B4-BE49-F238E27FC236}">
                <a16:creationId xmlns:a16="http://schemas.microsoft.com/office/drawing/2014/main" xmlns="" id="{F552530F-B20F-43FE-826F-68A9F737A60C}"/>
              </a:ext>
            </a:extLst>
          </p:cNvPr>
          <p:cNvSpPr>
            <a:spLocks noGrp="1"/>
          </p:cNvSpPr>
          <p:nvPr>
            <p:ph type="sldNum" sz="quarter" idx="12"/>
          </p:nvPr>
        </p:nvSpPr>
        <p:spPr>
          <a:xfrm>
            <a:off x="9448800" y="6502345"/>
            <a:ext cx="2743200" cy="365125"/>
          </a:xfrm>
        </p:spPr>
        <p:txBody>
          <a:bodyPr/>
          <a:lstStyle/>
          <a:p>
            <a:fld id="{1589B5B0-1B0E-4517-9DC6-EE7082C57472}" type="slidenum">
              <a:rPr lang="en-US" smtClean="0"/>
              <a:t>22</a:t>
            </a:fld>
            <a:endParaRPr lang="en-US" dirty="0"/>
          </a:p>
        </p:txBody>
      </p:sp>
      <p:sp>
        <p:nvSpPr>
          <p:cNvPr id="5" name="TextBox 4">
            <a:extLst>
              <a:ext uri="{FF2B5EF4-FFF2-40B4-BE49-F238E27FC236}">
                <a16:creationId xmlns:a16="http://schemas.microsoft.com/office/drawing/2014/main" xmlns="" id="{5BE24106-1F71-4A88-993F-CE8E6623C525}"/>
              </a:ext>
            </a:extLst>
          </p:cNvPr>
          <p:cNvSpPr txBox="1"/>
          <p:nvPr/>
        </p:nvSpPr>
        <p:spPr>
          <a:xfrm>
            <a:off x="850640" y="6427640"/>
            <a:ext cx="4192207" cy="276999"/>
          </a:xfrm>
          <a:prstGeom prst="rect">
            <a:avLst/>
          </a:prstGeom>
          <a:noFill/>
        </p:spPr>
        <p:txBody>
          <a:bodyPr wrap="square" rtlCol="0">
            <a:spAutoFit/>
          </a:bodyPr>
          <a:lstStyle/>
          <a:p>
            <a:r>
              <a:rPr lang="en-US" sz="1200" dirty="0"/>
              <a:t>CBO:  Distribution of Household Income, 2014 (March 2018)</a:t>
            </a:r>
          </a:p>
        </p:txBody>
      </p:sp>
      <p:graphicFrame>
        <p:nvGraphicFramePr>
          <p:cNvPr id="6" name="Chart 5">
            <a:extLst>
              <a:ext uri="{FF2B5EF4-FFF2-40B4-BE49-F238E27FC236}">
                <a16:creationId xmlns:a16="http://schemas.microsoft.com/office/drawing/2014/main" xmlns="" id="{4CA7A92E-E548-47AB-8544-6DA5A6A697A5}"/>
              </a:ext>
            </a:extLst>
          </p:cNvPr>
          <p:cNvGraphicFramePr>
            <a:graphicFrameLocks/>
          </p:cNvGraphicFramePr>
          <p:nvPr>
            <p:extLst>
              <p:ext uri="{D42A27DB-BD31-4B8C-83A1-F6EECF244321}">
                <p14:modId xmlns:p14="http://schemas.microsoft.com/office/powerpoint/2010/main" val="4189631071"/>
              </p:ext>
            </p:extLst>
          </p:nvPr>
        </p:nvGraphicFramePr>
        <p:xfrm>
          <a:off x="496039" y="1037969"/>
          <a:ext cx="10599420" cy="534162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xmlns="" id="{F8E4A356-F18E-4149-9FED-4D84E4A0FD87}"/>
              </a:ext>
            </a:extLst>
          </p:cNvPr>
          <p:cNvSpPr txBox="1"/>
          <p:nvPr/>
        </p:nvSpPr>
        <p:spPr>
          <a:xfrm>
            <a:off x="91761" y="997481"/>
            <a:ext cx="404278" cy="461665"/>
          </a:xfrm>
          <a:prstGeom prst="rect">
            <a:avLst/>
          </a:prstGeom>
          <a:noFill/>
        </p:spPr>
        <p:txBody>
          <a:bodyPr wrap="none" rtlCol="0">
            <a:spAutoFit/>
          </a:bodyPr>
          <a:lstStyle/>
          <a:p>
            <a:r>
              <a:rPr lang="en-US" sz="2400" dirty="0"/>
              <a:t>%</a:t>
            </a:r>
          </a:p>
        </p:txBody>
      </p:sp>
      <p:graphicFrame>
        <p:nvGraphicFramePr>
          <p:cNvPr id="3" name="Table 2">
            <a:extLst>
              <a:ext uri="{FF2B5EF4-FFF2-40B4-BE49-F238E27FC236}">
                <a16:creationId xmlns:a16="http://schemas.microsoft.com/office/drawing/2014/main" xmlns="" id="{1DD6BDF7-91D2-497C-929D-E34EEFBB1648}"/>
              </a:ext>
            </a:extLst>
          </p:cNvPr>
          <p:cNvGraphicFramePr>
            <a:graphicFrameLocks noGrp="1"/>
          </p:cNvGraphicFramePr>
          <p:nvPr>
            <p:extLst>
              <p:ext uri="{D42A27DB-BD31-4B8C-83A1-F6EECF244321}">
                <p14:modId xmlns:p14="http://schemas.microsoft.com/office/powerpoint/2010/main" val="2894710902"/>
              </p:ext>
            </p:extLst>
          </p:nvPr>
        </p:nvGraphicFramePr>
        <p:xfrm>
          <a:off x="6426578" y="4580790"/>
          <a:ext cx="4532573" cy="1188720"/>
        </p:xfrm>
        <a:graphic>
          <a:graphicData uri="http://schemas.openxmlformats.org/drawingml/2006/table">
            <a:tbl>
              <a:tblPr firstRow="1" bandRow="1">
                <a:tableStyleId>{5C22544A-7EE6-4342-B048-85BDC9FD1C3A}</a:tableStyleId>
              </a:tblPr>
              <a:tblGrid>
                <a:gridCol w="1510858">
                  <a:extLst>
                    <a:ext uri="{9D8B030D-6E8A-4147-A177-3AD203B41FA5}">
                      <a16:colId xmlns:a16="http://schemas.microsoft.com/office/drawing/2014/main" xmlns="" val="153624024"/>
                    </a:ext>
                  </a:extLst>
                </a:gridCol>
                <a:gridCol w="1568229">
                  <a:extLst>
                    <a:ext uri="{9D8B030D-6E8A-4147-A177-3AD203B41FA5}">
                      <a16:colId xmlns:a16="http://schemas.microsoft.com/office/drawing/2014/main" xmlns="" val="4245883842"/>
                    </a:ext>
                  </a:extLst>
                </a:gridCol>
                <a:gridCol w="1453486">
                  <a:extLst>
                    <a:ext uri="{9D8B030D-6E8A-4147-A177-3AD203B41FA5}">
                      <a16:colId xmlns:a16="http://schemas.microsoft.com/office/drawing/2014/main" xmlns="" val="2359982765"/>
                    </a:ext>
                  </a:extLst>
                </a:gridCol>
              </a:tblGrid>
              <a:tr h="370840">
                <a:tc>
                  <a:txBody>
                    <a:bodyPr/>
                    <a:lstStyle/>
                    <a:p>
                      <a:pPr algn="ctr"/>
                      <a:r>
                        <a:rPr lang="en-US" sz="2000" dirty="0"/>
                        <a:t>Variable</a:t>
                      </a:r>
                    </a:p>
                  </a:txBody>
                  <a:tcPr/>
                </a:tc>
                <a:tc>
                  <a:txBody>
                    <a:bodyPr/>
                    <a:lstStyle/>
                    <a:p>
                      <a:pPr algn="ctr"/>
                      <a:r>
                        <a:rPr lang="en-US" sz="2000" dirty="0"/>
                        <a:t>1979</a:t>
                      </a:r>
                    </a:p>
                  </a:txBody>
                  <a:tcPr/>
                </a:tc>
                <a:tc>
                  <a:txBody>
                    <a:bodyPr/>
                    <a:lstStyle/>
                    <a:p>
                      <a:pPr algn="ctr"/>
                      <a:r>
                        <a:rPr lang="en-US" sz="2000" dirty="0"/>
                        <a:t>2014</a:t>
                      </a:r>
                    </a:p>
                  </a:txBody>
                  <a:tcPr/>
                </a:tc>
                <a:extLst>
                  <a:ext uri="{0D108BD9-81ED-4DB2-BD59-A6C34878D82A}">
                    <a16:rowId xmlns:a16="http://schemas.microsoft.com/office/drawing/2014/main" xmlns="" val="4115291482"/>
                  </a:ext>
                </a:extLst>
              </a:tr>
              <a:tr h="370840">
                <a:tc>
                  <a:txBody>
                    <a:bodyPr/>
                    <a:lstStyle/>
                    <a:p>
                      <a:pPr algn="ctr"/>
                      <a:r>
                        <a:rPr lang="en-US" sz="2000" dirty="0"/>
                        <a:t>Pre-Tax %</a:t>
                      </a:r>
                    </a:p>
                  </a:txBody>
                  <a:tcPr/>
                </a:tc>
                <a:tc>
                  <a:txBody>
                    <a:bodyPr/>
                    <a:lstStyle/>
                    <a:p>
                      <a:pPr algn="ctr"/>
                      <a:r>
                        <a:rPr lang="en-US" sz="2000" dirty="0"/>
                        <a:t>9.0</a:t>
                      </a:r>
                    </a:p>
                  </a:txBody>
                  <a:tcPr/>
                </a:tc>
                <a:tc>
                  <a:txBody>
                    <a:bodyPr/>
                    <a:lstStyle/>
                    <a:p>
                      <a:pPr algn="ctr"/>
                      <a:r>
                        <a:rPr lang="en-US" sz="2000" dirty="0"/>
                        <a:t>16.7</a:t>
                      </a:r>
                    </a:p>
                  </a:txBody>
                  <a:tcPr/>
                </a:tc>
                <a:extLst>
                  <a:ext uri="{0D108BD9-81ED-4DB2-BD59-A6C34878D82A}">
                    <a16:rowId xmlns:a16="http://schemas.microsoft.com/office/drawing/2014/main" xmlns="" val="4152395644"/>
                  </a:ext>
                </a:extLst>
              </a:tr>
              <a:tr h="370840">
                <a:tc>
                  <a:txBody>
                    <a:bodyPr/>
                    <a:lstStyle/>
                    <a:p>
                      <a:pPr algn="ctr"/>
                      <a:r>
                        <a:rPr lang="en-US" sz="2000" dirty="0"/>
                        <a:t>After-Tax %</a:t>
                      </a:r>
                    </a:p>
                  </a:txBody>
                  <a:tcPr/>
                </a:tc>
                <a:tc>
                  <a:txBody>
                    <a:bodyPr/>
                    <a:lstStyle/>
                    <a:p>
                      <a:pPr algn="ctr"/>
                      <a:r>
                        <a:rPr lang="en-US" sz="2000" dirty="0"/>
                        <a:t>7.4</a:t>
                      </a:r>
                    </a:p>
                  </a:txBody>
                  <a:tcPr/>
                </a:tc>
                <a:tc>
                  <a:txBody>
                    <a:bodyPr/>
                    <a:lstStyle/>
                    <a:p>
                      <a:pPr algn="ctr"/>
                      <a:r>
                        <a:rPr lang="en-US" sz="2000" dirty="0"/>
                        <a:t>13.3</a:t>
                      </a:r>
                    </a:p>
                  </a:txBody>
                  <a:tcPr/>
                </a:tc>
                <a:extLst>
                  <a:ext uri="{0D108BD9-81ED-4DB2-BD59-A6C34878D82A}">
                    <a16:rowId xmlns:a16="http://schemas.microsoft.com/office/drawing/2014/main" xmlns="" val="1216711393"/>
                  </a:ext>
                </a:extLst>
              </a:tr>
            </a:tbl>
          </a:graphicData>
        </a:graphic>
      </p:graphicFrame>
      <p:sp>
        <p:nvSpPr>
          <p:cNvPr id="4" name="TextBox 3">
            <a:extLst>
              <a:ext uri="{FF2B5EF4-FFF2-40B4-BE49-F238E27FC236}">
                <a16:creationId xmlns:a16="http://schemas.microsoft.com/office/drawing/2014/main" xmlns="" id="{5D78162B-00F1-4B59-871A-454683C20852}"/>
              </a:ext>
            </a:extLst>
          </p:cNvPr>
          <p:cNvSpPr txBox="1"/>
          <p:nvPr/>
        </p:nvSpPr>
        <p:spPr>
          <a:xfrm>
            <a:off x="10884089" y="2033770"/>
            <a:ext cx="1099468" cy="461665"/>
          </a:xfrm>
          <a:prstGeom prst="rect">
            <a:avLst/>
          </a:prstGeom>
          <a:noFill/>
        </p:spPr>
        <p:txBody>
          <a:bodyPr wrap="none" rtlCol="0">
            <a:spAutoFit/>
          </a:bodyPr>
          <a:lstStyle/>
          <a:p>
            <a:r>
              <a:rPr lang="en-US" sz="2400" dirty="0"/>
              <a:t>Pre-Tax</a:t>
            </a:r>
          </a:p>
        </p:txBody>
      </p:sp>
      <p:sp>
        <p:nvSpPr>
          <p:cNvPr id="10" name="TextBox 9">
            <a:extLst>
              <a:ext uri="{FF2B5EF4-FFF2-40B4-BE49-F238E27FC236}">
                <a16:creationId xmlns:a16="http://schemas.microsoft.com/office/drawing/2014/main" xmlns="" id="{653F8B87-1819-456F-8BE0-456A5AEF4A73}"/>
              </a:ext>
            </a:extLst>
          </p:cNvPr>
          <p:cNvSpPr txBox="1"/>
          <p:nvPr/>
        </p:nvSpPr>
        <p:spPr>
          <a:xfrm>
            <a:off x="10884089" y="2962675"/>
            <a:ext cx="1316579" cy="461665"/>
          </a:xfrm>
          <a:prstGeom prst="rect">
            <a:avLst/>
          </a:prstGeom>
          <a:noFill/>
        </p:spPr>
        <p:txBody>
          <a:bodyPr wrap="none" rtlCol="0">
            <a:spAutoFit/>
          </a:bodyPr>
          <a:lstStyle/>
          <a:p>
            <a:r>
              <a:rPr lang="en-US" sz="2400" dirty="0"/>
              <a:t>After-Tax</a:t>
            </a:r>
          </a:p>
        </p:txBody>
      </p:sp>
    </p:spTree>
    <p:extLst>
      <p:ext uri="{BB962C8B-B14F-4D97-AF65-F5344CB8AC3E}">
        <p14:creationId xmlns:p14="http://schemas.microsoft.com/office/powerpoint/2010/main" val="2242501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33E39C57-CA29-4D9B-8714-DA11019B787B}"/>
              </a:ext>
            </a:extLst>
          </p:cNvPr>
          <p:cNvSpPr/>
          <p:nvPr/>
        </p:nvSpPr>
        <p:spPr>
          <a:xfrm>
            <a:off x="0" y="0"/>
            <a:ext cx="12192000" cy="65560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Share of After-Tax Income (1962-2014)</a:t>
            </a:r>
          </a:p>
        </p:txBody>
      </p:sp>
      <p:sp>
        <p:nvSpPr>
          <p:cNvPr id="12" name="Slide Number Placeholder 11">
            <a:extLst>
              <a:ext uri="{FF2B5EF4-FFF2-40B4-BE49-F238E27FC236}">
                <a16:creationId xmlns:a16="http://schemas.microsoft.com/office/drawing/2014/main" xmlns="" id="{F552530F-B20F-43FE-826F-68A9F737A60C}"/>
              </a:ext>
            </a:extLst>
          </p:cNvPr>
          <p:cNvSpPr>
            <a:spLocks noGrp="1"/>
          </p:cNvSpPr>
          <p:nvPr>
            <p:ph type="sldNum" sz="quarter" idx="12"/>
          </p:nvPr>
        </p:nvSpPr>
        <p:spPr>
          <a:xfrm>
            <a:off x="9448800" y="6502345"/>
            <a:ext cx="2743200" cy="365125"/>
          </a:xfrm>
        </p:spPr>
        <p:txBody>
          <a:bodyPr/>
          <a:lstStyle/>
          <a:p>
            <a:fld id="{1589B5B0-1B0E-4517-9DC6-EE7082C57472}" type="slidenum">
              <a:rPr lang="en-US" smtClean="0"/>
              <a:t>23</a:t>
            </a:fld>
            <a:endParaRPr lang="en-US" dirty="0"/>
          </a:p>
        </p:txBody>
      </p:sp>
      <p:sp>
        <p:nvSpPr>
          <p:cNvPr id="4" name="TextBox 3">
            <a:extLst>
              <a:ext uri="{FF2B5EF4-FFF2-40B4-BE49-F238E27FC236}">
                <a16:creationId xmlns:a16="http://schemas.microsoft.com/office/drawing/2014/main" xmlns="" id="{EAC119D9-EF4E-4A0F-9CD7-52E9E823CDE3}"/>
              </a:ext>
            </a:extLst>
          </p:cNvPr>
          <p:cNvSpPr txBox="1"/>
          <p:nvPr/>
        </p:nvSpPr>
        <p:spPr>
          <a:xfrm>
            <a:off x="944294" y="6348456"/>
            <a:ext cx="4462247" cy="307777"/>
          </a:xfrm>
          <a:prstGeom prst="rect">
            <a:avLst/>
          </a:prstGeom>
          <a:noFill/>
        </p:spPr>
        <p:txBody>
          <a:bodyPr wrap="none" rtlCol="0">
            <a:spAutoFit/>
          </a:bodyPr>
          <a:lstStyle/>
          <a:p>
            <a:r>
              <a:rPr lang="en-US" sz="1400" dirty="0"/>
              <a:t>Source: Piketty, Saez, Zucman.  Distributional Tables (2016)</a:t>
            </a:r>
          </a:p>
        </p:txBody>
      </p:sp>
      <p:graphicFrame>
        <p:nvGraphicFramePr>
          <p:cNvPr id="8" name="Chart 7">
            <a:extLst>
              <a:ext uri="{FF2B5EF4-FFF2-40B4-BE49-F238E27FC236}">
                <a16:creationId xmlns:a16="http://schemas.microsoft.com/office/drawing/2014/main" xmlns="" id="{00000000-0008-0000-0000-000002000000}"/>
              </a:ext>
            </a:extLst>
          </p:cNvPr>
          <p:cNvGraphicFramePr>
            <a:graphicFrameLocks/>
          </p:cNvGraphicFramePr>
          <p:nvPr>
            <p:extLst>
              <p:ext uri="{D42A27DB-BD31-4B8C-83A1-F6EECF244321}">
                <p14:modId xmlns:p14="http://schemas.microsoft.com/office/powerpoint/2010/main" val="3455744793"/>
              </p:ext>
            </p:extLst>
          </p:nvPr>
        </p:nvGraphicFramePr>
        <p:xfrm>
          <a:off x="451626" y="827651"/>
          <a:ext cx="8869795" cy="550491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9FFAA9FD-E0B4-4F84-AC60-602C531D6242}"/>
              </a:ext>
            </a:extLst>
          </p:cNvPr>
          <p:cNvSpPr txBox="1"/>
          <p:nvPr/>
        </p:nvSpPr>
        <p:spPr>
          <a:xfrm>
            <a:off x="6434918" y="1903859"/>
            <a:ext cx="1465722" cy="400110"/>
          </a:xfrm>
          <a:prstGeom prst="rect">
            <a:avLst/>
          </a:prstGeom>
          <a:noFill/>
        </p:spPr>
        <p:txBody>
          <a:bodyPr wrap="none" rtlCol="0">
            <a:spAutoFit/>
          </a:bodyPr>
          <a:lstStyle/>
          <a:p>
            <a:r>
              <a:rPr lang="en-US" sz="2000" dirty="0"/>
              <a:t>Bottom 50%</a:t>
            </a:r>
          </a:p>
        </p:txBody>
      </p:sp>
      <p:sp>
        <p:nvSpPr>
          <p:cNvPr id="9" name="TextBox 8">
            <a:extLst>
              <a:ext uri="{FF2B5EF4-FFF2-40B4-BE49-F238E27FC236}">
                <a16:creationId xmlns:a16="http://schemas.microsoft.com/office/drawing/2014/main" xmlns="" id="{58416ECE-E339-4D5A-8688-C49D440376E2}"/>
              </a:ext>
            </a:extLst>
          </p:cNvPr>
          <p:cNvSpPr txBox="1"/>
          <p:nvPr/>
        </p:nvSpPr>
        <p:spPr>
          <a:xfrm>
            <a:off x="6704511" y="3764684"/>
            <a:ext cx="926536" cy="400110"/>
          </a:xfrm>
          <a:prstGeom prst="rect">
            <a:avLst/>
          </a:prstGeom>
          <a:noFill/>
        </p:spPr>
        <p:txBody>
          <a:bodyPr wrap="none" rtlCol="0">
            <a:spAutoFit/>
          </a:bodyPr>
          <a:lstStyle/>
          <a:p>
            <a:r>
              <a:rPr lang="en-US" sz="2000" dirty="0"/>
              <a:t>Top 1%</a:t>
            </a:r>
          </a:p>
        </p:txBody>
      </p:sp>
    </p:spTree>
    <p:extLst>
      <p:ext uri="{BB962C8B-B14F-4D97-AF65-F5344CB8AC3E}">
        <p14:creationId xmlns:p14="http://schemas.microsoft.com/office/powerpoint/2010/main" val="1021584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7892" y="1940879"/>
            <a:ext cx="6954981" cy="3046988"/>
          </a:xfrm>
          <a:prstGeom prst="rect">
            <a:avLst/>
          </a:prstGeom>
          <a:noFill/>
        </p:spPr>
        <p:txBody>
          <a:bodyPr wrap="square" rtlCol="0">
            <a:spAutoFit/>
          </a:bodyPr>
          <a:lstStyle/>
          <a:p>
            <a:r>
              <a:rPr lang="en-US" sz="3200" dirty="0"/>
              <a:t>If the United States had the same income distribution it had in 1979, the bottom 80% of the population would have $11,000 per family more in annual pre-tax income. </a:t>
            </a:r>
            <a:r>
              <a:rPr lang="en-US" sz="3200" i="1" dirty="0"/>
              <a:t>[Paraphrased]</a:t>
            </a:r>
          </a:p>
          <a:p>
            <a:r>
              <a:rPr lang="en-US" sz="3200" dirty="0"/>
              <a:t>-- </a:t>
            </a:r>
            <a:r>
              <a:rPr lang="en-US" sz="3200" i="1" dirty="0"/>
              <a:t>Larry Summers (2015)</a:t>
            </a:r>
          </a:p>
        </p:txBody>
      </p:sp>
      <p:sp>
        <p:nvSpPr>
          <p:cNvPr id="4" name="TextBox 3"/>
          <p:cNvSpPr txBox="1"/>
          <p:nvPr/>
        </p:nvSpPr>
        <p:spPr>
          <a:xfrm>
            <a:off x="905164" y="5624945"/>
            <a:ext cx="184731" cy="369332"/>
          </a:xfrm>
          <a:prstGeom prst="rect">
            <a:avLst/>
          </a:prstGeom>
          <a:noFill/>
        </p:spPr>
        <p:txBody>
          <a:bodyPr wrap="none" rtlCol="0">
            <a:spAutoFit/>
          </a:bodyPr>
          <a:lstStyle/>
          <a:p>
            <a:endParaRPr lang="en-US" dirty="0"/>
          </a:p>
        </p:txBody>
      </p:sp>
      <p:pic>
        <p:nvPicPr>
          <p:cNvPr id="4098" name="Picture 2" descr="Lawrence H. Summers is the Charles W. Eliot University Professor and President Emeritus at Harvard University. He served as the 71st Secretary of the Treasury for President Clinton and the Director of the National Economic Council for President Ob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164" y="1399887"/>
            <a:ext cx="2596572" cy="38948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5164" y="6387400"/>
            <a:ext cx="9210278" cy="461665"/>
          </a:xfrm>
          <a:prstGeom prst="rect">
            <a:avLst/>
          </a:prstGeom>
          <a:noFill/>
        </p:spPr>
        <p:txBody>
          <a:bodyPr wrap="none" rtlCol="0">
            <a:spAutoFit/>
          </a:bodyPr>
          <a:lstStyle/>
          <a:p>
            <a:r>
              <a:rPr lang="en-US" sz="1200" i="1" dirty="0"/>
              <a:t>Source:  Larry Summers “Focus on growth for the middle class”  Washington Post. January 2015</a:t>
            </a:r>
          </a:p>
          <a:p>
            <a:r>
              <a:rPr lang="en-US" sz="1200" i="1" dirty="0"/>
              <a:t>Note:  This figure would be  $7,105 for bottom 99%, comparing 1979 and 2012. (NYT:  Eduardo Porter-Rethinking the Rise of Inequality (Nov 2013)</a:t>
            </a:r>
          </a:p>
        </p:txBody>
      </p:sp>
      <p:sp>
        <p:nvSpPr>
          <p:cNvPr id="5" name="Slide Number Placeholder 4"/>
          <p:cNvSpPr>
            <a:spLocks noGrp="1"/>
          </p:cNvSpPr>
          <p:nvPr>
            <p:ph type="sldNum" sz="quarter" idx="12"/>
          </p:nvPr>
        </p:nvSpPr>
        <p:spPr>
          <a:xfrm>
            <a:off x="9448800" y="6501192"/>
            <a:ext cx="2743200" cy="365125"/>
          </a:xfrm>
        </p:spPr>
        <p:txBody>
          <a:bodyPr/>
          <a:lstStyle/>
          <a:p>
            <a:fld id="{E4A4709E-203A-4E96-B96D-49A71B3DD14A}" type="slidenum">
              <a:rPr lang="en-US" smtClean="0"/>
              <a:t>24</a:t>
            </a:fld>
            <a:endParaRPr lang="en-US" dirty="0"/>
          </a:p>
        </p:txBody>
      </p:sp>
      <p:sp>
        <p:nvSpPr>
          <p:cNvPr id="8" name="Rectangle 7">
            <a:extLst>
              <a:ext uri="{FF2B5EF4-FFF2-40B4-BE49-F238E27FC236}">
                <a16:creationId xmlns:a16="http://schemas.microsoft.com/office/drawing/2014/main" xmlns="" id="{DB15ABD0-3793-48AB-8496-77F4BB80285B}"/>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Does Income Inequality Mean for Families?</a:t>
            </a:r>
          </a:p>
        </p:txBody>
      </p:sp>
    </p:spTree>
    <p:extLst>
      <p:ext uri="{BB962C8B-B14F-4D97-AF65-F5344CB8AC3E}">
        <p14:creationId xmlns:p14="http://schemas.microsoft.com/office/powerpoint/2010/main" val="3572262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33E39C57-CA29-4D9B-8714-DA11019B787B}"/>
              </a:ext>
            </a:extLst>
          </p:cNvPr>
          <p:cNvSpPr/>
          <p:nvPr/>
        </p:nvSpPr>
        <p:spPr>
          <a:xfrm>
            <a:off x="0" y="0"/>
            <a:ext cx="12192000" cy="97905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Tax Cuts and Jobs Act</a:t>
            </a:r>
          </a:p>
          <a:p>
            <a:pPr algn="ctr"/>
            <a:r>
              <a:rPr lang="en-US" sz="2800" dirty="0"/>
              <a:t>Distribution of Impact by Income Group (Average $ per Taxpayer)</a:t>
            </a:r>
          </a:p>
        </p:txBody>
      </p:sp>
      <p:sp>
        <p:nvSpPr>
          <p:cNvPr id="12" name="Slide Number Placeholder 11">
            <a:extLst>
              <a:ext uri="{FF2B5EF4-FFF2-40B4-BE49-F238E27FC236}">
                <a16:creationId xmlns:a16="http://schemas.microsoft.com/office/drawing/2014/main" xmlns="" id="{F552530F-B20F-43FE-826F-68A9F737A60C}"/>
              </a:ext>
            </a:extLst>
          </p:cNvPr>
          <p:cNvSpPr>
            <a:spLocks noGrp="1"/>
          </p:cNvSpPr>
          <p:nvPr>
            <p:ph type="sldNum" sz="quarter" idx="12"/>
          </p:nvPr>
        </p:nvSpPr>
        <p:spPr>
          <a:xfrm>
            <a:off x="9448800" y="6502345"/>
            <a:ext cx="2743200" cy="365125"/>
          </a:xfrm>
        </p:spPr>
        <p:txBody>
          <a:bodyPr/>
          <a:lstStyle/>
          <a:p>
            <a:fld id="{1589B5B0-1B0E-4517-9DC6-EE7082C57472}" type="slidenum">
              <a:rPr lang="en-US" smtClean="0"/>
              <a:t>25</a:t>
            </a:fld>
            <a:endParaRPr lang="en-US" dirty="0"/>
          </a:p>
        </p:txBody>
      </p:sp>
      <p:pic>
        <p:nvPicPr>
          <p:cNvPr id="3" name="Picture 2">
            <a:extLst>
              <a:ext uri="{FF2B5EF4-FFF2-40B4-BE49-F238E27FC236}">
                <a16:creationId xmlns:a16="http://schemas.microsoft.com/office/drawing/2014/main" xmlns="" id="{F1713076-5FCD-467A-A5AE-FD9D766BE801}"/>
              </a:ext>
            </a:extLst>
          </p:cNvPr>
          <p:cNvPicPr>
            <a:picLocks noChangeAspect="1"/>
          </p:cNvPicPr>
          <p:nvPr/>
        </p:nvPicPr>
        <p:blipFill>
          <a:blip r:embed="rId2"/>
          <a:stretch>
            <a:fillRect/>
          </a:stretch>
        </p:blipFill>
        <p:spPr>
          <a:xfrm>
            <a:off x="152399" y="1141986"/>
            <a:ext cx="11826863" cy="5480484"/>
          </a:xfrm>
          <a:prstGeom prst="rect">
            <a:avLst/>
          </a:prstGeom>
        </p:spPr>
      </p:pic>
      <p:sp>
        <p:nvSpPr>
          <p:cNvPr id="2" name="TextBox 1">
            <a:extLst>
              <a:ext uri="{FF2B5EF4-FFF2-40B4-BE49-F238E27FC236}">
                <a16:creationId xmlns:a16="http://schemas.microsoft.com/office/drawing/2014/main" xmlns="" id="{2177DF80-1A36-476D-B46F-BA67AA8D8FA0}"/>
              </a:ext>
            </a:extLst>
          </p:cNvPr>
          <p:cNvSpPr txBox="1"/>
          <p:nvPr/>
        </p:nvSpPr>
        <p:spPr>
          <a:xfrm>
            <a:off x="3255394" y="6074418"/>
            <a:ext cx="8461291" cy="707886"/>
          </a:xfrm>
          <a:prstGeom prst="rect">
            <a:avLst/>
          </a:prstGeom>
          <a:noFill/>
        </p:spPr>
        <p:txBody>
          <a:bodyPr wrap="none" rtlCol="0">
            <a:spAutoFit/>
          </a:bodyPr>
          <a:lstStyle/>
          <a:p>
            <a:r>
              <a:rPr lang="en-US" sz="2000" dirty="0">
                <a:solidFill>
                  <a:srgbClr val="C00000"/>
                </a:solidFill>
              </a:rPr>
              <a:t>The bottom 60% get about 17% of the benefit of the Tax Act (Source: TPC).</a:t>
            </a:r>
          </a:p>
          <a:p>
            <a:r>
              <a:rPr lang="en-US" sz="2000" dirty="0">
                <a:solidFill>
                  <a:srgbClr val="C00000"/>
                </a:solidFill>
              </a:rPr>
              <a:t>If it is financed by spending cuts, this would adversely impact lower incomes.</a:t>
            </a:r>
          </a:p>
        </p:txBody>
      </p:sp>
    </p:spTree>
    <p:extLst>
      <p:ext uri="{BB962C8B-B14F-4D97-AF65-F5344CB8AC3E}">
        <p14:creationId xmlns:p14="http://schemas.microsoft.com/office/powerpoint/2010/main" val="1628384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77796" y="6574850"/>
            <a:ext cx="7642342" cy="461665"/>
          </a:xfrm>
          <a:prstGeom prst="rect">
            <a:avLst/>
          </a:prstGeom>
          <a:noFill/>
        </p:spPr>
        <p:txBody>
          <a:bodyPr wrap="square" rtlCol="0">
            <a:spAutoFit/>
          </a:bodyPr>
          <a:lstStyle/>
          <a:p>
            <a:r>
              <a:rPr lang="en-US" sz="1200" i="1" dirty="0"/>
              <a:t>Source:  Inequality for All - Graphics Package    http://inequalityforall.com/resources/#/</a:t>
            </a:r>
          </a:p>
          <a:p>
            <a:endParaRPr lang="en-US" sz="1200" i="1" dirty="0"/>
          </a:p>
        </p:txBody>
      </p:sp>
      <p:sp>
        <p:nvSpPr>
          <p:cNvPr id="4" name="Slide Number Placeholder 3"/>
          <p:cNvSpPr>
            <a:spLocks noGrp="1"/>
          </p:cNvSpPr>
          <p:nvPr>
            <p:ph type="sldNum" sz="quarter" idx="12"/>
          </p:nvPr>
        </p:nvSpPr>
        <p:spPr>
          <a:xfrm>
            <a:off x="9442533" y="6482949"/>
            <a:ext cx="2743200" cy="365125"/>
          </a:xfrm>
        </p:spPr>
        <p:txBody>
          <a:bodyPr/>
          <a:lstStyle/>
          <a:p>
            <a:fld id="{E4A4709E-203A-4E96-B96D-49A71B3DD14A}" type="slidenum">
              <a:rPr lang="en-US" smtClean="0"/>
              <a:t>26</a:t>
            </a:fld>
            <a:endParaRPr lang="en-US" dirty="0"/>
          </a:p>
        </p:txBody>
      </p:sp>
      <p:pic>
        <p:nvPicPr>
          <p:cNvPr id="5" name="Picture 4"/>
          <p:cNvPicPr>
            <a:picLocks noChangeAspect="1"/>
          </p:cNvPicPr>
          <p:nvPr/>
        </p:nvPicPr>
        <p:blipFill>
          <a:blip r:embed="rId2"/>
          <a:stretch>
            <a:fillRect/>
          </a:stretch>
        </p:blipFill>
        <p:spPr>
          <a:xfrm>
            <a:off x="207156" y="100754"/>
            <a:ext cx="11106304" cy="6474096"/>
          </a:xfrm>
          <a:prstGeom prst="rect">
            <a:avLst/>
          </a:prstGeom>
        </p:spPr>
      </p:pic>
      <p:sp>
        <p:nvSpPr>
          <p:cNvPr id="6" name="TextBox 5"/>
          <p:cNvSpPr txBox="1"/>
          <p:nvPr/>
        </p:nvSpPr>
        <p:spPr>
          <a:xfrm>
            <a:off x="2968228" y="197617"/>
            <a:ext cx="6089507" cy="523220"/>
          </a:xfrm>
          <a:prstGeom prst="rect">
            <a:avLst/>
          </a:prstGeom>
          <a:noFill/>
        </p:spPr>
        <p:txBody>
          <a:bodyPr wrap="square" rtlCol="0">
            <a:spAutoFit/>
          </a:bodyPr>
          <a:lstStyle/>
          <a:p>
            <a:r>
              <a:rPr lang="en-US" sz="2800" dirty="0"/>
              <a:t>Pre-Tax Income of Top 1% over Long-Run</a:t>
            </a:r>
          </a:p>
        </p:txBody>
      </p:sp>
      <p:sp>
        <p:nvSpPr>
          <p:cNvPr id="8" name="TextBox 7"/>
          <p:cNvSpPr txBox="1"/>
          <p:nvPr/>
        </p:nvSpPr>
        <p:spPr>
          <a:xfrm>
            <a:off x="4182325" y="834185"/>
            <a:ext cx="5174460" cy="3170099"/>
          </a:xfrm>
          <a:prstGeom prst="rect">
            <a:avLst/>
          </a:prstGeom>
          <a:noFill/>
        </p:spPr>
        <p:txBody>
          <a:bodyPr wrap="square" rtlCol="0">
            <a:spAutoFit/>
          </a:bodyPr>
          <a:lstStyle/>
          <a:p>
            <a:r>
              <a:rPr lang="en-US" sz="2000" u="sng" dirty="0"/>
              <a:t>“Great Moderation” (1945-1980)</a:t>
            </a:r>
          </a:p>
          <a:p>
            <a:pPr marL="342900" indent="-342900">
              <a:buFont typeface="Wingdings" panose="05000000000000000000" pitchFamily="2" charset="2"/>
              <a:buChar char="§"/>
            </a:pPr>
            <a:r>
              <a:rPr lang="en-US" sz="2000" dirty="0"/>
              <a:t>Stronger unions</a:t>
            </a:r>
          </a:p>
          <a:p>
            <a:pPr marL="342900" indent="-342900">
              <a:buFont typeface="Wingdings" panose="05000000000000000000" pitchFamily="2" charset="2"/>
              <a:buChar char="§"/>
            </a:pPr>
            <a:r>
              <a:rPr lang="en-US" sz="2000" dirty="0"/>
              <a:t>Moderate executive pay norms</a:t>
            </a:r>
          </a:p>
          <a:p>
            <a:pPr marL="342900" indent="-342900">
              <a:buFont typeface="Wingdings" panose="05000000000000000000" pitchFamily="2" charset="2"/>
              <a:buChar char="§"/>
            </a:pPr>
            <a:r>
              <a:rPr lang="en-US" sz="2000" dirty="0"/>
              <a:t>Higher real minimum wage</a:t>
            </a:r>
          </a:p>
          <a:p>
            <a:pPr marL="342900" indent="-342900">
              <a:buFont typeface="Wingdings" panose="05000000000000000000" pitchFamily="2" charset="2"/>
              <a:buChar char="§"/>
            </a:pPr>
            <a:r>
              <a:rPr lang="en-US" sz="2000" dirty="0"/>
              <a:t>Less international competition &amp; offshoring</a:t>
            </a:r>
          </a:p>
          <a:p>
            <a:pPr marL="342900" indent="-342900">
              <a:buFont typeface="Wingdings" panose="05000000000000000000" pitchFamily="2" charset="2"/>
              <a:buChar char="§"/>
            </a:pPr>
            <a:r>
              <a:rPr lang="en-US" sz="2000" dirty="0"/>
              <a:t>Less outsourcing (contracting)</a:t>
            </a:r>
          </a:p>
          <a:p>
            <a:pPr marL="342900" indent="-342900">
              <a:buFont typeface="Wingdings" panose="05000000000000000000" pitchFamily="2" charset="2"/>
              <a:buChar char="§"/>
            </a:pPr>
            <a:r>
              <a:rPr lang="en-US" sz="2000" dirty="0"/>
              <a:t>Less concentrated industries</a:t>
            </a:r>
          </a:p>
          <a:p>
            <a:pPr marL="342900" indent="-342900">
              <a:buFont typeface="Wingdings" panose="05000000000000000000" pitchFamily="2" charset="2"/>
              <a:buChar char="§"/>
            </a:pPr>
            <a:r>
              <a:rPr lang="en-US" sz="2000" dirty="0"/>
              <a:t>Smaller “college premium”</a:t>
            </a:r>
          </a:p>
          <a:p>
            <a:pPr marL="342900" indent="-342900">
              <a:buFont typeface="Wingdings" panose="05000000000000000000" pitchFamily="2" charset="2"/>
              <a:buChar char="§"/>
            </a:pPr>
            <a:r>
              <a:rPr lang="en-US" sz="2000" dirty="0"/>
              <a:t>Few/no stock buybacks &lt; 1982</a:t>
            </a:r>
          </a:p>
          <a:p>
            <a:pPr marL="342900" indent="-342900">
              <a:buFont typeface="Wingdings" panose="05000000000000000000" pitchFamily="2" charset="2"/>
              <a:buChar char="§"/>
            </a:pPr>
            <a:r>
              <a:rPr lang="en-US" sz="2000" dirty="0"/>
              <a:t>Higher income taxes</a:t>
            </a:r>
          </a:p>
        </p:txBody>
      </p:sp>
    </p:spTree>
    <p:extLst>
      <p:ext uri="{BB962C8B-B14F-4D97-AF65-F5344CB8AC3E}">
        <p14:creationId xmlns:p14="http://schemas.microsoft.com/office/powerpoint/2010/main" val="2421970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2533" y="6482949"/>
            <a:ext cx="2743200" cy="365125"/>
          </a:xfrm>
        </p:spPr>
        <p:txBody>
          <a:bodyPr/>
          <a:lstStyle/>
          <a:p>
            <a:fld id="{E4A4709E-203A-4E96-B96D-49A71B3DD14A}" type="slidenum">
              <a:rPr lang="en-US" smtClean="0"/>
              <a:t>27</a:t>
            </a:fld>
            <a:endParaRPr lang="en-US" dirty="0"/>
          </a:p>
        </p:txBody>
      </p:sp>
      <p:sp>
        <p:nvSpPr>
          <p:cNvPr id="9" name="Rectangle 8">
            <a:extLst>
              <a:ext uri="{FF2B5EF4-FFF2-40B4-BE49-F238E27FC236}">
                <a16:creationId xmlns:a16="http://schemas.microsoft.com/office/drawing/2014/main" xmlns="" id="{2CB329A1-EED4-4967-8C64-3BD28CAC5854}"/>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Minimum Wage:  Real &amp; Nominal (1957-2018)</a:t>
            </a:r>
          </a:p>
        </p:txBody>
      </p:sp>
      <p:pic>
        <p:nvPicPr>
          <p:cNvPr id="5" name="Picture 4">
            <a:extLst>
              <a:ext uri="{FF2B5EF4-FFF2-40B4-BE49-F238E27FC236}">
                <a16:creationId xmlns:a16="http://schemas.microsoft.com/office/drawing/2014/main" xmlns="" id="{A66C9AA3-DE4A-47B5-8B0F-9E0655E1979F}"/>
              </a:ext>
            </a:extLst>
          </p:cNvPr>
          <p:cNvPicPr>
            <a:picLocks noChangeAspect="1"/>
          </p:cNvPicPr>
          <p:nvPr/>
        </p:nvPicPr>
        <p:blipFill>
          <a:blip r:embed="rId2"/>
          <a:stretch>
            <a:fillRect/>
          </a:stretch>
        </p:blipFill>
        <p:spPr>
          <a:xfrm>
            <a:off x="155442" y="1420785"/>
            <a:ext cx="11881116" cy="4864006"/>
          </a:xfrm>
          <a:prstGeom prst="rect">
            <a:avLst/>
          </a:prstGeom>
        </p:spPr>
      </p:pic>
      <p:sp>
        <p:nvSpPr>
          <p:cNvPr id="6" name="TextBox 5">
            <a:extLst>
              <a:ext uri="{FF2B5EF4-FFF2-40B4-BE49-F238E27FC236}">
                <a16:creationId xmlns:a16="http://schemas.microsoft.com/office/drawing/2014/main" xmlns="" id="{1658194A-169D-4BD7-B266-57F2E7EB9F21}"/>
              </a:ext>
            </a:extLst>
          </p:cNvPr>
          <p:cNvSpPr txBox="1"/>
          <p:nvPr/>
        </p:nvSpPr>
        <p:spPr>
          <a:xfrm>
            <a:off x="266131" y="818862"/>
            <a:ext cx="9746579" cy="461665"/>
          </a:xfrm>
          <a:prstGeom prst="rect">
            <a:avLst/>
          </a:prstGeom>
          <a:noFill/>
        </p:spPr>
        <p:txBody>
          <a:bodyPr wrap="none" rtlCol="0">
            <a:spAutoFit/>
          </a:bodyPr>
          <a:lstStyle/>
          <a:p>
            <a:r>
              <a:rPr lang="en-US" sz="2400" dirty="0"/>
              <a:t>Federal minimum wage of $7.25 is below the historical real average of $8.30.</a:t>
            </a:r>
          </a:p>
        </p:txBody>
      </p:sp>
      <p:sp>
        <p:nvSpPr>
          <p:cNvPr id="7" name="TextBox 6">
            <a:extLst>
              <a:ext uri="{FF2B5EF4-FFF2-40B4-BE49-F238E27FC236}">
                <a16:creationId xmlns:a16="http://schemas.microsoft.com/office/drawing/2014/main" xmlns="" id="{D67F4FDB-7A1D-4335-AB11-5FF615135BE5}"/>
              </a:ext>
            </a:extLst>
          </p:cNvPr>
          <p:cNvSpPr txBox="1"/>
          <p:nvPr/>
        </p:nvSpPr>
        <p:spPr>
          <a:xfrm>
            <a:off x="2442950" y="3418762"/>
            <a:ext cx="1851597" cy="400110"/>
          </a:xfrm>
          <a:prstGeom prst="rect">
            <a:avLst/>
          </a:prstGeom>
          <a:noFill/>
        </p:spPr>
        <p:txBody>
          <a:bodyPr wrap="none" rtlCol="0">
            <a:spAutoFit/>
          </a:bodyPr>
          <a:lstStyle/>
          <a:p>
            <a:r>
              <a:rPr lang="en-US" sz="2000" dirty="0"/>
              <a:t>Average = $8.30</a:t>
            </a:r>
          </a:p>
        </p:txBody>
      </p:sp>
      <p:sp>
        <p:nvSpPr>
          <p:cNvPr id="11" name="TextBox 10">
            <a:extLst>
              <a:ext uri="{FF2B5EF4-FFF2-40B4-BE49-F238E27FC236}">
                <a16:creationId xmlns:a16="http://schemas.microsoft.com/office/drawing/2014/main" xmlns="" id="{BEF212E6-B2A5-467E-82F9-A89284E32B8E}"/>
              </a:ext>
            </a:extLst>
          </p:cNvPr>
          <p:cNvSpPr txBox="1"/>
          <p:nvPr/>
        </p:nvSpPr>
        <p:spPr>
          <a:xfrm>
            <a:off x="11268399" y="3743809"/>
            <a:ext cx="768159" cy="400110"/>
          </a:xfrm>
          <a:prstGeom prst="rect">
            <a:avLst/>
          </a:prstGeom>
          <a:noFill/>
        </p:spPr>
        <p:txBody>
          <a:bodyPr wrap="none" rtlCol="0">
            <a:spAutoFit/>
          </a:bodyPr>
          <a:lstStyle/>
          <a:p>
            <a:r>
              <a:rPr lang="en-US" sz="2000" dirty="0"/>
              <a:t>$7.25</a:t>
            </a:r>
          </a:p>
        </p:txBody>
      </p:sp>
      <p:sp>
        <p:nvSpPr>
          <p:cNvPr id="8" name="TextBox 7">
            <a:extLst>
              <a:ext uri="{FF2B5EF4-FFF2-40B4-BE49-F238E27FC236}">
                <a16:creationId xmlns:a16="http://schemas.microsoft.com/office/drawing/2014/main" xmlns="" id="{7C7035BF-C4B2-42B1-BEB9-EE85E154C3D4}"/>
              </a:ext>
            </a:extLst>
          </p:cNvPr>
          <p:cNvSpPr txBox="1"/>
          <p:nvPr/>
        </p:nvSpPr>
        <p:spPr>
          <a:xfrm>
            <a:off x="1317009" y="6499695"/>
            <a:ext cx="4871334" cy="369332"/>
          </a:xfrm>
          <a:prstGeom prst="rect">
            <a:avLst/>
          </a:prstGeom>
          <a:noFill/>
        </p:spPr>
        <p:txBody>
          <a:bodyPr wrap="none" rtlCol="0">
            <a:spAutoFit/>
          </a:bodyPr>
          <a:lstStyle/>
          <a:p>
            <a:r>
              <a:rPr lang="en-US" dirty="0"/>
              <a:t>FRED Blog: “The Real Minimum Wage” (July 2015)</a:t>
            </a:r>
          </a:p>
        </p:txBody>
      </p:sp>
    </p:spTree>
    <p:extLst>
      <p:ext uri="{BB962C8B-B14F-4D97-AF65-F5344CB8AC3E}">
        <p14:creationId xmlns:p14="http://schemas.microsoft.com/office/powerpoint/2010/main" val="4107133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275" y="738919"/>
            <a:ext cx="5583382" cy="4493538"/>
          </a:xfrm>
          <a:prstGeom prst="rect">
            <a:avLst/>
          </a:prstGeom>
          <a:noFill/>
        </p:spPr>
        <p:txBody>
          <a:bodyPr wrap="square" rtlCol="0">
            <a:spAutoFit/>
          </a:bodyPr>
          <a:lstStyle/>
          <a:p>
            <a:r>
              <a:rPr lang="en-US" sz="2200" b="1" dirty="0"/>
              <a:t>Market Income  “Pre-Distribution”</a:t>
            </a:r>
          </a:p>
          <a:p>
            <a:pPr marL="285750" indent="-285750">
              <a:buFont typeface="Wingdings" panose="05000000000000000000" pitchFamily="2" charset="2"/>
              <a:buChar char="§"/>
            </a:pPr>
            <a:endParaRPr lang="en-US" sz="2200" dirty="0"/>
          </a:p>
          <a:p>
            <a:pPr marL="285750" indent="-285750">
              <a:buFont typeface="Wingdings" panose="05000000000000000000" pitchFamily="2" charset="2"/>
              <a:buChar char="§"/>
            </a:pPr>
            <a:r>
              <a:rPr lang="en-US" sz="2200" dirty="0"/>
              <a:t>Education funding (all ages)</a:t>
            </a:r>
          </a:p>
          <a:p>
            <a:pPr marL="285750" indent="-285750">
              <a:buFont typeface="Wingdings" panose="05000000000000000000" pitchFamily="2" charset="2"/>
              <a:buChar char="§"/>
            </a:pPr>
            <a:r>
              <a:rPr lang="en-US" sz="2200" dirty="0"/>
              <a:t>Retraining / Life-long learning</a:t>
            </a:r>
          </a:p>
          <a:p>
            <a:pPr marL="285750" indent="-285750">
              <a:buFont typeface="Wingdings" panose="05000000000000000000" pitchFamily="2" charset="2"/>
              <a:buChar char="§"/>
            </a:pPr>
            <a:endParaRPr lang="en-US" sz="2200" dirty="0"/>
          </a:p>
          <a:p>
            <a:pPr marL="285750" indent="-285750">
              <a:buFont typeface="Wingdings" panose="05000000000000000000" pitchFamily="2" charset="2"/>
              <a:buChar char="§"/>
            </a:pPr>
            <a:r>
              <a:rPr lang="en-US" sz="2200" dirty="0"/>
              <a:t>Higher minimum wage</a:t>
            </a:r>
          </a:p>
          <a:p>
            <a:pPr marL="285750" indent="-285750">
              <a:buFont typeface="Wingdings" panose="05000000000000000000" pitchFamily="2" charset="2"/>
              <a:buChar char="§"/>
            </a:pPr>
            <a:r>
              <a:rPr lang="en-US" sz="2200" dirty="0"/>
              <a:t>Stronger unions / labor power (service industries not subject to intl. competition)</a:t>
            </a:r>
          </a:p>
          <a:p>
            <a:pPr marL="285750" indent="-285750">
              <a:buFont typeface="Wingdings" panose="05000000000000000000" pitchFamily="2" charset="2"/>
              <a:buChar char="§"/>
            </a:pPr>
            <a:endParaRPr lang="en-US" sz="2200" dirty="0"/>
          </a:p>
          <a:p>
            <a:pPr marL="285750" indent="-285750">
              <a:buFont typeface="Wingdings" panose="05000000000000000000" pitchFamily="2" charset="2"/>
              <a:buChar char="§"/>
            </a:pPr>
            <a:r>
              <a:rPr lang="en-US" sz="2200" dirty="0"/>
              <a:t>Higher profit sharing / 401k match</a:t>
            </a:r>
          </a:p>
          <a:p>
            <a:pPr marL="285750" indent="-285750">
              <a:buFont typeface="Wingdings" panose="05000000000000000000" pitchFamily="2" charset="2"/>
              <a:buChar char="§"/>
            </a:pPr>
            <a:r>
              <a:rPr lang="en-US" sz="2200" dirty="0"/>
              <a:t>Restrict buybacks and dividends</a:t>
            </a:r>
          </a:p>
          <a:p>
            <a:pPr marL="285750" indent="-285750">
              <a:buFont typeface="Wingdings" panose="05000000000000000000" pitchFamily="2" charset="2"/>
              <a:buChar char="§"/>
            </a:pPr>
            <a:endParaRPr lang="en-US" sz="2200" dirty="0"/>
          </a:p>
          <a:p>
            <a:pPr marL="285750" indent="-285750">
              <a:buFont typeface="Wingdings" panose="05000000000000000000" pitchFamily="2" charset="2"/>
              <a:buChar char="§"/>
            </a:pPr>
            <a:r>
              <a:rPr lang="en-US" sz="2200" dirty="0"/>
              <a:t>Cultural shifts and awareness</a:t>
            </a:r>
          </a:p>
        </p:txBody>
      </p:sp>
      <p:sp>
        <p:nvSpPr>
          <p:cNvPr id="7" name="TextBox 6"/>
          <p:cNvSpPr txBox="1"/>
          <p:nvPr/>
        </p:nvSpPr>
        <p:spPr>
          <a:xfrm>
            <a:off x="6107502" y="738919"/>
            <a:ext cx="5890535" cy="5847755"/>
          </a:xfrm>
          <a:prstGeom prst="rect">
            <a:avLst/>
          </a:prstGeom>
          <a:noFill/>
        </p:spPr>
        <p:txBody>
          <a:bodyPr wrap="square" rtlCol="0">
            <a:spAutoFit/>
          </a:bodyPr>
          <a:lstStyle/>
          <a:p>
            <a:r>
              <a:rPr lang="en-US" sz="2200" b="1" dirty="0"/>
              <a:t>After-Tax Income  “Redistribution”</a:t>
            </a:r>
          </a:p>
          <a:p>
            <a:pPr marL="342900" indent="-342900">
              <a:buFont typeface="Wingdings" panose="05000000000000000000" pitchFamily="2" charset="2"/>
              <a:buChar char="§"/>
            </a:pPr>
            <a:endParaRPr lang="en-US" sz="2200" dirty="0"/>
          </a:p>
          <a:p>
            <a:pPr marL="342900" indent="-342900">
              <a:buFont typeface="Wingdings" panose="05000000000000000000" pitchFamily="2" charset="2"/>
              <a:buChar char="§"/>
            </a:pPr>
            <a:r>
              <a:rPr lang="en-US" sz="2200" dirty="0"/>
              <a:t>Raise income tax rates on high incomes</a:t>
            </a:r>
          </a:p>
          <a:p>
            <a:pPr marL="342900" indent="-342900">
              <a:buFont typeface="Wingdings" panose="05000000000000000000" pitchFamily="2" charset="2"/>
              <a:buChar char="§"/>
            </a:pPr>
            <a:r>
              <a:rPr lang="en-US" sz="2200" dirty="0"/>
              <a:t>Minimum effective tax rate / “Buffett Rule”</a:t>
            </a:r>
          </a:p>
          <a:p>
            <a:pPr marL="342900" indent="-342900">
              <a:buFont typeface="Wingdings" panose="05000000000000000000" pitchFamily="2" charset="2"/>
              <a:buChar char="§"/>
            </a:pPr>
            <a:r>
              <a:rPr lang="en-US" sz="2200" dirty="0"/>
              <a:t>Remove cap on payroll tax</a:t>
            </a:r>
          </a:p>
          <a:p>
            <a:pPr marL="342900" indent="-342900">
              <a:buFont typeface="Wingdings" panose="05000000000000000000" pitchFamily="2" charset="2"/>
              <a:buChar char="§"/>
            </a:pPr>
            <a:r>
              <a:rPr lang="en-US" sz="2200" dirty="0"/>
              <a:t>Treat all sources of income similarly</a:t>
            </a:r>
          </a:p>
          <a:p>
            <a:pPr marL="342900" indent="-342900">
              <a:buFont typeface="Wingdings" panose="05000000000000000000" pitchFamily="2" charset="2"/>
              <a:buChar char="§"/>
            </a:pPr>
            <a:r>
              <a:rPr lang="en-US" sz="2200" dirty="0"/>
              <a:t>Reduce “tax expenditures” for higher incomes</a:t>
            </a:r>
          </a:p>
          <a:p>
            <a:pPr marL="342900" indent="-342900">
              <a:buFont typeface="Wingdings" panose="05000000000000000000" pitchFamily="2" charset="2"/>
              <a:buChar char="§"/>
            </a:pPr>
            <a:r>
              <a:rPr lang="en-US" sz="2200" dirty="0"/>
              <a:t>Minimum effective tax rates</a:t>
            </a:r>
          </a:p>
          <a:p>
            <a:endParaRPr lang="en-US" sz="2200" i="1" dirty="0"/>
          </a:p>
          <a:p>
            <a:r>
              <a:rPr lang="en-US" sz="2200" i="1" dirty="0"/>
              <a:t>Transfers</a:t>
            </a:r>
          </a:p>
          <a:p>
            <a:pPr marL="342900" indent="-342900">
              <a:buFont typeface="Wingdings" panose="05000000000000000000" pitchFamily="2" charset="2"/>
              <a:buChar char="§"/>
            </a:pPr>
            <a:r>
              <a:rPr lang="en-US" sz="2200" dirty="0"/>
              <a:t>Increase earned income tax credit</a:t>
            </a:r>
          </a:p>
          <a:p>
            <a:pPr marL="342900" indent="-342900">
              <a:buFont typeface="Wingdings" panose="05000000000000000000" pitchFamily="2" charset="2"/>
              <a:buChar char="§"/>
            </a:pPr>
            <a:r>
              <a:rPr lang="en-US" sz="2200" dirty="0"/>
              <a:t>Expand healthcare subsidies &amp; Medicaid</a:t>
            </a:r>
          </a:p>
          <a:p>
            <a:pPr marL="342900" indent="-342900">
              <a:buFont typeface="Wingdings" panose="05000000000000000000" pitchFamily="2" charset="2"/>
              <a:buChar char="§"/>
            </a:pPr>
            <a:r>
              <a:rPr lang="en-US" sz="2200" dirty="0"/>
              <a:t>Medicare for All</a:t>
            </a:r>
          </a:p>
          <a:p>
            <a:pPr marL="342900" indent="-342900">
              <a:buFont typeface="Wingdings" panose="05000000000000000000" pitchFamily="2" charset="2"/>
              <a:buChar char="§"/>
            </a:pPr>
            <a:endParaRPr lang="en-US" sz="2200" dirty="0"/>
          </a:p>
          <a:p>
            <a:r>
              <a:rPr lang="en-US" sz="2200" i="1" dirty="0"/>
              <a:t>For wealth inequality</a:t>
            </a:r>
          </a:p>
          <a:p>
            <a:pPr marL="342900" indent="-342900">
              <a:buFont typeface="Wingdings" panose="05000000000000000000" pitchFamily="2" charset="2"/>
              <a:buChar char="§"/>
            </a:pPr>
            <a:r>
              <a:rPr lang="en-US" sz="2200" dirty="0"/>
              <a:t>Raise estate taxes </a:t>
            </a:r>
          </a:p>
          <a:p>
            <a:pPr marL="342900" indent="-342900">
              <a:buFont typeface="Wingdings" panose="05000000000000000000" pitchFamily="2" charset="2"/>
              <a:buChar char="§"/>
            </a:pPr>
            <a:r>
              <a:rPr lang="en-US" sz="2200" dirty="0"/>
              <a:t>Sovereign wealth fund</a:t>
            </a:r>
            <a:endParaRPr lang="en-US" sz="2200" b="1" dirty="0"/>
          </a:p>
        </p:txBody>
      </p:sp>
      <p:sp>
        <p:nvSpPr>
          <p:cNvPr id="2" name="Slide Number Placeholder 1"/>
          <p:cNvSpPr>
            <a:spLocks noGrp="1"/>
          </p:cNvSpPr>
          <p:nvPr>
            <p:ph type="sldNum" sz="quarter" idx="12"/>
          </p:nvPr>
        </p:nvSpPr>
        <p:spPr>
          <a:xfrm>
            <a:off x="9448800" y="6492875"/>
            <a:ext cx="2743200" cy="365125"/>
          </a:xfrm>
        </p:spPr>
        <p:txBody>
          <a:bodyPr/>
          <a:lstStyle/>
          <a:p>
            <a:fld id="{E4A4709E-203A-4E96-B96D-49A71B3DD14A}" type="slidenum">
              <a:rPr lang="en-US" smtClean="0"/>
              <a:t>28</a:t>
            </a:fld>
            <a:endParaRPr lang="en-US" dirty="0"/>
          </a:p>
        </p:txBody>
      </p:sp>
      <p:sp>
        <p:nvSpPr>
          <p:cNvPr id="8" name="Rectangle 7">
            <a:extLst>
              <a:ext uri="{FF2B5EF4-FFF2-40B4-BE49-F238E27FC236}">
                <a16:creationId xmlns:a16="http://schemas.microsoft.com/office/drawing/2014/main" xmlns="" id="{2C3537CC-229D-4800-BAC4-835940067C08}"/>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Solutions to Inequality</a:t>
            </a:r>
          </a:p>
        </p:txBody>
      </p:sp>
    </p:spTree>
    <p:extLst>
      <p:ext uri="{BB962C8B-B14F-4D97-AF65-F5344CB8AC3E}">
        <p14:creationId xmlns:p14="http://schemas.microsoft.com/office/powerpoint/2010/main" val="2916815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164" y="5624945"/>
            <a:ext cx="184731" cy="369332"/>
          </a:xfrm>
          <a:prstGeom prst="rect">
            <a:avLst/>
          </a:prstGeom>
          <a:noFill/>
        </p:spPr>
        <p:txBody>
          <a:bodyPr wrap="none" rtlCol="0">
            <a:spAutoFit/>
          </a:bodyPr>
          <a:lstStyle/>
          <a:p>
            <a:endParaRPr lang="en-US" dirty="0"/>
          </a:p>
        </p:txBody>
      </p:sp>
      <p:pic>
        <p:nvPicPr>
          <p:cNvPr id="11" name="Picture 10"/>
          <p:cNvPicPr>
            <a:picLocks noChangeAspect="1"/>
          </p:cNvPicPr>
          <p:nvPr/>
        </p:nvPicPr>
        <p:blipFill>
          <a:blip r:embed="rId3"/>
          <a:stretch>
            <a:fillRect/>
          </a:stretch>
        </p:blipFill>
        <p:spPr>
          <a:xfrm>
            <a:off x="44824" y="573743"/>
            <a:ext cx="11765040" cy="6242891"/>
          </a:xfrm>
          <a:prstGeom prst="rect">
            <a:avLst/>
          </a:prstGeom>
        </p:spPr>
      </p:pic>
      <p:sp>
        <p:nvSpPr>
          <p:cNvPr id="7" name="Rectangle 6">
            <a:extLst>
              <a:ext uri="{FF2B5EF4-FFF2-40B4-BE49-F238E27FC236}">
                <a16:creationId xmlns:a16="http://schemas.microsoft.com/office/drawing/2014/main" xmlns="" id="{AC679A47-DD2C-4D12-815D-2CA74A30FC2A}"/>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Debating Income Inequality</a:t>
            </a:r>
          </a:p>
        </p:txBody>
      </p:sp>
      <p:sp>
        <p:nvSpPr>
          <p:cNvPr id="9" name="Slide Number Placeholder 6">
            <a:extLst>
              <a:ext uri="{FF2B5EF4-FFF2-40B4-BE49-F238E27FC236}">
                <a16:creationId xmlns:a16="http://schemas.microsoft.com/office/drawing/2014/main" xmlns="" id="{CEEF198B-9093-4D25-BC47-3645AA267842}"/>
              </a:ext>
            </a:extLst>
          </p:cNvPr>
          <p:cNvSpPr txBox="1">
            <a:spLocks/>
          </p:cNvSpPr>
          <p:nvPr/>
        </p:nvSpPr>
        <p:spPr>
          <a:xfrm>
            <a:off x="9438733" y="64936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4709E-203A-4E96-B96D-49A71B3DD14A}" type="slidenum">
              <a:rPr lang="en-US" smtClean="0"/>
              <a:pPr/>
              <a:t>29</a:t>
            </a:fld>
            <a:endParaRPr lang="en-US" dirty="0"/>
          </a:p>
        </p:txBody>
      </p:sp>
    </p:spTree>
    <p:extLst>
      <p:ext uri="{BB962C8B-B14F-4D97-AF65-F5344CB8AC3E}">
        <p14:creationId xmlns:p14="http://schemas.microsoft.com/office/powerpoint/2010/main" val="1124336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9448800" y="6459331"/>
            <a:ext cx="2743200" cy="365125"/>
          </a:xfrm>
        </p:spPr>
        <p:txBody>
          <a:bodyPr/>
          <a:lstStyle/>
          <a:p>
            <a:fld id="{26F259EA-5B25-477E-B9B4-086386E82550}" type="slidenum">
              <a:rPr lang="en-US" smtClean="0"/>
              <a:t>3</a:t>
            </a:fld>
            <a:endParaRPr lang="en-US" dirty="0"/>
          </a:p>
        </p:txBody>
      </p:sp>
      <p:graphicFrame>
        <p:nvGraphicFramePr>
          <p:cNvPr id="5" name="Diagram 4"/>
          <p:cNvGraphicFramePr/>
          <p:nvPr>
            <p:extLst>
              <p:ext uri="{D42A27DB-BD31-4B8C-83A1-F6EECF244321}">
                <p14:modId xmlns:p14="http://schemas.microsoft.com/office/powerpoint/2010/main" val="960391018"/>
              </p:ext>
            </p:extLst>
          </p:nvPr>
        </p:nvGraphicFramePr>
        <p:xfrm>
          <a:off x="901619" y="1009132"/>
          <a:ext cx="96858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xmlns="" id="{1EFDF2CF-8A7A-449F-952F-8F81ADC24A79}"/>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What We Ask of You</a:t>
            </a:r>
          </a:p>
        </p:txBody>
      </p:sp>
    </p:spTree>
    <p:extLst>
      <p:ext uri="{BB962C8B-B14F-4D97-AF65-F5344CB8AC3E}">
        <p14:creationId xmlns:p14="http://schemas.microsoft.com/office/powerpoint/2010/main" val="884110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83081"/>
            <a:ext cx="2743200" cy="365125"/>
          </a:xfrm>
        </p:spPr>
        <p:txBody>
          <a:bodyPr/>
          <a:lstStyle/>
          <a:p>
            <a:fld id="{A5ABBA13-5101-492E-8EF0-2A135518BDD4}" type="slidenum">
              <a:rPr lang="en-US" smtClean="0"/>
              <a:t>30</a:t>
            </a:fld>
            <a:endParaRPr lang="en-US" dirty="0"/>
          </a:p>
        </p:txBody>
      </p:sp>
      <p:sp>
        <p:nvSpPr>
          <p:cNvPr id="3" name="TextBox 2">
            <a:extLst>
              <a:ext uri="{FF2B5EF4-FFF2-40B4-BE49-F238E27FC236}">
                <a16:creationId xmlns:a16="http://schemas.microsoft.com/office/drawing/2014/main" xmlns="" id="{E3B09FF8-1C83-4FA6-9D53-962F552B2489}"/>
              </a:ext>
            </a:extLst>
          </p:cNvPr>
          <p:cNvSpPr txBox="1"/>
          <p:nvPr/>
        </p:nvSpPr>
        <p:spPr>
          <a:xfrm>
            <a:off x="526212" y="1242204"/>
            <a:ext cx="7258782" cy="4524315"/>
          </a:xfrm>
          <a:prstGeom prst="rect">
            <a:avLst/>
          </a:prstGeom>
          <a:noFill/>
        </p:spPr>
        <p:txBody>
          <a:bodyPr wrap="none" rtlCol="0">
            <a:spAutoFit/>
          </a:bodyPr>
          <a:lstStyle/>
          <a:p>
            <a:pPr marL="342900" indent="-342900">
              <a:buAutoNum type="arabicPeriod"/>
            </a:pPr>
            <a:r>
              <a:rPr lang="en-US" sz="2400" dirty="0"/>
              <a:t>Key Economic Indicators</a:t>
            </a:r>
          </a:p>
          <a:p>
            <a:pPr marL="342900" indent="-342900">
              <a:buAutoNum type="arabicPeriod"/>
            </a:pPr>
            <a:endParaRPr lang="en-US" sz="2400" dirty="0"/>
          </a:p>
          <a:p>
            <a:pPr marL="342900" indent="-342900">
              <a:buAutoNum type="arabicPeriod"/>
            </a:pPr>
            <a:r>
              <a:rPr lang="en-US" sz="2400" dirty="0"/>
              <a:t>Budget Deficits &amp; Debt </a:t>
            </a:r>
          </a:p>
          <a:p>
            <a:pPr marL="342900" indent="-342900">
              <a:buAutoNum type="arabicPeriod"/>
            </a:pPr>
            <a:endParaRPr lang="en-US" sz="2400" dirty="0"/>
          </a:p>
          <a:p>
            <a:pPr marL="342900" indent="-342900">
              <a:buAutoNum type="arabicPeriod"/>
            </a:pPr>
            <a:r>
              <a:rPr lang="en-US" sz="2400" dirty="0"/>
              <a:t>Inequality</a:t>
            </a:r>
          </a:p>
          <a:p>
            <a:pPr marL="342900" indent="-342900">
              <a:buAutoNum type="arabicPeriod"/>
            </a:pPr>
            <a:endParaRPr lang="en-US" sz="2400" dirty="0"/>
          </a:p>
          <a:p>
            <a:pPr marL="342900" indent="-342900">
              <a:buAutoNum type="arabicPeriod"/>
            </a:pPr>
            <a:r>
              <a:rPr lang="en-US" sz="2400" dirty="0"/>
              <a:t>Healthcare</a:t>
            </a:r>
          </a:p>
          <a:p>
            <a:pPr marL="342900" indent="-342900">
              <a:buAutoNum type="arabicPeriod"/>
            </a:pPr>
            <a:endParaRPr lang="en-US" sz="2400" dirty="0"/>
          </a:p>
          <a:p>
            <a:pPr marL="342900" indent="-342900">
              <a:buAutoNum type="arabicPeriod"/>
            </a:pPr>
            <a:r>
              <a:rPr lang="en-US" sz="2400" dirty="0"/>
              <a:t>Special Topics: Demand, Productivity &amp; Compensation</a:t>
            </a:r>
          </a:p>
          <a:p>
            <a:pPr marL="342900" indent="-342900">
              <a:buAutoNum type="arabicPeriod"/>
            </a:pPr>
            <a:endParaRPr lang="en-US" sz="2400" dirty="0"/>
          </a:p>
          <a:p>
            <a:pPr marL="342900" indent="-342900">
              <a:buAutoNum type="arabicPeriod"/>
            </a:pPr>
            <a:r>
              <a:rPr lang="en-US" sz="2400" dirty="0"/>
              <a:t>Take Action</a:t>
            </a:r>
          </a:p>
          <a:p>
            <a:pPr marL="342900" indent="-342900">
              <a:buAutoNum type="arabicPeriod"/>
            </a:pPr>
            <a:endParaRPr lang="en-US" sz="2400" dirty="0"/>
          </a:p>
        </p:txBody>
      </p:sp>
      <p:sp>
        <p:nvSpPr>
          <p:cNvPr id="6" name="Rectangle 5">
            <a:extLst>
              <a:ext uri="{FF2B5EF4-FFF2-40B4-BE49-F238E27FC236}">
                <a16:creationId xmlns:a16="http://schemas.microsoft.com/office/drawing/2014/main" xmlns="" id="{11CDCF25-CAA8-42A7-A9CB-D7A2C6539EF1}"/>
              </a:ext>
            </a:extLst>
          </p:cNvPr>
          <p:cNvSpPr/>
          <p:nvPr/>
        </p:nvSpPr>
        <p:spPr>
          <a:xfrm>
            <a:off x="457199" y="3458037"/>
            <a:ext cx="7458501"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975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438738" y="6502997"/>
            <a:ext cx="2743200" cy="365125"/>
          </a:xfrm>
        </p:spPr>
        <p:txBody>
          <a:bodyPr/>
          <a:lstStyle/>
          <a:p>
            <a:fld id="{E4A4709E-203A-4E96-B96D-49A71B3DD14A}" type="slidenum">
              <a:rPr lang="en-US" smtClean="0"/>
              <a:t>31</a:t>
            </a:fld>
            <a:endParaRPr lang="en-US" dirty="0"/>
          </a:p>
        </p:txBody>
      </p:sp>
      <p:sp>
        <p:nvSpPr>
          <p:cNvPr id="9" name="Rectangle 8">
            <a:extLst>
              <a:ext uri="{FF2B5EF4-FFF2-40B4-BE49-F238E27FC236}">
                <a16:creationId xmlns:a16="http://schemas.microsoft.com/office/drawing/2014/main" xmlns="" id="{D9C867C1-E1FE-44CF-8517-63156D8AF48B}"/>
              </a:ext>
            </a:extLst>
          </p:cNvPr>
          <p:cNvSpPr/>
          <p:nvPr/>
        </p:nvSpPr>
        <p:spPr>
          <a:xfrm>
            <a:off x="0" y="1"/>
            <a:ext cx="12192000" cy="4566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Healthcare Expenses % GDP (2015)</a:t>
            </a:r>
          </a:p>
        </p:txBody>
      </p:sp>
      <p:pic>
        <p:nvPicPr>
          <p:cNvPr id="2" name="Picture 1">
            <a:extLst>
              <a:ext uri="{FF2B5EF4-FFF2-40B4-BE49-F238E27FC236}">
                <a16:creationId xmlns:a16="http://schemas.microsoft.com/office/drawing/2014/main" xmlns="" id="{498E85DA-7B35-43F0-9A1E-2BCA2671DCE2}"/>
              </a:ext>
            </a:extLst>
          </p:cNvPr>
          <p:cNvPicPr>
            <a:picLocks noChangeAspect="1"/>
          </p:cNvPicPr>
          <p:nvPr/>
        </p:nvPicPr>
        <p:blipFill>
          <a:blip r:embed="rId2"/>
          <a:stretch>
            <a:fillRect/>
          </a:stretch>
        </p:blipFill>
        <p:spPr>
          <a:xfrm>
            <a:off x="-3238" y="1838888"/>
            <a:ext cx="12192000" cy="4790675"/>
          </a:xfrm>
          <a:prstGeom prst="rect">
            <a:avLst/>
          </a:prstGeom>
        </p:spPr>
      </p:pic>
      <p:graphicFrame>
        <p:nvGraphicFramePr>
          <p:cNvPr id="4" name="Table 3">
            <a:extLst>
              <a:ext uri="{FF2B5EF4-FFF2-40B4-BE49-F238E27FC236}">
                <a16:creationId xmlns:a16="http://schemas.microsoft.com/office/drawing/2014/main" xmlns="" id="{18F97D07-C497-4A35-9F89-1FFBFBF47057}"/>
              </a:ext>
            </a:extLst>
          </p:cNvPr>
          <p:cNvGraphicFramePr>
            <a:graphicFrameLocks noGrp="1"/>
          </p:cNvGraphicFramePr>
          <p:nvPr>
            <p:extLst>
              <p:ext uri="{D42A27DB-BD31-4B8C-83A1-F6EECF244321}">
                <p14:modId xmlns:p14="http://schemas.microsoft.com/office/powerpoint/2010/main" val="102475484"/>
              </p:ext>
            </p:extLst>
          </p:nvPr>
        </p:nvGraphicFramePr>
        <p:xfrm>
          <a:off x="5056495" y="577778"/>
          <a:ext cx="7012769" cy="2063257"/>
        </p:xfrm>
        <a:graphic>
          <a:graphicData uri="http://schemas.openxmlformats.org/drawingml/2006/table">
            <a:tbl>
              <a:tblPr firstRow="1" bandRow="1">
                <a:tableStyleId>{5C22544A-7EE6-4342-B048-85BDC9FD1C3A}</a:tableStyleId>
              </a:tblPr>
              <a:tblGrid>
                <a:gridCol w="1777885">
                  <a:extLst>
                    <a:ext uri="{9D8B030D-6E8A-4147-A177-3AD203B41FA5}">
                      <a16:colId xmlns:a16="http://schemas.microsoft.com/office/drawing/2014/main" xmlns="" val="295507995"/>
                    </a:ext>
                  </a:extLst>
                </a:gridCol>
                <a:gridCol w="3061913">
                  <a:extLst>
                    <a:ext uri="{9D8B030D-6E8A-4147-A177-3AD203B41FA5}">
                      <a16:colId xmlns:a16="http://schemas.microsoft.com/office/drawing/2014/main" xmlns="" val="2755715688"/>
                    </a:ext>
                  </a:extLst>
                </a:gridCol>
                <a:gridCol w="2172971">
                  <a:extLst>
                    <a:ext uri="{9D8B030D-6E8A-4147-A177-3AD203B41FA5}">
                      <a16:colId xmlns:a16="http://schemas.microsoft.com/office/drawing/2014/main" xmlns="" val="2909277798"/>
                    </a:ext>
                  </a:extLst>
                </a:gridCol>
              </a:tblGrid>
              <a:tr h="260363">
                <a:tc>
                  <a:txBody>
                    <a:bodyPr/>
                    <a:lstStyle/>
                    <a:p>
                      <a:pPr algn="ctr" fontAlgn="b"/>
                      <a:r>
                        <a:rPr lang="en-US" sz="1800" b="1" u="none" strike="noStrike" dirty="0">
                          <a:effectLst/>
                        </a:rPr>
                        <a:t>Formula</a:t>
                      </a:r>
                      <a:endParaRPr lang="en-US" sz="1800" b="1" i="0" u="none" strike="noStrike" dirty="0">
                        <a:effectLst/>
                        <a:latin typeface="Arial" panose="020B0604020202020204" pitchFamily="34" charset="0"/>
                      </a:endParaRPr>
                    </a:p>
                  </a:txBody>
                  <a:tcPr marL="7620" marR="7620" marT="7620" marB="0" anchor="b"/>
                </a:tc>
                <a:tc>
                  <a:txBody>
                    <a:bodyPr/>
                    <a:lstStyle/>
                    <a:p>
                      <a:pPr algn="ctr" fontAlgn="b"/>
                      <a:r>
                        <a:rPr lang="en-US" sz="1800" b="1" u="none" strike="noStrike" dirty="0">
                          <a:effectLst/>
                        </a:rPr>
                        <a:t>Variable</a:t>
                      </a:r>
                      <a:endParaRPr lang="en-US" sz="1800" b="1" i="0" u="none" strike="noStrike" dirty="0">
                        <a:effectLst/>
                        <a:latin typeface="Arial" panose="020B0604020202020204" pitchFamily="34" charset="0"/>
                      </a:endParaRPr>
                    </a:p>
                  </a:txBody>
                  <a:tcPr marL="7620" marR="7620" marT="7620" marB="0" anchor="b"/>
                </a:tc>
                <a:tc>
                  <a:txBody>
                    <a:bodyPr/>
                    <a:lstStyle/>
                    <a:p>
                      <a:pPr algn="ctr" fontAlgn="b"/>
                      <a:r>
                        <a:rPr lang="en-US" sz="1800" b="1" u="none" strike="noStrike" dirty="0">
                          <a:effectLst/>
                        </a:rPr>
                        <a:t>Amount</a:t>
                      </a:r>
                      <a:endParaRPr lang="en-US" sz="18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xmlns="" val="3230892756"/>
                  </a:ext>
                </a:extLst>
              </a:tr>
              <a:tr h="307166">
                <a:tc>
                  <a:txBody>
                    <a:bodyPr/>
                    <a:lstStyle/>
                    <a:p>
                      <a:pPr algn="ctr" fontAlgn="b"/>
                      <a:r>
                        <a:rPr lang="en-US" sz="1800" u="none" strike="noStrike" dirty="0">
                          <a:effectLst/>
                        </a:rPr>
                        <a:t>a</a:t>
                      </a:r>
                      <a:endParaRPr lang="en-US" sz="1800" b="0" i="0" u="none" strike="noStrike" dirty="0">
                        <a:effectLst/>
                        <a:latin typeface="Arial" panose="020B0604020202020204" pitchFamily="34" charset="0"/>
                      </a:endParaRPr>
                    </a:p>
                  </a:txBody>
                  <a:tcPr marL="7620" marR="7620" marT="7620" marB="0" anchor="b"/>
                </a:tc>
                <a:tc>
                  <a:txBody>
                    <a:bodyPr/>
                    <a:lstStyle/>
                    <a:p>
                      <a:pPr algn="l" fontAlgn="b"/>
                      <a:r>
                        <a:rPr lang="en-US" sz="1800" u="none" strike="noStrike" dirty="0">
                          <a:effectLst/>
                        </a:rPr>
                        <a:t>Nominal GDP $</a:t>
                      </a:r>
                      <a:endParaRPr lang="en-US" sz="1800" b="0" i="0" u="none" strike="noStrike" dirty="0">
                        <a:effectLst/>
                        <a:latin typeface="Arial" panose="020B0604020202020204" pitchFamily="34" charset="0"/>
                      </a:endParaRPr>
                    </a:p>
                  </a:txBody>
                  <a:tcPr marL="7620" marR="7620" marT="7620" marB="0" anchor="b"/>
                </a:tc>
                <a:tc>
                  <a:txBody>
                    <a:bodyPr/>
                    <a:lstStyle/>
                    <a:p>
                      <a:pPr algn="r" fontAlgn="b"/>
                      <a:r>
                        <a:rPr lang="en-US" sz="1800" u="none" strike="noStrike" dirty="0">
                          <a:effectLst/>
                        </a:rPr>
                        <a:t>$20,000,000,000,000 </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xmlns="" val="2725383928"/>
                  </a:ext>
                </a:extLst>
              </a:tr>
              <a:tr h="346391">
                <a:tc>
                  <a:txBody>
                    <a:bodyPr/>
                    <a:lstStyle/>
                    <a:p>
                      <a:pPr algn="ctr" fontAlgn="b"/>
                      <a:r>
                        <a:rPr lang="en-US" sz="1800" u="none" strike="noStrike" dirty="0">
                          <a:effectLst/>
                        </a:rPr>
                        <a:t>b = a * 16.9%</a:t>
                      </a:r>
                      <a:endParaRPr lang="en-US" sz="1800" b="0" i="0" u="none" strike="noStrike" dirty="0">
                        <a:effectLst/>
                        <a:latin typeface="Arial" panose="020B0604020202020204" pitchFamily="34" charset="0"/>
                      </a:endParaRPr>
                    </a:p>
                  </a:txBody>
                  <a:tcPr marL="7620" marR="7620" marT="7620" marB="0" anchor="b"/>
                </a:tc>
                <a:tc>
                  <a:txBody>
                    <a:bodyPr/>
                    <a:lstStyle/>
                    <a:p>
                      <a:pPr algn="l" fontAlgn="b"/>
                      <a:r>
                        <a:rPr lang="en-US" sz="1800" u="none" strike="noStrike" dirty="0">
                          <a:effectLst/>
                        </a:rPr>
                        <a:t>Healthcare Spend at 16.9% GDP</a:t>
                      </a:r>
                      <a:endParaRPr lang="en-US" sz="1800" b="0" i="0" u="none" strike="noStrike" dirty="0">
                        <a:effectLst/>
                        <a:latin typeface="Arial" panose="020B0604020202020204" pitchFamily="34" charset="0"/>
                      </a:endParaRPr>
                    </a:p>
                  </a:txBody>
                  <a:tcPr marL="7620" marR="7620" marT="7620" marB="0" anchor="b"/>
                </a:tc>
                <a:tc>
                  <a:txBody>
                    <a:bodyPr/>
                    <a:lstStyle/>
                    <a:p>
                      <a:pPr algn="r" fontAlgn="b"/>
                      <a:r>
                        <a:rPr lang="en-US" sz="1800" u="none" strike="noStrike" dirty="0">
                          <a:effectLst/>
                        </a:rPr>
                        <a:t>     $3,380,000,000,000 </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xmlns="" val="2071464354"/>
                  </a:ext>
                </a:extLst>
              </a:tr>
              <a:tr h="260363">
                <a:tc>
                  <a:txBody>
                    <a:bodyPr/>
                    <a:lstStyle/>
                    <a:p>
                      <a:pPr algn="ctr" fontAlgn="b"/>
                      <a:r>
                        <a:rPr lang="en-US" sz="1800" u="none" strike="noStrike">
                          <a:effectLst/>
                        </a:rPr>
                        <a:t>c</a:t>
                      </a:r>
                      <a:endParaRPr lang="en-US" sz="1800" b="0" i="0" u="none" strike="noStrike">
                        <a:effectLst/>
                        <a:latin typeface="Arial" panose="020B0604020202020204" pitchFamily="34" charset="0"/>
                      </a:endParaRPr>
                    </a:p>
                  </a:txBody>
                  <a:tcPr marL="7620" marR="7620" marT="7620" marB="0" anchor="b"/>
                </a:tc>
                <a:tc>
                  <a:txBody>
                    <a:bodyPr/>
                    <a:lstStyle/>
                    <a:p>
                      <a:pPr algn="l" fontAlgn="b"/>
                      <a:r>
                        <a:rPr lang="en-US" sz="1800" u="none" strike="noStrike" dirty="0">
                          <a:effectLst/>
                        </a:rPr>
                        <a:t>Population</a:t>
                      </a:r>
                      <a:endParaRPr lang="en-US" sz="1800" b="0" i="0" u="none" strike="noStrike" dirty="0">
                        <a:effectLst/>
                        <a:latin typeface="Arial" panose="020B0604020202020204" pitchFamily="34" charset="0"/>
                      </a:endParaRPr>
                    </a:p>
                  </a:txBody>
                  <a:tcPr marL="7620" marR="7620" marT="7620" marB="0" anchor="b"/>
                </a:tc>
                <a:tc>
                  <a:txBody>
                    <a:bodyPr/>
                    <a:lstStyle/>
                    <a:p>
                      <a:pPr algn="r" fontAlgn="b"/>
                      <a:r>
                        <a:rPr lang="en-US" sz="1800" u="none" strike="noStrike" dirty="0">
                          <a:effectLst/>
                        </a:rPr>
                        <a:t>                325,000,000 </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xmlns="" val="2500468747"/>
                  </a:ext>
                </a:extLst>
              </a:tr>
              <a:tr h="260363">
                <a:tc>
                  <a:txBody>
                    <a:bodyPr/>
                    <a:lstStyle/>
                    <a:p>
                      <a:pPr algn="ctr" fontAlgn="b"/>
                      <a:r>
                        <a:rPr lang="en-US" sz="1800" u="none" strike="noStrike">
                          <a:effectLst/>
                        </a:rPr>
                        <a:t>d = b / c</a:t>
                      </a:r>
                      <a:endParaRPr lang="en-US" sz="1800" b="0" i="0" u="none" strike="noStrike">
                        <a:effectLst/>
                        <a:latin typeface="Arial" panose="020B0604020202020204" pitchFamily="34" charset="0"/>
                      </a:endParaRPr>
                    </a:p>
                  </a:txBody>
                  <a:tcPr marL="7620" marR="7620" marT="7620" marB="0" anchor="b"/>
                </a:tc>
                <a:tc>
                  <a:txBody>
                    <a:bodyPr/>
                    <a:lstStyle/>
                    <a:p>
                      <a:pPr algn="l" fontAlgn="b"/>
                      <a:r>
                        <a:rPr lang="en-US" sz="1800" u="none" strike="noStrike" dirty="0">
                          <a:effectLst/>
                        </a:rPr>
                        <a:t>Healthcare Spend per Capita $</a:t>
                      </a:r>
                      <a:endParaRPr lang="en-US" sz="1800" b="0" i="0" u="none" strike="noStrike" dirty="0">
                        <a:effectLst/>
                        <a:latin typeface="Arial" panose="020B0604020202020204" pitchFamily="34" charset="0"/>
                      </a:endParaRPr>
                    </a:p>
                  </a:txBody>
                  <a:tcPr marL="7620" marR="7620" marT="7620" marB="0" anchor="b"/>
                </a:tc>
                <a:tc>
                  <a:txBody>
                    <a:bodyPr/>
                    <a:lstStyle/>
                    <a:p>
                      <a:pPr algn="r" fontAlgn="b"/>
                      <a:r>
                        <a:rPr lang="en-US" sz="1800" u="none" strike="noStrike" dirty="0">
                          <a:effectLst/>
                        </a:rPr>
                        <a:t>                        $10,400 </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xmlns="" val="3356323864"/>
                  </a:ext>
                </a:extLst>
              </a:tr>
              <a:tr h="260363">
                <a:tc>
                  <a:txBody>
                    <a:bodyPr/>
                    <a:lstStyle/>
                    <a:p>
                      <a:pPr algn="ctr" fontAlgn="b"/>
                      <a:r>
                        <a:rPr lang="en-US" sz="1800" u="none" strike="noStrike" dirty="0">
                          <a:effectLst/>
                        </a:rPr>
                        <a:t>e = a * 5%</a:t>
                      </a:r>
                      <a:endParaRPr lang="en-US" sz="1800" b="0" i="0" u="none" strike="noStrike" dirty="0">
                        <a:effectLst/>
                        <a:latin typeface="Arial" panose="020B0604020202020204" pitchFamily="34" charset="0"/>
                      </a:endParaRPr>
                    </a:p>
                  </a:txBody>
                  <a:tcPr marL="7620" marR="7620" marT="7620" marB="0" anchor="b"/>
                </a:tc>
                <a:tc>
                  <a:txBody>
                    <a:bodyPr/>
                    <a:lstStyle/>
                    <a:p>
                      <a:pPr algn="l" fontAlgn="b"/>
                      <a:r>
                        <a:rPr lang="en-US" sz="1800" u="none" strike="noStrike" dirty="0">
                          <a:effectLst/>
                        </a:rPr>
                        <a:t>Gap of 5% GDP</a:t>
                      </a:r>
                      <a:endParaRPr lang="en-US" sz="1800" b="0" i="0" u="none" strike="noStrike" dirty="0">
                        <a:effectLst/>
                        <a:latin typeface="Arial" panose="020B0604020202020204" pitchFamily="34" charset="0"/>
                      </a:endParaRPr>
                    </a:p>
                  </a:txBody>
                  <a:tcPr marL="7620" marR="7620" marT="7620" marB="0" anchor="b"/>
                </a:tc>
                <a:tc>
                  <a:txBody>
                    <a:bodyPr/>
                    <a:lstStyle/>
                    <a:p>
                      <a:pPr algn="r" fontAlgn="b"/>
                      <a:r>
                        <a:rPr lang="en-US" sz="1800" u="none" strike="noStrike" dirty="0">
                          <a:effectLst/>
                        </a:rPr>
                        <a:t>      1,000,000,000,000 </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xmlns="" val="2036790558"/>
                  </a:ext>
                </a:extLst>
              </a:tr>
              <a:tr h="260363">
                <a:tc>
                  <a:txBody>
                    <a:bodyPr/>
                    <a:lstStyle/>
                    <a:p>
                      <a:pPr algn="ctr" fontAlgn="b"/>
                      <a:r>
                        <a:rPr lang="en-US" sz="1800" u="none" strike="noStrike">
                          <a:effectLst/>
                        </a:rPr>
                        <a:t>f = e / c</a:t>
                      </a:r>
                      <a:endParaRPr lang="en-US" sz="1800" b="0" i="0" u="none" strike="noStrike">
                        <a:effectLst/>
                        <a:latin typeface="Arial" panose="020B0604020202020204" pitchFamily="34" charset="0"/>
                      </a:endParaRPr>
                    </a:p>
                  </a:txBody>
                  <a:tcPr marL="7620" marR="7620" marT="7620" marB="0" anchor="b"/>
                </a:tc>
                <a:tc>
                  <a:txBody>
                    <a:bodyPr/>
                    <a:lstStyle/>
                    <a:p>
                      <a:pPr algn="l" fontAlgn="b"/>
                      <a:r>
                        <a:rPr lang="en-US" sz="1800" u="none" strike="noStrike" dirty="0">
                          <a:effectLst/>
                        </a:rPr>
                        <a:t>Gap per Capita $</a:t>
                      </a:r>
                      <a:endParaRPr lang="en-US" sz="1800" b="0" i="0" u="none" strike="noStrike" dirty="0">
                        <a:effectLst/>
                        <a:latin typeface="Arial" panose="020B0604020202020204" pitchFamily="34" charset="0"/>
                      </a:endParaRPr>
                    </a:p>
                  </a:txBody>
                  <a:tcPr marL="7620" marR="7620" marT="7620" marB="0" anchor="b"/>
                </a:tc>
                <a:tc>
                  <a:txBody>
                    <a:bodyPr/>
                    <a:lstStyle/>
                    <a:p>
                      <a:pPr algn="r" fontAlgn="b"/>
                      <a:r>
                        <a:rPr lang="en-US" sz="1800" u="none" strike="noStrike" dirty="0">
                          <a:effectLst/>
                        </a:rPr>
                        <a:t>                       3,077 </a:t>
                      </a:r>
                      <a:endParaRPr lang="en-US" sz="1800" b="0" i="0" u="none" strike="noStrike" dirty="0">
                        <a:effectLst/>
                        <a:latin typeface="Arial" panose="020B0604020202020204" pitchFamily="34" charset="0"/>
                      </a:endParaRPr>
                    </a:p>
                  </a:txBody>
                  <a:tcPr marL="114300" marR="7620" marT="7620" marB="0" anchor="b"/>
                </a:tc>
                <a:extLst>
                  <a:ext uri="{0D108BD9-81ED-4DB2-BD59-A6C34878D82A}">
                    <a16:rowId xmlns:a16="http://schemas.microsoft.com/office/drawing/2014/main" xmlns="" val="3477437650"/>
                  </a:ext>
                </a:extLst>
              </a:tr>
            </a:tbl>
          </a:graphicData>
        </a:graphic>
      </p:graphicFrame>
      <p:sp>
        <p:nvSpPr>
          <p:cNvPr id="7" name="TextBox 6">
            <a:extLst>
              <a:ext uri="{FF2B5EF4-FFF2-40B4-BE49-F238E27FC236}">
                <a16:creationId xmlns:a16="http://schemas.microsoft.com/office/drawing/2014/main" xmlns="" id="{2B9A63FE-3EE2-48C2-8083-772638FD8E7C}"/>
              </a:ext>
            </a:extLst>
          </p:cNvPr>
          <p:cNvSpPr txBox="1"/>
          <p:nvPr/>
        </p:nvSpPr>
        <p:spPr>
          <a:xfrm>
            <a:off x="1755862" y="6330154"/>
            <a:ext cx="3696419" cy="461665"/>
          </a:xfrm>
          <a:prstGeom prst="rect">
            <a:avLst/>
          </a:prstGeom>
          <a:noFill/>
        </p:spPr>
        <p:txBody>
          <a:bodyPr wrap="square" rtlCol="0">
            <a:spAutoFit/>
          </a:bodyPr>
          <a:lstStyle/>
          <a:p>
            <a:r>
              <a:rPr lang="en-US" sz="1200" dirty="0"/>
              <a:t>Source:  OECD Health Statistics 2016</a:t>
            </a:r>
          </a:p>
          <a:p>
            <a:r>
              <a:rPr lang="en-US" sz="1200" dirty="0"/>
              <a:t>http://stats.oecd.org/Index.aspx?DataSetCode=SHA</a:t>
            </a:r>
          </a:p>
        </p:txBody>
      </p:sp>
    </p:spTree>
    <p:extLst>
      <p:ext uri="{BB962C8B-B14F-4D97-AF65-F5344CB8AC3E}">
        <p14:creationId xmlns:p14="http://schemas.microsoft.com/office/powerpoint/2010/main" val="400955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35F20D7-02C8-4F1D-8A84-71D85D33BC2C}"/>
              </a:ext>
            </a:extLst>
          </p:cNvPr>
          <p:cNvSpPr txBox="1"/>
          <p:nvPr/>
        </p:nvSpPr>
        <p:spPr>
          <a:xfrm>
            <a:off x="378691" y="6296893"/>
            <a:ext cx="3256212" cy="276999"/>
          </a:xfrm>
          <a:prstGeom prst="rect">
            <a:avLst/>
          </a:prstGeom>
          <a:noFill/>
        </p:spPr>
        <p:txBody>
          <a:bodyPr wrap="none" rtlCol="0">
            <a:spAutoFit/>
          </a:bodyPr>
          <a:lstStyle/>
          <a:p>
            <a:r>
              <a:rPr lang="en-US" sz="1200" dirty="0"/>
              <a:t>Source Data:  NYT, CBO, Kaiser Family Foundation</a:t>
            </a:r>
          </a:p>
        </p:txBody>
      </p:sp>
      <p:sp>
        <p:nvSpPr>
          <p:cNvPr id="6" name="Rectangle 5">
            <a:extLst>
              <a:ext uri="{FF2B5EF4-FFF2-40B4-BE49-F238E27FC236}">
                <a16:creationId xmlns:a16="http://schemas.microsoft.com/office/drawing/2014/main" xmlns="" id="{EA95DCB4-82BF-4A3D-ADCC-E012834131EA}"/>
              </a:ext>
            </a:extLst>
          </p:cNvPr>
          <p:cNvSpPr/>
          <p:nvPr/>
        </p:nvSpPr>
        <p:spPr>
          <a:xfrm>
            <a:off x="0" y="0"/>
            <a:ext cx="12192000" cy="84050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Tax Cuts and Jobs Act (TCJA)</a:t>
            </a:r>
          </a:p>
          <a:p>
            <a:pPr algn="ctr"/>
            <a:r>
              <a:rPr lang="en-US" sz="2400" dirty="0"/>
              <a:t>Number Without Health Insurance Under Age 65 (Millions)</a:t>
            </a:r>
          </a:p>
        </p:txBody>
      </p:sp>
      <p:sp>
        <p:nvSpPr>
          <p:cNvPr id="7" name="TextBox 6">
            <a:extLst>
              <a:ext uri="{FF2B5EF4-FFF2-40B4-BE49-F238E27FC236}">
                <a16:creationId xmlns:a16="http://schemas.microsoft.com/office/drawing/2014/main" xmlns="" id="{B22AF6BE-BC58-490A-B788-EFB7027662B6}"/>
              </a:ext>
            </a:extLst>
          </p:cNvPr>
          <p:cNvSpPr txBox="1"/>
          <p:nvPr/>
        </p:nvSpPr>
        <p:spPr>
          <a:xfrm>
            <a:off x="9586967" y="1958115"/>
            <a:ext cx="2396618" cy="707886"/>
          </a:xfrm>
          <a:prstGeom prst="rect">
            <a:avLst/>
          </a:prstGeom>
          <a:solidFill>
            <a:srgbClr val="C00000"/>
          </a:solidFill>
        </p:spPr>
        <p:txBody>
          <a:bodyPr wrap="none" rtlCol="0">
            <a:spAutoFit/>
          </a:bodyPr>
          <a:lstStyle/>
          <a:p>
            <a:pPr algn="ctr"/>
            <a:r>
              <a:rPr lang="en-US" sz="2000" dirty="0">
                <a:solidFill>
                  <a:schemeClr val="bg1"/>
                </a:solidFill>
              </a:rPr>
              <a:t>Additional Uninsured</a:t>
            </a:r>
          </a:p>
          <a:p>
            <a:pPr algn="ctr"/>
            <a:r>
              <a:rPr lang="en-US" sz="2000" dirty="0">
                <a:solidFill>
                  <a:schemeClr val="bg1"/>
                </a:solidFill>
              </a:rPr>
              <a:t>Due to TCJA</a:t>
            </a:r>
          </a:p>
        </p:txBody>
      </p:sp>
      <p:sp>
        <p:nvSpPr>
          <p:cNvPr id="8" name="TextBox 7">
            <a:extLst>
              <a:ext uri="{FF2B5EF4-FFF2-40B4-BE49-F238E27FC236}">
                <a16:creationId xmlns:a16="http://schemas.microsoft.com/office/drawing/2014/main" xmlns="" id="{BC71A69C-9043-40A8-9E4F-36CD9328952B}"/>
              </a:ext>
            </a:extLst>
          </p:cNvPr>
          <p:cNvSpPr txBox="1"/>
          <p:nvPr/>
        </p:nvSpPr>
        <p:spPr>
          <a:xfrm>
            <a:off x="10004452" y="3887727"/>
            <a:ext cx="1561646" cy="707886"/>
          </a:xfrm>
          <a:prstGeom prst="rect">
            <a:avLst/>
          </a:prstGeom>
          <a:solidFill>
            <a:srgbClr val="0070C0"/>
          </a:solidFill>
        </p:spPr>
        <p:txBody>
          <a:bodyPr wrap="none" rtlCol="0">
            <a:spAutoFit/>
          </a:bodyPr>
          <a:lstStyle/>
          <a:p>
            <a:pPr algn="ctr"/>
            <a:r>
              <a:rPr lang="en-US" sz="2000" dirty="0">
                <a:solidFill>
                  <a:schemeClr val="bg1"/>
                </a:solidFill>
              </a:rPr>
              <a:t>CBO Baseline</a:t>
            </a:r>
          </a:p>
          <a:p>
            <a:pPr algn="ctr"/>
            <a:r>
              <a:rPr lang="en-US" sz="2000" dirty="0">
                <a:solidFill>
                  <a:schemeClr val="bg1"/>
                </a:solidFill>
              </a:rPr>
              <a:t>Uninsured</a:t>
            </a:r>
          </a:p>
        </p:txBody>
      </p:sp>
      <p:graphicFrame>
        <p:nvGraphicFramePr>
          <p:cNvPr id="9" name="Chart 8">
            <a:extLst>
              <a:ext uri="{FF2B5EF4-FFF2-40B4-BE49-F238E27FC236}">
                <a16:creationId xmlns:a16="http://schemas.microsoft.com/office/drawing/2014/main" xmlns="" id="{CA556A1B-D4DD-4FF5-99EF-28631EBB6F51}"/>
              </a:ext>
            </a:extLst>
          </p:cNvPr>
          <p:cNvGraphicFramePr>
            <a:graphicFrameLocks/>
          </p:cNvGraphicFramePr>
          <p:nvPr>
            <p:extLst/>
          </p:nvPr>
        </p:nvGraphicFramePr>
        <p:xfrm>
          <a:off x="221557" y="1050638"/>
          <a:ext cx="9116407" cy="5036126"/>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1">
            <a:extLst>
              <a:ext uri="{FF2B5EF4-FFF2-40B4-BE49-F238E27FC236}">
                <a16:creationId xmlns:a16="http://schemas.microsoft.com/office/drawing/2014/main" xmlns="" id="{5864C3E4-E6B9-4DEE-8D00-87A73065649F}"/>
              </a:ext>
            </a:extLst>
          </p:cNvPr>
          <p:cNvSpPr>
            <a:spLocks noGrp="1"/>
          </p:cNvSpPr>
          <p:nvPr>
            <p:ph type="sldNum" sz="quarter" idx="12"/>
          </p:nvPr>
        </p:nvSpPr>
        <p:spPr>
          <a:xfrm>
            <a:off x="9448800" y="6492875"/>
            <a:ext cx="2743200" cy="365125"/>
          </a:xfrm>
        </p:spPr>
        <p:txBody>
          <a:bodyPr/>
          <a:lstStyle/>
          <a:p>
            <a:fld id="{1589B5B0-1B0E-4517-9DC6-EE7082C57472}" type="slidenum">
              <a:rPr lang="en-US" smtClean="0"/>
              <a:t>32</a:t>
            </a:fld>
            <a:endParaRPr lang="en-US" dirty="0"/>
          </a:p>
        </p:txBody>
      </p:sp>
    </p:spTree>
    <p:extLst>
      <p:ext uri="{BB962C8B-B14F-4D97-AF65-F5344CB8AC3E}">
        <p14:creationId xmlns:p14="http://schemas.microsoft.com/office/powerpoint/2010/main" val="2553951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EA95DCB4-82BF-4A3D-ADCC-E012834131EA}"/>
              </a:ext>
            </a:extLst>
          </p:cNvPr>
          <p:cNvSpPr/>
          <p:nvPr/>
        </p:nvSpPr>
        <p:spPr>
          <a:xfrm>
            <a:off x="0" y="0"/>
            <a:ext cx="12192000" cy="84050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Gallup:  Percentage Without Health Insurance</a:t>
            </a:r>
          </a:p>
        </p:txBody>
      </p:sp>
      <p:sp>
        <p:nvSpPr>
          <p:cNvPr id="10" name="Slide Number Placeholder 1">
            <a:extLst>
              <a:ext uri="{FF2B5EF4-FFF2-40B4-BE49-F238E27FC236}">
                <a16:creationId xmlns:a16="http://schemas.microsoft.com/office/drawing/2014/main" xmlns="" id="{5864C3E4-E6B9-4DEE-8D00-87A73065649F}"/>
              </a:ext>
            </a:extLst>
          </p:cNvPr>
          <p:cNvSpPr>
            <a:spLocks noGrp="1"/>
          </p:cNvSpPr>
          <p:nvPr>
            <p:ph type="sldNum" sz="quarter" idx="12"/>
          </p:nvPr>
        </p:nvSpPr>
        <p:spPr>
          <a:xfrm>
            <a:off x="9448800" y="6492875"/>
            <a:ext cx="2743200" cy="365125"/>
          </a:xfrm>
        </p:spPr>
        <p:txBody>
          <a:bodyPr/>
          <a:lstStyle/>
          <a:p>
            <a:fld id="{1589B5B0-1B0E-4517-9DC6-EE7082C57472}" type="slidenum">
              <a:rPr lang="en-US" smtClean="0"/>
              <a:t>33</a:t>
            </a:fld>
            <a:endParaRPr lang="en-US" dirty="0"/>
          </a:p>
        </p:txBody>
      </p:sp>
      <p:pic>
        <p:nvPicPr>
          <p:cNvPr id="2" name="Picture 1">
            <a:extLst>
              <a:ext uri="{FF2B5EF4-FFF2-40B4-BE49-F238E27FC236}">
                <a16:creationId xmlns:a16="http://schemas.microsoft.com/office/drawing/2014/main" xmlns="" id="{C7D5BC51-6B45-4FC1-930F-313A01072E89}"/>
              </a:ext>
            </a:extLst>
          </p:cNvPr>
          <p:cNvPicPr>
            <a:picLocks noChangeAspect="1"/>
          </p:cNvPicPr>
          <p:nvPr/>
        </p:nvPicPr>
        <p:blipFill>
          <a:blip r:embed="rId2"/>
          <a:stretch>
            <a:fillRect/>
          </a:stretch>
        </p:blipFill>
        <p:spPr>
          <a:xfrm>
            <a:off x="169562" y="1647498"/>
            <a:ext cx="10656589" cy="5014111"/>
          </a:xfrm>
          <a:prstGeom prst="rect">
            <a:avLst/>
          </a:prstGeom>
        </p:spPr>
      </p:pic>
      <p:sp>
        <p:nvSpPr>
          <p:cNvPr id="3" name="TextBox 2">
            <a:extLst>
              <a:ext uri="{FF2B5EF4-FFF2-40B4-BE49-F238E27FC236}">
                <a16:creationId xmlns:a16="http://schemas.microsoft.com/office/drawing/2014/main" xmlns="" id="{770E2435-7884-48D9-A80C-9A6935A086A4}"/>
              </a:ext>
            </a:extLst>
          </p:cNvPr>
          <p:cNvSpPr txBox="1"/>
          <p:nvPr/>
        </p:nvSpPr>
        <p:spPr>
          <a:xfrm>
            <a:off x="81630" y="840509"/>
            <a:ext cx="11124007" cy="769441"/>
          </a:xfrm>
          <a:prstGeom prst="rect">
            <a:avLst/>
          </a:prstGeom>
          <a:noFill/>
        </p:spPr>
        <p:txBody>
          <a:bodyPr wrap="none" rtlCol="0">
            <a:spAutoFit/>
          </a:bodyPr>
          <a:lstStyle/>
          <a:p>
            <a:pPr marL="285750" indent="-285750">
              <a:buFont typeface="Wingdings" panose="05000000000000000000" pitchFamily="2" charset="2"/>
              <a:buChar char="§"/>
            </a:pPr>
            <a:r>
              <a:rPr lang="en-US" sz="2200" dirty="0"/>
              <a:t>The uninsured rate rose from 10.9% in November 2016 to 12.2% in December 2017</a:t>
            </a:r>
          </a:p>
          <a:p>
            <a:pPr marL="285750" indent="-285750">
              <a:buFont typeface="Wingdings" panose="05000000000000000000" pitchFamily="2" charset="2"/>
              <a:buChar char="§"/>
            </a:pPr>
            <a:r>
              <a:rPr lang="en-US" sz="2200" dirty="0"/>
              <a:t>Number uninsured rose from about 28 million in 2016 to 31 million in 2017 (+3.2m or 11%)</a:t>
            </a:r>
          </a:p>
        </p:txBody>
      </p:sp>
      <p:sp>
        <p:nvSpPr>
          <p:cNvPr id="4" name="Rectangle 3">
            <a:extLst>
              <a:ext uri="{FF2B5EF4-FFF2-40B4-BE49-F238E27FC236}">
                <a16:creationId xmlns:a16="http://schemas.microsoft.com/office/drawing/2014/main" xmlns="" id="{BE6FB6D8-0B8D-4263-B4BE-FF758D6B90DE}"/>
              </a:ext>
            </a:extLst>
          </p:cNvPr>
          <p:cNvSpPr/>
          <p:nvPr/>
        </p:nvSpPr>
        <p:spPr>
          <a:xfrm>
            <a:off x="6096000" y="6425459"/>
            <a:ext cx="4655389" cy="246221"/>
          </a:xfrm>
          <a:prstGeom prst="rect">
            <a:avLst/>
          </a:prstGeom>
        </p:spPr>
        <p:txBody>
          <a:bodyPr wrap="square">
            <a:spAutoFit/>
          </a:bodyPr>
          <a:lstStyle/>
          <a:p>
            <a:r>
              <a:rPr lang="en-US" sz="1000" dirty="0"/>
              <a:t>http://news.gallup.com/poll/225383/uninsured-rate-steady-fourth-quarter-2017.aspx</a:t>
            </a:r>
          </a:p>
        </p:txBody>
      </p:sp>
    </p:spTree>
    <p:extLst>
      <p:ext uri="{BB962C8B-B14F-4D97-AF65-F5344CB8AC3E}">
        <p14:creationId xmlns:p14="http://schemas.microsoft.com/office/powerpoint/2010/main" val="1675874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CBO: Distributional Impact of the ACA</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34</a:t>
            </a:fld>
            <a:endParaRPr lang="en-US" dirty="0"/>
          </a:p>
        </p:txBody>
      </p:sp>
      <p:pic>
        <p:nvPicPr>
          <p:cNvPr id="6" name="Picture 5">
            <a:extLst>
              <a:ext uri="{FF2B5EF4-FFF2-40B4-BE49-F238E27FC236}">
                <a16:creationId xmlns:a16="http://schemas.microsoft.com/office/drawing/2014/main" xmlns="" id="{A916E01A-9D20-4A7B-8292-605DB966674B}"/>
              </a:ext>
            </a:extLst>
          </p:cNvPr>
          <p:cNvPicPr>
            <a:picLocks noChangeAspect="1"/>
          </p:cNvPicPr>
          <p:nvPr/>
        </p:nvPicPr>
        <p:blipFill>
          <a:blip r:embed="rId2"/>
          <a:stretch>
            <a:fillRect/>
          </a:stretch>
        </p:blipFill>
        <p:spPr>
          <a:xfrm>
            <a:off x="1307443" y="670346"/>
            <a:ext cx="9542121" cy="6108852"/>
          </a:xfrm>
          <a:prstGeom prst="rect">
            <a:avLst/>
          </a:prstGeom>
        </p:spPr>
      </p:pic>
      <p:sp>
        <p:nvSpPr>
          <p:cNvPr id="9" name="TextBox 8">
            <a:extLst>
              <a:ext uri="{FF2B5EF4-FFF2-40B4-BE49-F238E27FC236}">
                <a16:creationId xmlns:a16="http://schemas.microsoft.com/office/drawing/2014/main" xmlns="" id="{81DEEBD9-1AC3-44FC-8DD0-F1DA2C403C44}"/>
              </a:ext>
            </a:extLst>
          </p:cNvPr>
          <p:cNvSpPr txBox="1"/>
          <p:nvPr/>
        </p:nvSpPr>
        <p:spPr>
          <a:xfrm>
            <a:off x="2044464" y="3045127"/>
            <a:ext cx="652743" cy="369332"/>
          </a:xfrm>
          <a:prstGeom prst="rect">
            <a:avLst/>
          </a:prstGeom>
          <a:noFill/>
        </p:spPr>
        <p:txBody>
          <a:bodyPr wrap="none" rtlCol="0">
            <a:spAutoFit/>
          </a:bodyPr>
          <a:lstStyle/>
          <a:p>
            <a:r>
              <a:rPr lang="en-US" dirty="0">
                <a:solidFill>
                  <a:srgbClr val="0000FF"/>
                </a:solidFill>
              </a:rPr>
              <a:t>$690</a:t>
            </a:r>
          </a:p>
        </p:txBody>
      </p:sp>
      <p:sp>
        <p:nvSpPr>
          <p:cNvPr id="11" name="TextBox 10">
            <a:extLst>
              <a:ext uri="{FF2B5EF4-FFF2-40B4-BE49-F238E27FC236}">
                <a16:creationId xmlns:a16="http://schemas.microsoft.com/office/drawing/2014/main" xmlns="" id="{5AB40967-BB2B-4135-9608-FF640BD3FB8B}"/>
              </a:ext>
            </a:extLst>
          </p:cNvPr>
          <p:cNvSpPr txBox="1"/>
          <p:nvPr/>
        </p:nvSpPr>
        <p:spPr>
          <a:xfrm>
            <a:off x="2720222" y="3045127"/>
            <a:ext cx="652743" cy="369332"/>
          </a:xfrm>
          <a:prstGeom prst="rect">
            <a:avLst/>
          </a:prstGeom>
          <a:noFill/>
        </p:spPr>
        <p:txBody>
          <a:bodyPr wrap="none" rtlCol="0">
            <a:spAutoFit/>
          </a:bodyPr>
          <a:lstStyle/>
          <a:p>
            <a:r>
              <a:rPr lang="en-US" dirty="0">
                <a:solidFill>
                  <a:srgbClr val="0000FF"/>
                </a:solidFill>
              </a:rPr>
              <a:t>$560</a:t>
            </a:r>
          </a:p>
        </p:txBody>
      </p:sp>
      <p:pic>
        <p:nvPicPr>
          <p:cNvPr id="14" name="Picture 13">
            <a:extLst>
              <a:ext uri="{FF2B5EF4-FFF2-40B4-BE49-F238E27FC236}">
                <a16:creationId xmlns:a16="http://schemas.microsoft.com/office/drawing/2014/main" xmlns="" id="{22B804D0-CD5A-4C1F-BD75-9F30CF662321}"/>
              </a:ext>
            </a:extLst>
          </p:cNvPr>
          <p:cNvPicPr>
            <a:picLocks noChangeAspect="1"/>
          </p:cNvPicPr>
          <p:nvPr/>
        </p:nvPicPr>
        <p:blipFill>
          <a:blip r:embed="rId3"/>
          <a:stretch>
            <a:fillRect/>
          </a:stretch>
        </p:blipFill>
        <p:spPr>
          <a:xfrm>
            <a:off x="6499107" y="6286652"/>
            <a:ext cx="4819650" cy="323850"/>
          </a:xfrm>
          <a:prstGeom prst="rect">
            <a:avLst/>
          </a:prstGeom>
        </p:spPr>
      </p:pic>
    </p:spTree>
    <p:extLst>
      <p:ext uri="{BB962C8B-B14F-4D97-AF65-F5344CB8AC3E}">
        <p14:creationId xmlns:p14="http://schemas.microsoft.com/office/powerpoint/2010/main" val="3666360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CBO: Distributional Impact of the ACA</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35</a:t>
            </a:fld>
            <a:endParaRPr lang="en-US" dirty="0"/>
          </a:p>
        </p:txBody>
      </p:sp>
      <p:sp>
        <p:nvSpPr>
          <p:cNvPr id="3" name="TextBox 2">
            <a:extLst>
              <a:ext uri="{FF2B5EF4-FFF2-40B4-BE49-F238E27FC236}">
                <a16:creationId xmlns:a16="http://schemas.microsoft.com/office/drawing/2014/main" xmlns="" id="{A3D1B2AE-FBF2-423F-9BF8-0AF3E9A1D415}"/>
              </a:ext>
            </a:extLst>
          </p:cNvPr>
          <p:cNvSpPr txBox="1"/>
          <p:nvPr/>
        </p:nvSpPr>
        <p:spPr>
          <a:xfrm>
            <a:off x="293299" y="6448577"/>
            <a:ext cx="5322206" cy="276999"/>
          </a:xfrm>
          <a:prstGeom prst="rect">
            <a:avLst/>
          </a:prstGeom>
          <a:noFill/>
        </p:spPr>
        <p:txBody>
          <a:bodyPr wrap="square" rtlCol="0">
            <a:spAutoFit/>
          </a:bodyPr>
          <a:lstStyle/>
          <a:p>
            <a:r>
              <a:rPr lang="en-US" sz="1200" dirty="0"/>
              <a:t>CBO: The Distribution of Household Income, 2014 (March 2018)</a:t>
            </a:r>
          </a:p>
        </p:txBody>
      </p:sp>
      <p:pic>
        <p:nvPicPr>
          <p:cNvPr id="2" name="Picture 1">
            <a:extLst>
              <a:ext uri="{FF2B5EF4-FFF2-40B4-BE49-F238E27FC236}">
                <a16:creationId xmlns:a16="http://schemas.microsoft.com/office/drawing/2014/main" xmlns="" id="{8162E2A6-FB16-4DC0-9555-61BA5C9DB7C0}"/>
              </a:ext>
            </a:extLst>
          </p:cNvPr>
          <p:cNvPicPr>
            <a:picLocks noChangeAspect="1"/>
          </p:cNvPicPr>
          <p:nvPr/>
        </p:nvPicPr>
        <p:blipFill>
          <a:blip r:embed="rId2"/>
          <a:stretch>
            <a:fillRect/>
          </a:stretch>
        </p:blipFill>
        <p:spPr>
          <a:xfrm>
            <a:off x="109537" y="714375"/>
            <a:ext cx="11913163" cy="4953000"/>
          </a:xfrm>
          <a:prstGeom prst="rect">
            <a:avLst/>
          </a:prstGeom>
        </p:spPr>
      </p:pic>
    </p:spTree>
    <p:extLst>
      <p:ext uri="{BB962C8B-B14F-4D97-AF65-F5344CB8AC3E}">
        <p14:creationId xmlns:p14="http://schemas.microsoft.com/office/powerpoint/2010/main" val="1025965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83081"/>
            <a:ext cx="2743200" cy="365125"/>
          </a:xfrm>
        </p:spPr>
        <p:txBody>
          <a:bodyPr/>
          <a:lstStyle/>
          <a:p>
            <a:fld id="{A5ABBA13-5101-492E-8EF0-2A135518BDD4}" type="slidenum">
              <a:rPr lang="en-US" smtClean="0"/>
              <a:t>36</a:t>
            </a:fld>
            <a:endParaRPr lang="en-US" dirty="0"/>
          </a:p>
        </p:txBody>
      </p:sp>
      <p:sp>
        <p:nvSpPr>
          <p:cNvPr id="3" name="TextBox 2">
            <a:extLst>
              <a:ext uri="{FF2B5EF4-FFF2-40B4-BE49-F238E27FC236}">
                <a16:creationId xmlns:a16="http://schemas.microsoft.com/office/drawing/2014/main" xmlns="" id="{E3B09FF8-1C83-4FA6-9D53-962F552B2489}"/>
              </a:ext>
            </a:extLst>
          </p:cNvPr>
          <p:cNvSpPr txBox="1"/>
          <p:nvPr/>
        </p:nvSpPr>
        <p:spPr>
          <a:xfrm>
            <a:off x="526212" y="1242204"/>
            <a:ext cx="7258782" cy="4524315"/>
          </a:xfrm>
          <a:prstGeom prst="rect">
            <a:avLst/>
          </a:prstGeom>
          <a:noFill/>
        </p:spPr>
        <p:txBody>
          <a:bodyPr wrap="none" rtlCol="0">
            <a:spAutoFit/>
          </a:bodyPr>
          <a:lstStyle/>
          <a:p>
            <a:pPr marL="342900" indent="-342900">
              <a:buAutoNum type="arabicPeriod"/>
            </a:pPr>
            <a:r>
              <a:rPr lang="en-US" sz="2400" dirty="0"/>
              <a:t>Key Economic Indicators</a:t>
            </a:r>
          </a:p>
          <a:p>
            <a:pPr marL="342900" indent="-342900">
              <a:buAutoNum type="arabicPeriod"/>
            </a:pPr>
            <a:endParaRPr lang="en-US" sz="2400" dirty="0"/>
          </a:p>
          <a:p>
            <a:pPr marL="342900" indent="-342900">
              <a:buAutoNum type="arabicPeriod"/>
            </a:pPr>
            <a:r>
              <a:rPr lang="en-US" sz="2400" dirty="0"/>
              <a:t>Budget Deficits &amp; Debt </a:t>
            </a:r>
          </a:p>
          <a:p>
            <a:pPr marL="342900" indent="-342900">
              <a:buAutoNum type="arabicPeriod"/>
            </a:pPr>
            <a:endParaRPr lang="en-US" sz="2400" dirty="0"/>
          </a:p>
          <a:p>
            <a:pPr marL="342900" indent="-342900">
              <a:buAutoNum type="arabicPeriod"/>
            </a:pPr>
            <a:r>
              <a:rPr lang="en-US" sz="2400" dirty="0"/>
              <a:t>Inequality</a:t>
            </a:r>
          </a:p>
          <a:p>
            <a:pPr marL="342900" indent="-342900">
              <a:buAutoNum type="arabicPeriod"/>
            </a:pPr>
            <a:endParaRPr lang="en-US" sz="2400" dirty="0"/>
          </a:p>
          <a:p>
            <a:pPr marL="342900" indent="-342900">
              <a:buAutoNum type="arabicPeriod"/>
            </a:pPr>
            <a:r>
              <a:rPr lang="en-US" sz="2400" dirty="0"/>
              <a:t>Healthcare</a:t>
            </a:r>
          </a:p>
          <a:p>
            <a:pPr marL="342900" indent="-342900">
              <a:buAutoNum type="arabicPeriod"/>
            </a:pPr>
            <a:endParaRPr lang="en-US" sz="2400" dirty="0"/>
          </a:p>
          <a:p>
            <a:pPr marL="342900" indent="-342900">
              <a:buAutoNum type="arabicPeriod"/>
            </a:pPr>
            <a:r>
              <a:rPr lang="en-US" sz="2400" dirty="0"/>
              <a:t>Special Topics: Demand, Productivity &amp; Compensation</a:t>
            </a:r>
          </a:p>
          <a:p>
            <a:pPr marL="342900" indent="-342900">
              <a:buAutoNum type="arabicPeriod"/>
            </a:pPr>
            <a:endParaRPr lang="en-US" sz="2400" dirty="0"/>
          </a:p>
          <a:p>
            <a:pPr marL="342900" indent="-342900">
              <a:buAutoNum type="arabicPeriod"/>
            </a:pPr>
            <a:r>
              <a:rPr lang="en-US" sz="2400" dirty="0"/>
              <a:t>Take Action</a:t>
            </a:r>
          </a:p>
          <a:p>
            <a:pPr marL="342900" indent="-342900">
              <a:buAutoNum type="arabicPeriod"/>
            </a:pPr>
            <a:endParaRPr lang="en-US" sz="2400" dirty="0"/>
          </a:p>
        </p:txBody>
      </p:sp>
      <p:sp>
        <p:nvSpPr>
          <p:cNvPr id="6" name="Rectangle 5">
            <a:extLst>
              <a:ext uri="{FF2B5EF4-FFF2-40B4-BE49-F238E27FC236}">
                <a16:creationId xmlns:a16="http://schemas.microsoft.com/office/drawing/2014/main" xmlns="" id="{11CDCF25-CAA8-42A7-A9CB-D7A2C6539EF1}"/>
              </a:ext>
            </a:extLst>
          </p:cNvPr>
          <p:cNvSpPr/>
          <p:nvPr/>
        </p:nvSpPr>
        <p:spPr>
          <a:xfrm>
            <a:off x="457199" y="4201841"/>
            <a:ext cx="7458501"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743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Do We Have a Demand Problem? [Secular Stagnation]</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37</a:t>
            </a:fld>
            <a:endParaRPr lang="en-US" dirty="0"/>
          </a:p>
        </p:txBody>
      </p:sp>
      <p:sp>
        <p:nvSpPr>
          <p:cNvPr id="2" name="TextBox 1">
            <a:extLst>
              <a:ext uri="{FF2B5EF4-FFF2-40B4-BE49-F238E27FC236}">
                <a16:creationId xmlns:a16="http://schemas.microsoft.com/office/drawing/2014/main" xmlns="" id="{BA09F6E0-194E-42FE-A2FB-F4EB1C264AC7}"/>
              </a:ext>
            </a:extLst>
          </p:cNvPr>
          <p:cNvSpPr txBox="1"/>
          <p:nvPr/>
        </p:nvSpPr>
        <p:spPr>
          <a:xfrm>
            <a:off x="212437" y="766619"/>
            <a:ext cx="11471563" cy="4524315"/>
          </a:xfrm>
          <a:prstGeom prst="rect">
            <a:avLst/>
          </a:prstGeom>
          <a:noFill/>
        </p:spPr>
        <p:txBody>
          <a:bodyPr wrap="square" rtlCol="0">
            <a:spAutoFit/>
          </a:bodyPr>
          <a:lstStyle/>
          <a:p>
            <a:r>
              <a:rPr lang="en-US" sz="2400" b="1" dirty="0"/>
              <a:t>Definitions</a:t>
            </a:r>
          </a:p>
          <a:p>
            <a:pPr marL="342900" indent="-342900">
              <a:buFont typeface="Wingdings" panose="05000000000000000000" pitchFamily="2" charset="2"/>
              <a:buChar char="§"/>
            </a:pPr>
            <a:r>
              <a:rPr lang="en-US" sz="2400" dirty="0"/>
              <a:t>Secular = Long-term</a:t>
            </a:r>
          </a:p>
          <a:p>
            <a:pPr marL="342900" indent="-342900">
              <a:buFont typeface="Wingdings" panose="05000000000000000000" pitchFamily="2" charset="2"/>
              <a:buChar char="§"/>
            </a:pPr>
            <a:r>
              <a:rPr lang="en-US" sz="2400" dirty="0"/>
              <a:t>Secular stagnation theory:  The “new normal” of a slow growth economy over the long-term, rather than responding to a business cycle, which can’t be overcome with near-zero interest rate monetary policy</a:t>
            </a:r>
          </a:p>
          <a:p>
            <a:pPr marL="342900" indent="-342900">
              <a:buFont typeface="Wingdings" panose="05000000000000000000" pitchFamily="2" charset="2"/>
              <a:buChar char="§"/>
            </a:pPr>
            <a:r>
              <a:rPr lang="en-US" sz="2400" dirty="0"/>
              <a:t>Possible causes:  Lack of consumer demand, lack of business investment, demographics (aging/more retired persons), slower population growth, saving or paying down debt (deleveraging)</a:t>
            </a:r>
          </a:p>
          <a:p>
            <a:endParaRPr lang="en-US" sz="2400" dirty="0"/>
          </a:p>
          <a:p>
            <a:r>
              <a:rPr lang="en-US" sz="2400" b="1" dirty="0"/>
              <a:t>Key Measures</a:t>
            </a:r>
          </a:p>
          <a:p>
            <a:pPr marL="342900" indent="-342900">
              <a:buFont typeface="Wingdings" panose="05000000000000000000" pitchFamily="2" charset="2"/>
              <a:buChar char="§"/>
            </a:pPr>
            <a:r>
              <a:rPr lang="en-US" sz="2400" dirty="0"/>
              <a:t>GDP = Consumption + Business Investment + Government + Net Exports</a:t>
            </a:r>
          </a:p>
          <a:p>
            <a:pPr marL="342900" indent="-342900">
              <a:buFont typeface="Wingdings" panose="05000000000000000000" pitchFamily="2" charset="2"/>
              <a:buChar char="§"/>
            </a:pPr>
            <a:r>
              <a:rPr lang="en-US" sz="2400" dirty="0"/>
              <a:t>GDP = C + I + G + NX</a:t>
            </a:r>
          </a:p>
        </p:txBody>
      </p:sp>
      <p:sp>
        <p:nvSpPr>
          <p:cNvPr id="3" name="TextBox 2">
            <a:extLst>
              <a:ext uri="{FF2B5EF4-FFF2-40B4-BE49-F238E27FC236}">
                <a16:creationId xmlns:a16="http://schemas.microsoft.com/office/drawing/2014/main" xmlns="" id="{DDDFBCBC-AD5A-425F-AB38-888D5E60A9F1}"/>
              </a:ext>
            </a:extLst>
          </p:cNvPr>
          <p:cNvSpPr txBox="1"/>
          <p:nvPr/>
        </p:nvSpPr>
        <p:spPr>
          <a:xfrm>
            <a:off x="314036" y="6448577"/>
            <a:ext cx="4457374" cy="307777"/>
          </a:xfrm>
          <a:prstGeom prst="rect">
            <a:avLst/>
          </a:prstGeom>
          <a:noFill/>
        </p:spPr>
        <p:txBody>
          <a:bodyPr wrap="none" rtlCol="0">
            <a:spAutoFit/>
          </a:bodyPr>
          <a:lstStyle/>
          <a:p>
            <a:r>
              <a:rPr lang="en-US" sz="1400" dirty="0"/>
              <a:t>NYT-Paul Krugman: “Secular Stagnation:  The Book” (2014)</a:t>
            </a:r>
          </a:p>
        </p:txBody>
      </p:sp>
    </p:spTree>
    <p:extLst>
      <p:ext uri="{BB962C8B-B14F-4D97-AF65-F5344CB8AC3E}">
        <p14:creationId xmlns:p14="http://schemas.microsoft.com/office/powerpoint/2010/main" val="3863663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Real vs. Potential GDP</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38</a:t>
            </a:fld>
            <a:endParaRPr lang="en-US" dirty="0"/>
          </a:p>
        </p:txBody>
      </p:sp>
      <p:sp>
        <p:nvSpPr>
          <p:cNvPr id="3" name="TextBox 2">
            <a:extLst>
              <a:ext uri="{FF2B5EF4-FFF2-40B4-BE49-F238E27FC236}">
                <a16:creationId xmlns:a16="http://schemas.microsoft.com/office/drawing/2014/main" xmlns="" id="{DDDFBCBC-AD5A-425F-AB38-888D5E60A9F1}"/>
              </a:ext>
            </a:extLst>
          </p:cNvPr>
          <p:cNvSpPr txBox="1"/>
          <p:nvPr/>
        </p:nvSpPr>
        <p:spPr>
          <a:xfrm>
            <a:off x="314036" y="6448577"/>
            <a:ext cx="4457374" cy="307777"/>
          </a:xfrm>
          <a:prstGeom prst="rect">
            <a:avLst/>
          </a:prstGeom>
          <a:noFill/>
        </p:spPr>
        <p:txBody>
          <a:bodyPr wrap="none" rtlCol="0">
            <a:spAutoFit/>
          </a:bodyPr>
          <a:lstStyle/>
          <a:p>
            <a:r>
              <a:rPr lang="en-US" sz="1400" dirty="0"/>
              <a:t>NYT-Paul Krugman: “Secular Stagnation:  The Book” (2014)</a:t>
            </a:r>
          </a:p>
        </p:txBody>
      </p:sp>
      <p:pic>
        <p:nvPicPr>
          <p:cNvPr id="4" name="Picture 3">
            <a:extLst>
              <a:ext uri="{FF2B5EF4-FFF2-40B4-BE49-F238E27FC236}">
                <a16:creationId xmlns:a16="http://schemas.microsoft.com/office/drawing/2014/main" xmlns="" id="{299F2241-75A6-42E5-8156-F0A58B9AC15E}"/>
              </a:ext>
            </a:extLst>
          </p:cNvPr>
          <p:cNvPicPr>
            <a:picLocks noChangeAspect="1"/>
          </p:cNvPicPr>
          <p:nvPr/>
        </p:nvPicPr>
        <p:blipFill>
          <a:blip r:embed="rId2"/>
          <a:stretch>
            <a:fillRect/>
          </a:stretch>
        </p:blipFill>
        <p:spPr>
          <a:xfrm>
            <a:off x="85725" y="985838"/>
            <a:ext cx="9209022" cy="4681538"/>
          </a:xfrm>
          <a:prstGeom prst="rect">
            <a:avLst/>
          </a:prstGeom>
        </p:spPr>
      </p:pic>
      <p:sp>
        <p:nvSpPr>
          <p:cNvPr id="5" name="Rectangle 4">
            <a:extLst>
              <a:ext uri="{FF2B5EF4-FFF2-40B4-BE49-F238E27FC236}">
                <a16:creationId xmlns:a16="http://schemas.microsoft.com/office/drawing/2014/main" xmlns="" id="{EB1BE019-9970-467C-ADFC-14D2534DE9F1}"/>
              </a:ext>
            </a:extLst>
          </p:cNvPr>
          <p:cNvSpPr/>
          <p:nvPr/>
        </p:nvSpPr>
        <p:spPr>
          <a:xfrm>
            <a:off x="9448800" y="816266"/>
            <a:ext cx="2705819" cy="5632311"/>
          </a:xfrm>
          <a:prstGeom prst="rect">
            <a:avLst/>
          </a:prstGeom>
        </p:spPr>
        <p:txBody>
          <a:bodyPr wrap="square">
            <a:spAutoFit/>
          </a:bodyPr>
          <a:lstStyle/>
          <a:p>
            <a:pPr marL="173038" indent="-173038">
              <a:buFont typeface="Wingdings" panose="05000000000000000000" pitchFamily="2" charset="2"/>
              <a:buChar char="§"/>
            </a:pPr>
            <a:r>
              <a:rPr lang="en-US" sz="2000" dirty="0"/>
              <a:t>FRED: “Real potential GDP is the CBO’s estimate of the output the economy would produce with a high rate of use of its capital and labor resources.” </a:t>
            </a:r>
          </a:p>
          <a:p>
            <a:pPr marL="173038" indent="-173038">
              <a:buFont typeface="Wingdings" panose="05000000000000000000" pitchFamily="2" charset="2"/>
              <a:buChar char="§"/>
            </a:pPr>
            <a:endParaRPr lang="en-US" sz="2000" dirty="0"/>
          </a:p>
          <a:p>
            <a:pPr marL="173038" indent="-173038">
              <a:buFont typeface="Wingdings" panose="05000000000000000000" pitchFamily="2" charset="2"/>
              <a:buChar char="§"/>
            </a:pPr>
            <a:r>
              <a:rPr lang="en-US" sz="2000" dirty="0"/>
              <a:t>The gap was about $1 trillion in 2009</a:t>
            </a:r>
          </a:p>
          <a:p>
            <a:pPr marL="173038" indent="-173038">
              <a:buFont typeface="Wingdings" panose="05000000000000000000" pitchFamily="2" charset="2"/>
              <a:buChar char="§"/>
            </a:pPr>
            <a:endParaRPr lang="en-US" sz="2000" dirty="0"/>
          </a:p>
          <a:p>
            <a:pPr marL="173038" indent="-173038">
              <a:buFont typeface="Wingdings" panose="05000000000000000000" pitchFamily="2" charset="2"/>
              <a:buChar char="§"/>
            </a:pPr>
            <a:r>
              <a:rPr lang="en-US" sz="2000" dirty="0"/>
              <a:t>Economists argued government should act to bridge the gap (i.e., more stimulus)</a:t>
            </a:r>
          </a:p>
          <a:p>
            <a:pPr marL="173038" indent="-173038">
              <a:buFont typeface="Wingdings" panose="05000000000000000000" pitchFamily="2" charset="2"/>
              <a:buChar char="§"/>
            </a:pPr>
            <a:endParaRPr lang="en-US" sz="2000" dirty="0"/>
          </a:p>
          <a:p>
            <a:pPr marL="173038" indent="-173038">
              <a:buFont typeface="Wingdings" panose="05000000000000000000" pitchFamily="2" charset="2"/>
              <a:buChar char="§"/>
            </a:pPr>
            <a:r>
              <a:rPr lang="en-US" sz="2000" dirty="0"/>
              <a:t>Gap has since closed</a:t>
            </a:r>
          </a:p>
        </p:txBody>
      </p:sp>
    </p:spTree>
    <p:extLst>
      <p:ext uri="{BB962C8B-B14F-4D97-AF65-F5344CB8AC3E}">
        <p14:creationId xmlns:p14="http://schemas.microsoft.com/office/powerpoint/2010/main" val="2599071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Real Gross Domestic Product (2009 Dollars in Billions; Q4 2017 Annualized)</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57203"/>
            <a:ext cx="2743200" cy="365125"/>
          </a:xfrm>
        </p:spPr>
        <p:txBody>
          <a:bodyPr/>
          <a:lstStyle/>
          <a:p>
            <a:fld id="{A5ABBA13-5101-492E-8EF0-2A135518BDD4}" type="slidenum">
              <a:rPr lang="en-US" smtClean="0"/>
              <a:t>39</a:t>
            </a:fld>
            <a:endParaRPr lang="en-US" dirty="0"/>
          </a:p>
        </p:txBody>
      </p:sp>
      <p:graphicFrame>
        <p:nvGraphicFramePr>
          <p:cNvPr id="2" name="Diagram 1">
            <a:extLst>
              <a:ext uri="{FF2B5EF4-FFF2-40B4-BE49-F238E27FC236}">
                <a16:creationId xmlns:a16="http://schemas.microsoft.com/office/drawing/2014/main" xmlns="" id="{7F0551B9-25F8-4120-B334-E71A620875F1}"/>
              </a:ext>
            </a:extLst>
          </p:cNvPr>
          <p:cNvGraphicFramePr/>
          <p:nvPr>
            <p:extLst>
              <p:ext uri="{D42A27DB-BD31-4B8C-83A1-F6EECF244321}">
                <p14:modId xmlns:p14="http://schemas.microsoft.com/office/powerpoint/2010/main" val="931092771"/>
              </p:ext>
            </p:extLst>
          </p:nvPr>
        </p:nvGraphicFramePr>
        <p:xfrm>
          <a:off x="387929" y="914399"/>
          <a:ext cx="6779489" cy="5322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xmlns="" id="{7483D0EA-1153-49D7-AFAD-64A7081DA6AB}"/>
              </a:ext>
            </a:extLst>
          </p:cNvPr>
          <p:cNvSpPr txBox="1"/>
          <p:nvPr/>
        </p:nvSpPr>
        <p:spPr>
          <a:xfrm>
            <a:off x="7660257" y="903220"/>
            <a:ext cx="3910781" cy="5016758"/>
          </a:xfrm>
          <a:prstGeom prst="rect">
            <a:avLst/>
          </a:prstGeom>
          <a:noFill/>
        </p:spPr>
        <p:txBody>
          <a:bodyPr wrap="square" rtlCol="0">
            <a:spAutoFit/>
          </a:bodyPr>
          <a:lstStyle/>
          <a:p>
            <a:pPr algn="ctr"/>
            <a:r>
              <a:rPr lang="en-US" sz="2000" u="sng" dirty="0"/>
              <a:t>Notes</a:t>
            </a:r>
          </a:p>
          <a:p>
            <a:pPr marL="285750" indent="-285750">
              <a:buFont typeface="Wingdings" panose="05000000000000000000" pitchFamily="2" charset="2"/>
              <a:buChar char="§"/>
            </a:pPr>
            <a:r>
              <a:rPr lang="en-US" sz="2000" dirty="0"/>
              <a:t>PCE=Personal Consumption Expenditures</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Federal: Government transfers (Social Security, Medicare) are in PCE, so this is mainly federal discretionary spending (defense and non-defense)</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Real GDP is in 2009 dollars; the Nominal GDP was $19,754</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Imports are greater than exports, so NX is negative (indicates a trade deficit)</a:t>
            </a:r>
          </a:p>
        </p:txBody>
      </p:sp>
      <p:sp>
        <p:nvSpPr>
          <p:cNvPr id="5" name="TextBox 4">
            <a:extLst>
              <a:ext uri="{FF2B5EF4-FFF2-40B4-BE49-F238E27FC236}">
                <a16:creationId xmlns:a16="http://schemas.microsoft.com/office/drawing/2014/main" xmlns="" id="{270E1EAC-3855-4DC4-8828-3EDB1392825B}"/>
              </a:ext>
            </a:extLst>
          </p:cNvPr>
          <p:cNvSpPr txBox="1"/>
          <p:nvPr/>
        </p:nvSpPr>
        <p:spPr>
          <a:xfrm>
            <a:off x="7838982" y="6536703"/>
            <a:ext cx="3825727" cy="276999"/>
          </a:xfrm>
          <a:prstGeom prst="rect">
            <a:avLst/>
          </a:prstGeom>
          <a:noFill/>
        </p:spPr>
        <p:txBody>
          <a:bodyPr wrap="none" rtlCol="0">
            <a:spAutoFit/>
          </a:bodyPr>
          <a:lstStyle/>
          <a:p>
            <a:r>
              <a:rPr lang="en-US" sz="1200" dirty="0"/>
              <a:t>Source:  BEA, GDP Press Release (Table 3), March 28, 2018</a:t>
            </a:r>
          </a:p>
        </p:txBody>
      </p:sp>
    </p:spTree>
    <p:extLst>
      <p:ext uri="{BB962C8B-B14F-4D97-AF65-F5344CB8AC3E}">
        <p14:creationId xmlns:p14="http://schemas.microsoft.com/office/powerpoint/2010/main" val="3331155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4</a:t>
            </a:fld>
            <a:endParaRPr lang="en-US" dirty="0"/>
          </a:p>
        </p:txBody>
      </p:sp>
      <p:sp>
        <p:nvSpPr>
          <p:cNvPr id="3" name="TextBox 2">
            <a:extLst>
              <a:ext uri="{FF2B5EF4-FFF2-40B4-BE49-F238E27FC236}">
                <a16:creationId xmlns:a16="http://schemas.microsoft.com/office/drawing/2014/main" xmlns="" id="{E3B09FF8-1C83-4FA6-9D53-962F552B2489}"/>
              </a:ext>
            </a:extLst>
          </p:cNvPr>
          <p:cNvSpPr txBox="1"/>
          <p:nvPr/>
        </p:nvSpPr>
        <p:spPr>
          <a:xfrm>
            <a:off x="526212" y="1242204"/>
            <a:ext cx="7327712" cy="4524315"/>
          </a:xfrm>
          <a:prstGeom prst="rect">
            <a:avLst/>
          </a:prstGeom>
          <a:noFill/>
        </p:spPr>
        <p:txBody>
          <a:bodyPr wrap="none" rtlCol="0">
            <a:spAutoFit/>
          </a:bodyPr>
          <a:lstStyle/>
          <a:p>
            <a:pPr marL="342900" indent="-342900">
              <a:buAutoNum type="arabicPeriod"/>
            </a:pPr>
            <a:r>
              <a:rPr lang="en-US" sz="2400" dirty="0"/>
              <a:t>Key Economic Indicators</a:t>
            </a:r>
          </a:p>
          <a:p>
            <a:pPr marL="342900" indent="-342900">
              <a:buAutoNum type="arabicPeriod"/>
            </a:pPr>
            <a:endParaRPr lang="en-US" sz="2400" dirty="0"/>
          </a:p>
          <a:p>
            <a:pPr marL="342900" indent="-342900">
              <a:buAutoNum type="arabicPeriod"/>
            </a:pPr>
            <a:r>
              <a:rPr lang="en-US" sz="2400" dirty="0"/>
              <a:t>Budget Deficits &amp; Debt </a:t>
            </a:r>
          </a:p>
          <a:p>
            <a:pPr marL="342900" indent="-342900">
              <a:buAutoNum type="arabicPeriod"/>
            </a:pPr>
            <a:endParaRPr lang="en-US" sz="2400" dirty="0"/>
          </a:p>
          <a:p>
            <a:pPr marL="342900" indent="-342900">
              <a:buAutoNum type="arabicPeriod"/>
            </a:pPr>
            <a:r>
              <a:rPr lang="en-US" sz="2400" dirty="0"/>
              <a:t>Inequality</a:t>
            </a:r>
          </a:p>
          <a:p>
            <a:pPr marL="342900" indent="-342900">
              <a:buAutoNum type="arabicPeriod"/>
            </a:pPr>
            <a:endParaRPr lang="en-US" sz="2400" dirty="0"/>
          </a:p>
          <a:p>
            <a:pPr marL="342900" indent="-342900">
              <a:buAutoNum type="arabicPeriod"/>
            </a:pPr>
            <a:r>
              <a:rPr lang="en-US" sz="2400" dirty="0"/>
              <a:t>Healthcare</a:t>
            </a:r>
          </a:p>
          <a:p>
            <a:pPr marL="342900" indent="-342900">
              <a:buAutoNum type="arabicPeriod"/>
            </a:pPr>
            <a:endParaRPr lang="en-US" sz="2400" dirty="0"/>
          </a:p>
          <a:p>
            <a:pPr marL="342900" indent="-342900">
              <a:buAutoNum type="arabicPeriod"/>
            </a:pPr>
            <a:r>
              <a:rPr lang="en-US" sz="2400" dirty="0"/>
              <a:t>Special Topics:  Demand, Productivity &amp; Compensation</a:t>
            </a:r>
          </a:p>
          <a:p>
            <a:pPr marL="342900" indent="-342900">
              <a:buAutoNum type="arabicPeriod"/>
            </a:pPr>
            <a:endParaRPr lang="en-US" sz="2400" dirty="0"/>
          </a:p>
          <a:p>
            <a:pPr marL="342900" indent="-342900">
              <a:buAutoNum type="arabicPeriod"/>
            </a:pPr>
            <a:r>
              <a:rPr lang="en-US" sz="2400" dirty="0"/>
              <a:t>Take Action</a:t>
            </a:r>
          </a:p>
          <a:p>
            <a:pPr marL="342900" indent="-342900">
              <a:buAutoNum type="arabicPeriod"/>
            </a:pPr>
            <a:endParaRPr lang="en-US" sz="2400" dirty="0"/>
          </a:p>
        </p:txBody>
      </p:sp>
      <p:sp>
        <p:nvSpPr>
          <p:cNvPr id="6" name="Rectangle 5">
            <a:extLst>
              <a:ext uri="{FF2B5EF4-FFF2-40B4-BE49-F238E27FC236}">
                <a16:creationId xmlns:a16="http://schemas.microsoft.com/office/drawing/2014/main" xmlns="" id="{11CDCF25-CAA8-42A7-A9CB-D7A2C6539EF1}"/>
              </a:ext>
            </a:extLst>
          </p:cNvPr>
          <p:cNvSpPr/>
          <p:nvPr/>
        </p:nvSpPr>
        <p:spPr>
          <a:xfrm>
            <a:off x="457200" y="1242204"/>
            <a:ext cx="5638800"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6464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C889674-2524-438D-8BAA-52CFBD589D55}"/>
              </a:ext>
            </a:extLst>
          </p:cNvPr>
          <p:cNvSpPr/>
          <p:nvPr/>
        </p:nvSpPr>
        <p:spPr>
          <a:xfrm>
            <a:off x="0" y="0"/>
            <a:ext cx="12192000" cy="66501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Consumers C: Real Personal Consumption Expenditures (PCE) (70% GDP)</a:t>
            </a:r>
          </a:p>
        </p:txBody>
      </p:sp>
      <p:sp>
        <p:nvSpPr>
          <p:cNvPr id="8" name="TextBox 7">
            <a:extLst>
              <a:ext uri="{FF2B5EF4-FFF2-40B4-BE49-F238E27FC236}">
                <a16:creationId xmlns:a16="http://schemas.microsoft.com/office/drawing/2014/main" xmlns="" id="{F49C93C5-53E4-46D1-9843-81F1D5D13356}"/>
              </a:ext>
            </a:extLst>
          </p:cNvPr>
          <p:cNvSpPr txBox="1"/>
          <p:nvPr/>
        </p:nvSpPr>
        <p:spPr>
          <a:xfrm>
            <a:off x="548396" y="6518688"/>
            <a:ext cx="2332690" cy="246221"/>
          </a:xfrm>
          <a:prstGeom prst="rect">
            <a:avLst/>
          </a:prstGeom>
          <a:noFill/>
        </p:spPr>
        <p:txBody>
          <a:bodyPr wrap="none" rtlCol="0">
            <a:spAutoFit/>
          </a:bodyPr>
          <a:lstStyle/>
          <a:p>
            <a:r>
              <a:rPr lang="en-US" sz="1000" dirty="0"/>
              <a:t>Source:  Federal Reserve Economic Data</a:t>
            </a:r>
          </a:p>
        </p:txBody>
      </p:sp>
      <p:pic>
        <p:nvPicPr>
          <p:cNvPr id="6" name="Picture 5">
            <a:extLst>
              <a:ext uri="{FF2B5EF4-FFF2-40B4-BE49-F238E27FC236}">
                <a16:creationId xmlns:a16="http://schemas.microsoft.com/office/drawing/2014/main" xmlns="" id="{52E9D9D9-45C9-4D14-AD94-DB3AB2A448E9}"/>
              </a:ext>
            </a:extLst>
          </p:cNvPr>
          <p:cNvPicPr>
            <a:picLocks noChangeAspect="1"/>
          </p:cNvPicPr>
          <p:nvPr/>
        </p:nvPicPr>
        <p:blipFill>
          <a:blip r:embed="rId2"/>
          <a:stretch>
            <a:fillRect/>
          </a:stretch>
        </p:blipFill>
        <p:spPr>
          <a:xfrm>
            <a:off x="166722" y="926378"/>
            <a:ext cx="9416628" cy="4905079"/>
          </a:xfrm>
          <a:prstGeom prst="rect">
            <a:avLst/>
          </a:prstGeom>
        </p:spPr>
      </p:pic>
      <p:graphicFrame>
        <p:nvGraphicFramePr>
          <p:cNvPr id="7" name="Table 6">
            <a:extLst>
              <a:ext uri="{FF2B5EF4-FFF2-40B4-BE49-F238E27FC236}">
                <a16:creationId xmlns:a16="http://schemas.microsoft.com/office/drawing/2014/main" xmlns="" id="{2B910537-33E0-41F8-BA34-2E27B51A4F9E}"/>
              </a:ext>
            </a:extLst>
          </p:cNvPr>
          <p:cNvGraphicFramePr>
            <a:graphicFrameLocks noGrp="1"/>
          </p:cNvGraphicFramePr>
          <p:nvPr>
            <p:extLst>
              <p:ext uri="{D42A27DB-BD31-4B8C-83A1-F6EECF244321}">
                <p14:modId xmlns:p14="http://schemas.microsoft.com/office/powerpoint/2010/main" val="2803727380"/>
              </p:ext>
            </p:extLst>
          </p:nvPr>
        </p:nvGraphicFramePr>
        <p:xfrm>
          <a:off x="9841345" y="1320222"/>
          <a:ext cx="1985530" cy="2392680"/>
        </p:xfrm>
        <a:graphic>
          <a:graphicData uri="http://schemas.openxmlformats.org/drawingml/2006/table">
            <a:tbl>
              <a:tblPr firstRow="1" bandRow="1">
                <a:tableStyleId>{5C22544A-7EE6-4342-B048-85BDC9FD1C3A}</a:tableStyleId>
              </a:tblPr>
              <a:tblGrid>
                <a:gridCol w="910035">
                  <a:extLst>
                    <a:ext uri="{9D8B030D-6E8A-4147-A177-3AD203B41FA5}">
                      <a16:colId xmlns:a16="http://schemas.microsoft.com/office/drawing/2014/main" xmlns="" val="838791198"/>
                    </a:ext>
                  </a:extLst>
                </a:gridCol>
                <a:gridCol w="1075495">
                  <a:extLst>
                    <a:ext uri="{9D8B030D-6E8A-4147-A177-3AD203B41FA5}">
                      <a16:colId xmlns:a16="http://schemas.microsoft.com/office/drawing/2014/main" xmlns="" val="3256545393"/>
                    </a:ext>
                  </a:extLst>
                </a:gridCol>
              </a:tblGrid>
              <a:tr h="335280">
                <a:tc>
                  <a:txBody>
                    <a:bodyPr/>
                    <a:lstStyle/>
                    <a:p>
                      <a:pPr algn="ctr" fontAlgn="b"/>
                      <a:r>
                        <a:rPr lang="en-US" sz="2200" b="1" i="0" u="none" strike="noStrike" dirty="0">
                          <a:effectLst/>
                          <a:latin typeface="+mn-lt"/>
                        </a:rPr>
                        <a:t>Time Period</a:t>
                      </a:r>
                    </a:p>
                  </a:txBody>
                  <a:tcPr marL="7620" marR="7620" marT="7620" marB="0" anchor="b"/>
                </a:tc>
                <a:tc>
                  <a:txBody>
                    <a:bodyPr/>
                    <a:lstStyle/>
                    <a:p>
                      <a:pPr algn="ctr" fontAlgn="b"/>
                      <a:r>
                        <a:rPr lang="en-US" sz="2200" u="none" strike="noStrike" dirty="0">
                          <a:effectLst/>
                          <a:latin typeface="+mn-lt"/>
                        </a:rPr>
                        <a:t>Average Growth</a:t>
                      </a:r>
                      <a:endParaRPr lang="en-US" sz="2200" b="1" i="0" u="none" strike="noStrike" dirty="0">
                        <a:effectLst/>
                        <a:latin typeface="+mn-lt"/>
                      </a:endParaRPr>
                    </a:p>
                  </a:txBody>
                  <a:tcPr marL="7620" marR="7620" marT="7620" marB="0" anchor="b"/>
                </a:tc>
                <a:extLst>
                  <a:ext uri="{0D108BD9-81ED-4DB2-BD59-A6C34878D82A}">
                    <a16:rowId xmlns:a16="http://schemas.microsoft.com/office/drawing/2014/main" xmlns="" val="2395157475"/>
                  </a:ext>
                </a:extLst>
              </a:tr>
              <a:tr h="167640">
                <a:tc>
                  <a:txBody>
                    <a:bodyPr/>
                    <a:lstStyle/>
                    <a:p>
                      <a:pPr algn="l" fontAlgn="b"/>
                      <a:r>
                        <a:rPr lang="en-US" sz="2200" u="none" strike="noStrike" dirty="0">
                          <a:effectLst/>
                          <a:latin typeface="+mn-lt"/>
                        </a:rPr>
                        <a:t>1980s</a:t>
                      </a:r>
                      <a:endParaRPr lang="en-US" sz="2200" b="0" i="0" u="none" strike="noStrike" dirty="0">
                        <a:effectLst/>
                        <a:latin typeface="+mn-lt"/>
                      </a:endParaRPr>
                    </a:p>
                  </a:txBody>
                  <a:tcPr marL="7620" marR="7620" marT="7620" marB="0" anchor="b"/>
                </a:tc>
                <a:tc>
                  <a:txBody>
                    <a:bodyPr/>
                    <a:lstStyle/>
                    <a:p>
                      <a:pPr algn="ctr" fontAlgn="b"/>
                      <a:r>
                        <a:rPr lang="en-US" sz="2200" u="none" strike="noStrike" dirty="0">
                          <a:effectLst/>
                          <a:latin typeface="+mn-lt"/>
                        </a:rPr>
                        <a:t>3.4</a:t>
                      </a:r>
                      <a:endParaRPr lang="en-US" sz="2200" b="0" i="0" u="none" strike="noStrike" dirty="0">
                        <a:effectLst/>
                        <a:latin typeface="+mn-lt"/>
                      </a:endParaRPr>
                    </a:p>
                  </a:txBody>
                  <a:tcPr marL="7620" marR="7620" marT="7620" marB="0" anchor="b"/>
                </a:tc>
                <a:extLst>
                  <a:ext uri="{0D108BD9-81ED-4DB2-BD59-A6C34878D82A}">
                    <a16:rowId xmlns:a16="http://schemas.microsoft.com/office/drawing/2014/main" xmlns="" val="576357447"/>
                  </a:ext>
                </a:extLst>
              </a:tr>
              <a:tr h="167640">
                <a:tc>
                  <a:txBody>
                    <a:bodyPr/>
                    <a:lstStyle/>
                    <a:p>
                      <a:pPr algn="l" fontAlgn="b"/>
                      <a:r>
                        <a:rPr lang="en-US" sz="2200" u="none" strike="noStrike" dirty="0">
                          <a:effectLst/>
                          <a:latin typeface="+mn-lt"/>
                        </a:rPr>
                        <a:t>1990s</a:t>
                      </a:r>
                      <a:endParaRPr lang="en-US" sz="2200" b="0" i="0" u="none" strike="noStrike" dirty="0">
                        <a:effectLst/>
                        <a:latin typeface="+mn-lt"/>
                      </a:endParaRPr>
                    </a:p>
                  </a:txBody>
                  <a:tcPr marL="7620" marR="7620" marT="7620" marB="0" anchor="b"/>
                </a:tc>
                <a:tc>
                  <a:txBody>
                    <a:bodyPr/>
                    <a:lstStyle/>
                    <a:p>
                      <a:pPr algn="ctr" fontAlgn="b"/>
                      <a:r>
                        <a:rPr lang="en-US" sz="2200" u="none" strike="noStrike" dirty="0">
                          <a:effectLst/>
                          <a:latin typeface="+mn-lt"/>
                        </a:rPr>
                        <a:t>3.4</a:t>
                      </a:r>
                      <a:endParaRPr lang="en-US" sz="2200" b="0" i="0" u="none" strike="noStrike" dirty="0">
                        <a:effectLst/>
                        <a:latin typeface="+mn-lt"/>
                      </a:endParaRPr>
                    </a:p>
                  </a:txBody>
                  <a:tcPr marL="7620" marR="7620" marT="7620" marB="0" anchor="b"/>
                </a:tc>
                <a:extLst>
                  <a:ext uri="{0D108BD9-81ED-4DB2-BD59-A6C34878D82A}">
                    <a16:rowId xmlns:a16="http://schemas.microsoft.com/office/drawing/2014/main" xmlns="" val="4170254519"/>
                  </a:ext>
                </a:extLst>
              </a:tr>
              <a:tr h="167640">
                <a:tc>
                  <a:txBody>
                    <a:bodyPr/>
                    <a:lstStyle/>
                    <a:p>
                      <a:pPr algn="l" fontAlgn="b"/>
                      <a:r>
                        <a:rPr lang="en-US" sz="2200" u="none" strike="noStrike" dirty="0">
                          <a:effectLst/>
                          <a:latin typeface="+mn-lt"/>
                        </a:rPr>
                        <a:t>2000s</a:t>
                      </a:r>
                      <a:endParaRPr lang="en-US" sz="2200" b="0" i="0" u="none" strike="noStrike" dirty="0">
                        <a:effectLst/>
                        <a:latin typeface="+mn-lt"/>
                      </a:endParaRPr>
                    </a:p>
                  </a:txBody>
                  <a:tcPr marL="7620" marR="7620" marT="7620" marB="0" anchor="b"/>
                </a:tc>
                <a:tc>
                  <a:txBody>
                    <a:bodyPr/>
                    <a:lstStyle/>
                    <a:p>
                      <a:pPr algn="ctr" fontAlgn="b"/>
                      <a:r>
                        <a:rPr lang="en-US" sz="2200" u="none" strike="noStrike" dirty="0">
                          <a:effectLst/>
                          <a:latin typeface="+mn-lt"/>
                        </a:rPr>
                        <a:t>3.5</a:t>
                      </a:r>
                      <a:endParaRPr lang="en-US" sz="2200" b="0" i="0" u="none" strike="noStrike" dirty="0">
                        <a:effectLst/>
                        <a:latin typeface="+mn-lt"/>
                      </a:endParaRPr>
                    </a:p>
                  </a:txBody>
                  <a:tcPr marL="7620" marR="7620" marT="7620" marB="0" anchor="b"/>
                </a:tc>
                <a:extLst>
                  <a:ext uri="{0D108BD9-81ED-4DB2-BD59-A6C34878D82A}">
                    <a16:rowId xmlns:a16="http://schemas.microsoft.com/office/drawing/2014/main" xmlns="" val="3375707335"/>
                  </a:ext>
                </a:extLst>
              </a:tr>
              <a:tr h="167640">
                <a:tc>
                  <a:txBody>
                    <a:bodyPr/>
                    <a:lstStyle/>
                    <a:p>
                      <a:pPr algn="l" fontAlgn="b"/>
                      <a:r>
                        <a:rPr lang="en-US" sz="2200" u="none" strike="noStrike" dirty="0">
                          <a:solidFill>
                            <a:srgbClr val="C00000"/>
                          </a:solidFill>
                          <a:effectLst/>
                          <a:latin typeface="+mn-lt"/>
                        </a:rPr>
                        <a:t>2010s</a:t>
                      </a:r>
                      <a:endParaRPr lang="en-US" sz="2200" b="0" i="0" u="none" strike="noStrike" dirty="0">
                        <a:solidFill>
                          <a:srgbClr val="C00000"/>
                        </a:solidFill>
                        <a:effectLst/>
                        <a:latin typeface="+mn-lt"/>
                      </a:endParaRPr>
                    </a:p>
                  </a:txBody>
                  <a:tcPr marL="7620" marR="7620" marT="7620" marB="0" anchor="b"/>
                </a:tc>
                <a:tc>
                  <a:txBody>
                    <a:bodyPr/>
                    <a:lstStyle/>
                    <a:p>
                      <a:pPr algn="ctr" fontAlgn="b"/>
                      <a:r>
                        <a:rPr lang="en-US" sz="2200" u="none" strike="noStrike" dirty="0">
                          <a:solidFill>
                            <a:srgbClr val="C00000"/>
                          </a:solidFill>
                          <a:effectLst/>
                          <a:latin typeface="+mn-lt"/>
                        </a:rPr>
                        <a:t>2.4</a:t>
                      </a:r>
                      <a:endParaRPr lang="en-US" sz="2200" b="0" i="0" u="none" strike="noStrike" dirty="0">
                        <a:solidFill>
                          <a:srgbClr val="C00000"/>
                        </a:solidFill>
                        <a:effectLst/>
                        <a:latin typeface="+mn-lt"/>
                      </a:endParaRPr>
                    </a:p>
                  </a:txBody>
                  <a:tcPr marL="7620" marR="7620" marT="7620" marB="0" anchor="b"/>
                </a:tc>
                <a:extLst>
                  <a:ext uri="{0D108BD9-81ED-4DB2-BD59-A6C34878D82A}">
                    <a16:rowId xmlns:a16="http://schemas.microsoft.com/office/drawing/2014/main" xmlns="" val="3268722338"/>
                  </a:ext>
                </a:extLst>
              </a:tr>
              <a:tr h="167640">
                <a:tc>
                  <a:txBody>
                    <a:bodyPr/>
                    <a:lstStyle/>
                    <a:p>
                      <a:pPr algn="l" fontAlgn="b"/>
                      <a:r>
                        <a:rPr lang="en-US" sz="2200" b="0" i="0" u="none" strike="noStrike" dirty="0">
                          <a:effectLst/>
                          <a:latin typeface="+mn-lt"/>
                        </a:rPr>
                        <a:t>‘14-17</a:t>
                      </a:r>
                    </a:p>
                  </a:txBody>
                  <a:tcPr marL="7620" marR="7620" marT="7620" marB="0" anchor="b"/>
                </a:tc>
                <a:tc>
                  <a:txBody>
                    <a:bodyPr/>
                    <a:lstStyle/>
                    <a:p>
                      <a:pPr algn="ctr" fontAlgn="b"/>
                      <a:r>
                        <a:rPr lang="en-US" sz="2200" b="0" i="0" u="none" strike="noStrike" dirty="0">
                          <a:effectLst/>
                          <a:latin typeface="+mn-lt"/>
                        </a:rPr>
                        <a:t>3.0</a:t>
                      </a:r>
                    </a:p>
                  </a:txBody>
                  <a:tcPr marL="7620" marR="7620" marT="7620" marB="0" anchor="b"/>
                </a:tc>
                <a:extLst>
                  <a:ext uri="{0D108BD9-81ED-4DB2-BD59-A6C34878D82A}">
                    <a16:rowId xmlns:a16="http://schemas.microsoft.com/office/drawing/2014/main" xmlns="" val="343309644"/>
                  </a:ext>
                </a:extLst>
              </a:tr>
            </a:tbl>
          </a:graphicData>
        </a:graphic>
      </p:graphicFrame>
      <p:sp>
        <p:nvSpPr>
          <p:cNvPr id="9" name="Slide Number Placeholder 6">
            <a:extLst>
              <a:ext uri="{FF2B5EF4-FFF2-40B4-BE49-F238E27FC236}">
                <a16:creationId xmlns:a16="http://schemas.microsoft.com/office/drawing/2014/main" xmlns="" id="{2FD349E4-4028-41A9-9329-E24D6590F129}"/>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40</a:t>
            </a:fld>
            <a:endParaRPr lang="en-US" dirty="0"/>
          </a:p>
        </p:txBody>
      </p:sp>
    </p:spTree>
    <p:extLst>
      <p:ext uri="{BB962C8B-B14F-4D97-AF65-F5344CB8AC3E}">
        <p14:creationId xmlns:p14="http://schemas.microsoft.com/office/powerpoint/2010/main" val="653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C889674-2524-438D-8BAA-52CFBD589D55}"/>
              </a:ext>
            </a:extLst>
          </p:cNvPr>
          <p:cNvSpPr/>
          <p:nvPr/>
        </p:nvSpPr>
        <p:spPr>
          <a:xfrm>
            <a:off x="0" y="0"/>
            <a:ext cx="12192000" cy="66501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Personal Saving as % Disposable Income</a:t>
            </a:r>
          </a:p>
        </p:txBody>
      </p:sp>
      <p:sp>
        <p:nvSpPr>
          <p:cNvPr id="8" name="TextBox 7">
            <a:extLst>
              <a:ext uri="{FF2B5EF4-FFF2-40B4-BE49-F238E27FC236}">
                <a16:creationId xmlns:a16="http://schemas.microsoft.com/office/drawing/2014/main" xmlns="" id="{F49C93C5-53E4-46D1-9843-81F1D5D13356}"/>
              </a:ext>
            </a:extLst>
          </p:cNvPr>
          <p:cNvSpPr txBox="1"/>
          <p:nvPr/>
        </p:nvSpPr>
        <p:spPr>
          <a:xfrm>
            <a:off x="548396" y="6518688"/>
            <a:ext cx="2332690" cy="246221"/>
          </a:xfrm>
          <a:prstGeom prst="rect">
            <a:avLst/>
          </a:prstGeom>
          <a:noFill/>
        </p:spPr>
        <p:txBody>
          <a:bodyPr wrap="none" rtlCol="0">
            <a:spAutoFit/>
          </a:bodyPr>
          <a:lstStyle/>
          <a:p>
            <a:r>
              <a:rPr lang="en-US" sz="1000" dirty="0"/>
              <a:t>Source:  Federal Reserve Economic Data</a:t>
            </a:r>
          </a:p>
        </p:txBody>
      </p:sp>
      <p:sp>
        <p:nvSpPr>
          <p:cNvPr id="7" name="Slide Number Placeholder 6">
            <a:extLst>
              <a:ext uri="{FF2B5EF4-FFF2-40B4-BE49-F238E27FC236}">
                <a16:creationId xmlns:a16="http://schemas.microsoft.com/office/drawing/2014/main" xmlns="" id="{DE9ABB16-A71A-4C1A-BA77-E010130580A0}"/>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41</a:t>
            </a:fld>
            <a:endParaRPr lang="en-US" dirty="0"/>
          </a:p>
        </p:txBody>
      </p:sp>
      <p:pic>
        <p:nvPicPr>
          <p:cNvPr id="9" name="Picture 8">
            <a:extLst>
              <a:ext uri="{FF2B5EF4-FFF2-40B4-BE49-F238E27FC236}">
                <a16:creationId xmlns:a16="http://schemas.microsoft.com/office/drawing/2014/main" xmlns="" id="{79B1966A-B1C2-497A-9947-CA259C8E80BB}"/>
              </a:ext>
            </a:extLst>
          </p:cNvPr>
          <p:cNvPicPr>
            <a:picLocks noChangeAspect="1"/>
          </p:cNvPicPr>
          <p:nvPr/>
        </p:nvPicPr>
        <p:blipFill>
          <a:blip r:embed="rId2"/>
          <a:stretch>
            <a:fillRect/>
          </a:stretch>
        </p:blipFill>
        <p:spPr>
          <a:xfrm>
            <a:off x="98279" y="1158888"/>
            <a:ext cx="9350521" cy="4878533"/>
          </a:xfrm>
          <a:prstGeom prst="rect">
            <a:avLst/>
          </a:prstGeom>
        </p:spPr>
      </p:pic>
      <p:graphicFrame>
        <p:nvGraphicFramePr>
          <p:cNvPr id="10" name="Table 9">
            <a:extLst>
              <a:ext uri="{FF2B5EF4-FFF2-40B4-BE49-F238E27FC236}">
                <a16:creationId xmlns:a16="http://schemas.microsoft.com/office/drawing/2014/main" xmlns="" id="{87E73192-9DE3-4F5A-A77A-5BE02CC86255}"/>
              </a:ext>
            </a:extLst>
          </p:cNvPr>
          <p:cNvGraphicFramePr>
            <a:graphicFrameLocks noGrp="1"/>
          </p:cNvGraphicFramePr>
          <p:nvPr>
            <p:extLst>
              <p:ext uri="{D42A27DB-BD31-4B8C-83A1-F6EECF244321}">
                <p14:modId xmlns:p14="http://schemas.microsoft.com/office/powerpoint/2010/main" val="3521856276"/>
              </p:ext>
            </p:extLst>
          </p:nvPr>
        </p:nvGraphicFramePr>
        <p:xfrm>
          <a:off x="9541164" y="1412009"/>
          <a:ext cx="2309092" cy="1874520"/>
        </p:xfrm>
        <a:graphic>
          <a:graphicData uri="http://schemas.openxmlformats.org/drawingml/2006/table">
            <a:tbl>
              <a:tblPr firstRow="1" bandRow="1">
                <a:tableStyleId>{5C22544A-7EE6-4342-B048-85BDC9FD1C3A}</a:tableStyleId>
              </a:tblPr>
              <a:tblGrid>
                <a:gridCol w="1343915">
                  <a:extLst>
                    <a:ext uri="{9D8B030D-6E8A-4147-A177-3AD203B41FA5}">
                      <a16:colId xmlns:a16="http://schemas.microsoft.com/office/drawing/2014/main" xmlns="" val="1781306421"/>
                    </a:ext>
                  </a:extLst>
                </a:gridCol>
                <a:gridCol w="965177">
                  <a:extLst>
                    <a:ext uri="{9D8B030D-6E8A-4147-A177-3AD203B41FA5}">
                      <a16:colId xmlns:a16="http://schemas.microsoft.com/office/drawing/2014/main" xmlns="" val="560764429"/>
                    </a:ext>
                  </a:extLst>
                </a:gridCol>
              </a:tblGrid>
              <a:tr h="167640">
                <a:tc>
                  <a:txBody>
                    <a:bodyPr/>
                    <a:lstStyle/>
                    <a:p>
                      <a:pPr algn="l" fontAlgn="b"/>
                      <a:r>
                        <a:rPr lang="en-US" sz="2000" b="0" i="0" u="none" strike="noStrike" dirty="0">
                          <a:effectLst/>
                          <a:latin typeface="+mn-lt"/>
                        </a:rPr>
                        <a:t>Time Period</a:t>
                      </a:r>
                    </a:p>
                  </a:txBody>
                  <a:tcPr marL="7620" marR="7620" marT="7620" marB="0" anchor="b"/>
                </a:tc>
                <a:tc>
                  <a:txBody>
                    <a:bodyPr/>
                    <a:lstStyle/>
                    <a:p>
                      <a:pPr algn="ctr" fontAlgn="b"/>
                      <a:r>
                        <a:rPr lang="en-US" sz="2000" b="0" i="0" u="none" strike="noStrike" dirty="0">
                          <a:effectLst/>
                          <a:latin typeface="+mn-lt"/>
                        </a:rPr>
                        <a:t>Avg.</a:t>
                      </a:r>
                    </a:p>
                  </a:txBody>
                  <a:tcPr marL="7620" marR="7620" marT="7620" marB="0" anchor="b"/>
                </a:tc>
                <a:extLst>
                  <a:ext uri="{0D108BD9-81ED-4DB2-BD59-A6C34878D82A}">
                    <a16:rowId xmlns:a16="http://schemas.microsoft.com/office/drawing/2014/main" xmlns="" val="927126906"/>
                  </a:ext>
                </a:extLst>
              </a:tr>
              <a:tr h="167640">
                <a:tc>
                  <a:txBody>
                    <a:bodyPr/>
                    <a:lstStyle/>
                    <a:p>
                      <a:pPr algn="l" fontAlgn="b"/>
                      <a:r>
                        <a:rPr lang="en-US" sz="2000" u="none" strike="noStrike" dirty="0">
                          <a:effectLst/>
                          <a:latin typeface="+mn-lt"/>
                        </a:rPr>
                        <a:t>1947-2017</a:t>
                      </a:r>
                      <a:endParaRPr lang="en-US" sz="2000" b="0" i="0" u="none" strike="noStrike" dirty="0">
                        <a:effectLst/>
                        <a:latin typeface="+mn-lt"/>
                      </a:endParaRPr>
                    </a:p>
                  </a:txBody>
                  <a:tcPr marL="7620" marR="7620" marT="7620" marB="0" anchor="b"/>
                </a:tc>
                <a:tc>
                  <a:txBody>
                    <a:bodyPr/>
                    <a:lstStyle/>
                    <a:p>
                      <a:pPr algn="ctr" fontAlgn="b"/>
                      <a:r>
                        <a:rPr lang="en-US" sz="2000" u="none" strike="noStrike" dirty="0">
                          <a:effectLst/>
                          <a:latin typeface="+mn-lt"/>
                        </a:rPr>
                        <a:t>8.5</a:t>
                      </a:r>
                      <a:endParaRPr lang="en-US" sz="2000" b="0" i="0" u="none" strike="noStrike" dirty="0">
                        <a:effectLst/>
                        <a:latin typeface="+mn-lt"/>
                      </a:endParaRPr>
                    </a:p>
                  </a:txBody>
                  <a:tcPr marL="7620" marR="7620" marT="7620" marB="0" anchor="b"/>
                </a:tc>
                <a:extLst>
                  <a:ext uri="{0D108BD9-81ED-4DB2-BD59-A6C34878D82A}">
                    <a16:rowId xmlns:a16="http://schemas.microsoft.com/office/drawing/2014/main" xmlns="" val="614323620"/>
                  </a:ext>
                </a:extLst>
              </a:tr>
              <a:tr h="167640">
                <a:tc>
                  <a:txBody>
                    <a:bodyPr/>
                    <a:lstStyle/>
                    <a:p>
                      <a:pPr algn="l" fontAlgn="b"/>
                      <a:r>
                        <a:rPr lang="en-US" sz="2000" u="none" strike="noStrike" dirty="0">
                          <a:effectLst/>
                          <a:latin typeface="+mn-lt"/>
                        </a:rPr>
                        <a:t>1980s</a:t>
                      </a:r>
                      <a:endParaRPr lang="en-US" sz="2000" b="0" i="0" u="none" strike="noStrike" dirty="0">
                        <a:effectLst/>
                        <a:latin typeface="+mn-lt"/>
                      </a:endParaRPr>
                    </a:p>
                  </a:txBody>
                  <a:tcPr marL="7620" marR="7620" marT="7620" marB="0" anchor="b"/>
                </a:tc>
                <a:tc>
                  <a:txBody>
                    <a:bodyPr/>
                    <a:lstStyle/>
                    <a:p>
                      <a:pPr algn="ctr" fontAlgn="b"/>
                      <a:r>
                        <a:rPr lang="en-US" sz="2000" u="none" strike="noStrike" dirty="0">
                          <a:effectLst/>
                          <a:latin typeface="+mn-lt"/>
                        </a:rPr>
                        <a:t>9.3</a:t>
                      </a:r>
                      <a:endParaRPr lang="en-US" sz="2000" b="0" i="0" u="none" strike="noStrike" dirty="0">
                        <a:effectLst/>
                        <a:latin typeface="+mn-lt"/>
                      </a:endParaRPr>
                    </a:p>
                  </a:txBody>
                  <a:tcPr marL="7620" marR="7620" marT="7620" marB="0" anchor="b"/>
                </a:tc>
                <a:extLst>
                  <a:ext uri="{0D108BD9-81ED-4DB2-BD59-A6C34878D82A}">
                    <a16:rowId xmlns:a16="http://schemas.microsoft.com/office/drawing/2014/main" xmlns="" val="2825559722"/>
                  </a:ext>
                </a:extLst>
              </a:tr>
              <a:tr h="0">
                <a:tc>
                  <a:txBody>
                    <a:bodyPr/>
                    <a:lstStyle/>
                    <a:p>
                      <a:pPr algn="l" fontAlgn="b"/>
                      <a:r>
                        <a:rPr lang="en-US" sz="2000" b="0" i="0" u="none" strike="noStrike" dirty="0">
                          <a:effectLst/>
                          <a:latin typeface="+mn-lt"/>
                        </a:rPr>
                        <a:t>1990s</a:t>
                      </a:r>
                    </a:p>
                  </a:txBody>
                  <a:tcPr marL="7620" marR="7620" marT="7620" marB="0" anchor="b"/>
                </a:tc>
                <a:tc>
                  <a:txBody>
                    <a:bodyPr/>
                    <a:lstStyle/>
                    <a:p>
                      <a:pPr algn="ctr" fontAlgn="b"/>
                      <a:r>
                        <a:rPr lang="en-US" sz="2000" b="0" i="0" u="none" strike="noStrike" dirty="0">
                          <a:effectLst/>
                          <a:latin typeface="+mn-lt"/>
                        </a:rPr>
                        <a:t>6.7</a:t>
                      </a:r>
                    </a:p>
                  </a:txBody>
                  <a:tcPr marL="7620" marR="7620" marT="7620" marB="0" anchor="b"/>
                </a:tc>
                <a:extLst>
                  <a:ext uri="{0D108BD9-81ED-4DB2-BD59-A6C34878D82A}">
                    <a16:rowId xmlns:a16="http://schemas.microsoft.com/office/drawing/2014/main" xmlns="" val="657717980"/>
                  </a:ext>
                </a:extLst>
              </a:tr>
              <a:tr h="167640">
                <a:tc>
                  <a:txBody>
                    <a:bodyPr/>
                    <a:lstStyle/>
                    <a:p>
                      <a:pPr algn="l" fontAlgn="b"/>
                      <a:r>
                        <a:rPr lang="en-US" sz="2000" u="none" strike="noStrike" dirty="0">
                          <a:effectLst/>
                          <a:latin typeface="+mn-lt"/>
                        </a:rPr>
                        <a:t>2000s</a:t>
                      </a:r>
                      <a:endParaRPr lang="en-US" sz="2000" b="0" i="0" u="none" strike="noStrike" dirty="0">
                        <a:effectLst/>
                        <a:latin typeface="+mn-lt"/>
                      </a:endParaRPr>
                    </a:p>
                  </a:txBody>
                  <a:tcPr marL="7620" marR="7620" marT="7620" marB="0" anchor="b"/>
                </a:tc>
                <a:tc>
                  <a:txBody>
                    <a:bodyPr/>
                    <a:lstStyle/>
                    <a:p>
                      <a:pPr algn="ctr" fontAlgn="b"/>
                      <a:r>
                        <a:rPr lang="en-US" sz="2000" u="none" strike="noStrike" dirty="0">
                          <a:effectLst/>
                          <a:latin typeface="+mn-lt"/>
                        </a:rPr>
                        <a:t>4.3</a:t>
                      </a:r>
                      <a:endParaRPr lang="en-US" sz="2000" b="0" i="0" u="none" strike="noStrike" dirty="0">
                        <a:effectLst/>
                        <a:latin typeface="+mn-lt"/>
                      </a:endParaRPr>
                    </a:p>
                  </a:txBody>
                  <a:tcPr marL="7620" marR="7620" marT="7620" marB="0" anchor="b"/>
                </a:tc>
                <a:extLst>
                  <a:ext uri="{0D108BD9-81ED-4DB2-BD59-A6C34878D82A}">
                    <a16:rowId xmlns:a16="http://schemas.microsoft.com/office/drawing/2014/main" xmlns="" val="596314145"/>
                  </a:ext>
                </a:extLst>
              </a:tr>
              <a:tr h="167640">
                <a:tc>
                  <a:txBody>
                    <a:bodyPr/>
                    <a:lstStyle/>
                    <a:p>
                      <a:pPr algn="l" fontAlgn="b"/>
                      <a:r>
                        <a:rPr lang="en-US" sz="2000" u="none" strike="noStrike" dirty="0">
                          <a:effectLst/>
                          <a:latin typeface="+mn-lt"/>
                        </a:rPr>
                        <a:t>2010s</a:t>
                      </a:r>
                      <a:endParaRPr lang="en-US" sz="2000" b="0" i="0" u="none" strike="noStrike" dirty="0">
                        <a:effectLst/>
                        <a:latin typeface="+mn-lt"/>
                      </a:endParaRPr>
                    </a:p>
                  </a:txBody>
                  <a:tcPr marL="7620" marR="7620" marT="7620" marB="0" anchor="b"/>
                </a:tc>
                <a:tc>
                  <a:txBody>
                    <a:bodyPr/>
                    <a:lstStyle/>
                    <a:p>
                      <a:pPr algn="ctr" fontAlgn="b"/>
                      <a:r>
                        <a:rPr lang="en-US" sz="2000" u="none" strike="noStrike" dirty="0">
                          <a:effectLst/>
                          <a:latin typeface="+mn-lt"/>
                        </a:rPr>
                        <a:t>5.5</a:t>
                      </a:r>
                      <a:endParaRPr lang="en-US" sz="2000" b="0" i="0" u="none" strike="noStrike" dirty="0">
                        <a:effectLst/>
                        <a:latin typeface="+mn-lt"/>
                      </a:endParaRPr>
                    </a:p>
                  </a:txBody>
                  <a:tcPr marL="7620" marR="7620" marT="7620" marB="0" anchor="b"/>
                </a:tc>
                <a:extLst>
                  <a:ext uri="{0D108BD9-81ED-4DB2-BD59-A6C34878D82A}">
                    <a16:rowId xmlns:a16="http://schemas.microsoft.com/office/drawing/2014/main" xmlns="" val="244170742"/>
                  </a:ext>
                </a:extLst>
              </a:tr>
            </a:tbl>
          </a:graphicData>
        </a:graphic>
      </p:graphicFrame>
    </p:spTree>
    <p:extLst>
      <p:ext uri="{BB962C8B-B14F-4D97-AF65-F5344CB8AC3E}">
        <p14:creationId xmlns:p14="http://schemas.microsoft.com/office/powerpoint/2010/main" val="736441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C889674-2524-438D-8BAA-52CFBD589D55}"/>
              </a:ext>
            </a:extLst>
          </p:cNvPr>
          <p:cNvSpPr/>
          <p:nvPr/>
        </p:nvSpPr>
        <p:spPr>
          <a:xfrm>
            <a:off x="0" y="0"/>
            <a:ext cx="12192000" cy="66501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U.S. Change in Household Debt 1989-2016 (% GDP)</a:t>
            </a:r>
          </a:p>
        </p:txBody>
      </p:sp>
      <p:sp>
        <p:nvSpPr>
          <p:cNvPr id="8" name="TextBox 7">
            <a:extLst>
              <a:ext uri="{FF2B5EF4-FFF2-40B4-BE49-F238E27FC236}">
                <a16:creationId xmlns:a16="http://schemas.microsoft.com/office/drawing/2014/main" xmlns="" id="{F49C93C5-53E4-46D1-9843-81F1D5D13356}"/>
              </a:ext>
            </a:extLst>
          </p:cNvPr>
          <p:cNvSpPr txBox="1"/>
          <p:nvPr/>
        </p:nvSpPr>
        <p:spPr>
          <a:xfrm>
            <a:off x="548396" y="6518688"/>
            <a:ext cx="2332690" cy="246221"/>
          </a:xfrm>
          <a:prstGeom prst="rect">
            <a:avLst/>
          </a:prstGeom>
          <a:noFill/>
        </p:spPr>
        <p:txBody>
          <a:bodyPr wrap="none" rtlCol="0">
            <a:spAutoFit/>
          </a:bodyPr>
          <a:lstStyle/>
          <a:p>
            <a:r>
              <a:rPr lang="en-US" sz="1000" dirty="0"/>
              <a:t>Source:  Federal Reserve Economic Data</a:t>
            </a:r>
          </a:p>
        </p:txBody>
      </p:sp>
      <p:pic>
        <p:nvPicPr>
          <p:cNvPr id="4" name="Picture 3">
            <a:extLst>
              <a:ext uri="{FF2B5EF4-FFF2-40B4-BE49-F238E27FC236}">
                <a16:creationId xmlns:a16="http://schemas.microsoft.com/office/drawing/2014/main" xmlns="" id="{2EC15949-13B6-438A-A0AD-17A71ACCA065}"/>
              </a:ext>
            </a:extLst>
          </p:cNvPr>
          <p:cNvPicPr>
            <a:picLocks noChangeAspect="1"/>
          </p:cNvPicPr>
          <p:nvPr/>
        </p:nvPicPr>
        <p:blipFill>
          <a:blip r:embed="rId2"/>
          <a:stretch>
            <a:fillRect/>
          </a:stretch>
        </p:blipFill>
        <p:spPr>
          <a:xfrm>
            <a:off x="206729" y="830593"/>
            <a:ext cx="11857892" cy="5504558"/>
          </a:xfrm>
          <a:prstGeom prst="rect">
            <a:avLst/>
          </a:prstGeom>
        </p:spPr>
      </p:pic>
      <p:sp>
        <p:nvSpPr>
          <p:cNvPr id="3" name="TextBox 2">
            <a:extLst>
              <a:ext uri="{FF2B5EF4-FFF2-40B4-BE49-F238E27FC236}">
                <a16:creationId xmlns:a16="http://schemas.microsoft.com/office/drawing/2014/main" xmlns="" id="{31FD9A74-A24D-465E-A9A0-FC61CF3C84A9}"/>
              </a:ext>
            </a:extLst>
          </p:cNvPr>
          <p:cNvSpPr txBox="1"/>
          <p:nvPr/>
        </p:nvSpPr>
        <p:spPr>
          <a:xfrm>
            <a:off x="206729" y="1317008"/>
            <a:ext cx="601448" cy="646331"/>
          </a:xfrm>
          <a:prstGeom prst="rect">
            <a:avLst/>
          </a:prstGeom>
          <a:noFill/>
        </p:spPr>
        <p:txBody>
          <a:bodyPr wrap="none" rtlCol="0">
            <a:spAutoFit/>
          </a:bodyPr>
          <a:lstStyle/>
          <a:p>
            <a:pPr algn="ctr"/>
            <a:r>
              <a:rPr lang="en-US" b="1" dirty="0"/>
              <a:t>GDP</a:t>
            </a:r>
          </a:p>
          <a:p>
            <a:pPr algn="ctr"/>
            <a:r>
              <a:rPr lang="en-US" b="1" dirty="0"/>
              <a:t>%</a:t>
            </a:r>
          </a:p>
        </p:txBody>
      </p:sp>
      <p:sp>
        <p:nvSpPr>
          <p:cNvPr id="2" name="TextBox 1">
            <a:extLst>
              <a:ext uri="{FF2B5EF4-FFF2-40B4-BE49-F238E27FC236}">
                <a16:creationId xmlns:a16="http://schemas.microsoft.com/office/drawing/2014/main" xmlns="" id="{00B88C91-37FD-474E-A780-6A50F9187D8C}"/>
              </a:ext>
            </a:extLst>
          </p:cNvPr>
          <p:cNvSpPr txBox="1"/>
          <p:nvPr/>
        </p:nvSpPr>
        <p:spPr>
          <a:xfrm>
            <a:off x="9551451" y="1835667"/>
            <a:ext cx="2211461" cy="1631216"/>
          </a:xfrm>
          <a:prstGeom prst="rect">
            <a:avLst/>
          </a:prstGeom>
          <a:noFill/>
        </p:spPr>
        <p:txBody>
          <a:bodyPr wrap="square" rtlCol="0">
            <a:spAutoFit/>
          </a:bodyPr>
          <a:lstStyle/>
          <a:p>
            <a:r>
              <a:rPr lang="en-US" sz="2000" dirty="0"/>
              <a:t>Households paid down debt for four years, rather than borrowing and spending</a:t>
            </a:r>
          </a:p>
        </p:txBody>
      </p:sp>
      <p:sp>
        <p:nvSpPr>
          <p:cNvPr id="7" name="Slide Number Placeholder 6">
            <a:extLst>
              <a:ext uri="{FF2B5EF4-FFF2-40B4-BE49-F238E27FC236}">
                <a16:creationId xmlns:a16="http://schemas.microsoft.com/office/drawing/2014/main" xmlns="" id="{DE9ABB16-A71A-4C1A-BA77-E010130580A0}"/>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42</a:t>
            </a:fld>
            <a:endParaRPr lang="en-US" dirty="0"/>
          </a:p>
        </p:txBody>
      </p:sp>
    </p:spTree>
    <p:extLst>
      <p:ext uri="{BB962C8B-B14F-4D97-AF65-F5344CB8AC3E}">
        <p14:creationId xmlns:p14="http://schemas.microsoft.com/office/powerpoint/2010/main" val="3347750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C889674-2524-438D-8BAA-52CFBD589D55}"/>
              </a:ext>
            </a:extLst>
          </p:cNvPr>
          <p:cNvSpPr/>
          <p:nvPr/>
        </p:nvSpPr>
        <p:spPr>
          <a:xfrm>
            <a:off x="0" y="0"/>
            <a:ext cx="12192000" cy="66501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Labor Force Participation (Age 16+)</a:t>
            </a:r>
          </a:p>
        </p:txBody>
      </p:sp>
      <p:sp>
        <p:nvSpPr>
          <p:cNvPr id="8" name="TextBox 7">
            <a:extLst>
              <a:ext uri="{FF2B5EF4-FFF2-40B4-BE49-F238E27FC236}">
                <a16:creationId xmlns:a16="http://schemas.microsoft.com/office/drawing/2014/main" xmlns="" id="{F49C93C5-53E4-46D1-9843-81F1D5D13356}"/>
              </a:ext>
            </a:extLst>
          </p:cNvPr>
          <p:cNvSpPr txBox="1"/>
          <p:nvPr/>
        </p:nvSpPr>
        <p:spPr>
          <a:xfrm>
            <a:off x="548396" y="6518688"/>
            <a:ext cx="2332690" cy="246221"/>
          </a:xfrm>
          <a:prstGeom prst="rect">
            <a:avLst/>
          </a:prstGeom>
          <a:noFill/>
        </p:spPr>
        <p:txBody>
          <a:bodyPr wrap="none" rtlCol="0">
            <a:spAutoFit/>
          </a:bodyPr>
          <a:lstStyle/>
          <a:p>
            <a:r>
              <a:rPr lang="en-US" sz="1000" dirty="0"/>
              <a:t>Source:  Federal Reserve Economic Data</a:t>
            </a:r>
          </a:p>
        </p:txBody>
      </p:sp>
      <p:pic>
        <p:nvPicPr>
          <p:cNvPr id="3" name="Picture 2">
            <a:extLst>
              <a:ext uri="{FF2B5EF4-FFF2-40B4-BE49-F238E27FC236}">
                <a16:creationId xmlns:a16="http://schemas.microsoft.com/office/drawing/2014/main" xmlns="" id="{8135B923-FD2B-4BE1-B1AC-442FEA27A0D2}"/>
              </a:ext>
            </a:extLst>
          </p:cNvPr>
          <p:cNvPicPr>
            <a:picLocks noChangeAspect="1"/>
          </p:cNvPicPr>
          <p:nvPr/>
        </p:nvPicPr>
        <p:blipFill>
          <a:blip r:embed="rId2"/>
          <a:stretch>
            <a:fillRect/>
          </a:stretch>
        </p:blipFill>
        <p:spPr>
          <a:xfrm>
            <a:off x="215223" y="1427395"/>
            <a:ext cx="9627143" cy="5007841"/>
          </a:xfrm>
          <a:prstGeom prst="rect">
            <a:avLst/>
          </a:prstGeom>
        </p:spPr>
      </p:pic>
      <p:sp>
        <p:nvSpPr>
          <p:cNvPr id="6" name="TextBox 5">
            <a:extLst>
              <a:ext uri="{FF2B5EF4-FFF2-40B4-BE49-F238E27FC236}">
                <a16:creationId xmlns:a16="http://schemas.microsoft.com/office/drawing/2014/main" xmlns="" id="{B698A84B-2C13-4605-A301-323CFC269C7A}"/>
              </a:ext>
            </a:extLst>
          </p:cNvPr>
          <p:cNvSpPr txBox="1"/>
          <p:nvPr/>
        </p:nvSpPr>
        <p:spPr>
          <a:xfrm>
            <a:off x="116492" y="702378"/>
            <a:ext cx="12181796" cy="646331"/>
          </a:xfrm>
          <a:prstGeom prst="rect">
            <a:avLst/>
          </a:prstGeom>
          <a:noFill/>
        </p:spPr>
        <p:txBody>
          <a:bodyPr wrap="none" rtlCol="0">
            <a:spAutoFit/>
          </a:bodyPr>
          <a:lstStyle/>
          <a:p>
            <a:r>
              <a:rPr lang="en-US" dirty="0"/>
              <a:t>Labor force participation is significantly impacted by an aging country; retirees are not in the labor force</a:t>
            </a:r>
          </a:p>
          <a:p>
            <a:r>
              <a:rPr lang="en-US" dirty="0"/>
              <a:t>A lower percentage of age 65+ persons work vs. the 25-54 working age, lowering demand (perhaps slope of potential GDP line?)</a:t>
            </a:r>
          </a:p>
        </p:txBody>
      </p:sp>
      <p:sp>
        <p:nvSpPr>
          <p:cNvPr id="2" name="TextBox 1">
            <a:extLst>
              <a:ext uri="{FF2B5EF4-FFF2-40B4-BE49-F238E27FC236}">
                <a16:creationId xmlns:a16="http://schemas.microsoft.com/office/drawing/2014/main" xmlns="" id="{3458739F-02A5-4213-B3BA-9BA9924319B7}"/>
              </a:ext>
            </a:extLst>
          </p:cNvPr>
          <p:cNvSpPr txBox="1"/>
          <p:nvPr/>
        </p:nvSpPr>
        <p:spPr>
          <a:xfrm>
            <a:off x="10309823" y="1966572"/>
            <a:ext cx="1461968" cy="1754326"/>
          </a:xfrm>
          <a:prstGeom prst="rect">
            <a:avLst/>
          </a:prstGeom>
          <a:noFill/>
        </p:spPr>
        <p:txBody>
          <a:bodyPr wrap="square" rtlCol="0">
            <a:spAutoFit/>
          </a:bodyPr>
          <a:lstStyle/>
          <a:p>
            <a:pPr algn="ctr"/>
            <a:r>
              <a:rPr lang="en-US" b="1" dirty="0"/>
              <a:t>LFPR= </a:t>
            </a:r>
          </a:p>
          <a:p>
            <a:pPr algn="ctr"/>
            <a:endParaRPr lang="en-US" u="sng" dirty="0"/>
          </a:p>
          <a:p>
            <a:pPr algn="ctr"/>
            <a:r>
              <a:rPr lang="en-US" u="sng" dirty="0"/>
              <a:t>Labor Force</a:t>
            </a:r>
            <a:r>
              <a:rPr lang="en-US" dirty="0"/>
              <a:t> </a:t>
            </a:r>
          </a:p>
          <a:p>
            <a:pPr algn="ctr"/>
            <a:r>
              <a:rPr lang="en-US" dirty="0"/>
              <a:t>Civilian Population Age 16+</a:t>
            </a:r>
          </a:p>
        </p:txBody>
      </p:sp>
      <p:sp>
        <p:nvSpPr>
          <p:cNvPr id="7" name="Slide Number Placeholder 6">
            <a:extLst>
              <a:ext uri="{FF2B5EF4-FFF2-40B4-BE49-F238E27FC236}">
                <a16:creationId xmlns:a16="http://schemas.microsoft.com/office/drawing/2014/main" xmlns="" id="{3043089C-552E-4A8A-A2E7-A73C24DD3918}"/>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43</a:t>
            </a:fld>
            <a:endParaRPr lang="en-US" dirty="0"/>
          </a:p>
        </p:txBody>
      </p:sp>
    </p:spTree>
    <p:extLst>
      <p:ext uri="{BB962C8B-B14F-4D97-AF65-F5344CB8AC3E}">
        <p14:creationId xmlns:p14="http://schemas.microsoft.com/office/powerpoint/2010/main" val="3581682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C889674-2524-438D-8BAA-52CFBD589D55}"/>
              </a:ext>
            </a:extLst>
          </p:cNvPr>
          <p:cNvSpPr/>
          <p:nvPr/>
        </p:nvSpPr>
        <p:spPr>
          <a:xfrm>
            <a:off x="0" y="0"/>
            <a:ext cx="12192000" cy="66501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Population Growth (% Change vs. Year Ago)</a:t>
            </a:r>
          </a:p>
        </p:txBody>
      </p:sp>
      <p:sp>
        <p:nvSpPr>
          <p:cNvPr id="8" name="TextBox 7">
            <a:extLst>
              <a:ext uri="{FF2B5EF4-FFF2-40B4-BE49-F238E27FC236}">
                <a16:creationId xmlns:a16="http://schemas.microsoft.com/office/drawing/2014/main" xmlns="" id="{F49C93C5-53E4-46D1-9843-81F1D5D13356}"/>
              </a:ext>
            </a:extLst>
          </p:cNvPr>
          <p:cNvSpPr txBox="1"/>
          <p:nvPr/>
        </p:nvSpPr>
        <p:spPr>
          <a:xfrm>
            <a:off x="548396" y="6518688"/>
            <a:ext cx="2332690" cy="246221"/>
          </a:xfrm>
          <a:prstGeom prst="rect">
            <a:avLst/>
          </a:prstGeom>
          <a:noFill/>
        </p:spPr>
        <p:txBody>
          <a:bodyPr wrap="none" rtlCol="0">
            <a:spAutoFit/>
          </a:bodyPr>
          <a:lstStyle/>
          <a:p>
            <a:r>
              <a:rPr lang="en-US" sz="1000" dirty="0"/>
              <a:t>Source:  Federal Reserve Economic Data</a:t>
            </a:r>
          </a:p>
        </p:txBody>
      </p:sp>
      <p:pic>
        <p:nvPicPr>
          <p:cNvPr id="2" name="Picture 1">
            <a:extLst>
              <a:ext uri="{FF2B5EF4-FFF2-40B4-BE49-F238E27FC236}">
                <a16:creationId xmlns:a16="http://schemas.microsoft.com/office/drawing/2014/main" xmlns="" id="{117BA306-2131-4399-8214-0741ED033206}"/>
              </a:ext>
            </a:extLst>
          </p:cNvPr>
          <p:cNvPicPr>
            <a:picLocks noChangeAspect="1"/>
          </p:cNvPicPr>
          <p:nvPr/>
        </p:nvPicPr>
        <p:blipFill>
          <a:blip r:embed="rId2"/>
          <a:stretch>
            <a:fillRect/>
          </a:stretch>
        </p:blipFill>
        <p:spPr>
          <a:xfrm>
            <a:off x="452726" y="1115577"/>
            <a:ext cx="10185646" cy="5312930"/>
          </a:xfrm>
          <a:prstGeom prst="rect">
            <a:avLst/>
          </a:prstGeom>
        </p:spPr>
      </p:pic>
      <p:sp>
        <p:nvSpPr>
          <p:cNvPr id="9" name="TextBox 8">
            <a:extLst>
              <a:ext uri="{FF2B5EF4-FFF2-40B4-BE49-F238E27FC236}">
                <a16:creationId xmlns:a16="http://schemas.microsoft.com/office/drawing/2014/main" xmlns="" id="{DBBF4F4B-7854-4684-9A29-3AAB7C12DBE3}"/>
              </a:ext>
            </a:extLst>
          </p:cNvPr>
          <p:cNvSpPr txBox="1"/>
          <p:nvPr/>
        </p:nvSpPr>
        <p:spPr>
          <a:xfrm>
            <a:off x="452726" y="746245"/>
            <a:ext cx="6912533" cy="369332"/>
          </a:xfrm>
          <a:prstGeom prst="rect">
            <a:avLst/>
          </a:prstGeom>
          <a:noFill/>
        </p:spPr>
        <p:txBody>
          <a:bodyPr wrap="none" rtlCol="0">
            <a:spAutoFit/>
          </a:bodyPr>
          <a:lstStyle/>
          <a:p>
            <a:r>
              <a:rPr lang="en-US" dirty="0"/>
              <a:t>Slower population growth means fewer new workers, other things equal</a:t>
            </a:r>
          </a:p>
        </p:txBody>
      </p:sp>
      <p:sp>
        <p:nvSpPr>
          <p:cNvPr id="6" name="Slide Number Placeholder 6">
            <a:extLst>
              <a:ext uri="{FF2B5EF4-FFF2-40B4-BE49-F238E27FC236}">
                <a16:creationId xmlns:a16="http://schemas.microsoft.com/office/drawing/2014/main" xmlns="" id="{6301046C-EEEE-4047-AA6D-612DD42B07D5}"/>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44</a:t>
            </a:fld>
            <a:endParaRPr lang="en-US" dirty="0"/>
          </a:p>
        </p:txBody>
      </p:sp>
    </p:spTree>
    <p:extLst>
      <p:ext uri="{BB962C8B-B14F-4D97-AF65-F5344CB8AC3E}">
        <p14:creationId xmlns:p14="http://schemas.microsoft.com/office/powerpoint/2010/main" val="1369069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C889674-2524-438D-8BAA-52CFBD589D55}"/>
              </a:ext>
            </a:extLst>
          </p:cNvPr>
          <p:cNvSpPr/>
          <p:nvPr/>
        </p:nvSpPr>
        <p:spPr>
          <a:xfrm>
            <a:off x="0" y="0"/>
            <a:ext cx="12192000" cy="66501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 Real Gross Private Domestic Investment (Businesses) (17% GDP)</a:t>
            </a:r>
          </a:p>
        </p:txBody>
      </p:sp>
      <p:sp>
        <p:nvSpPr>
          <p:cNvPr id="8" name="TextBox 7">
            <a:extLst>
              <a:ext uri="{FF2B5EF4-FFF2-40B4-BE49-F238E27FC236}">
                <a16:creationId xmlns:a16="http://schemas.microsoft.com/office/drawing/2014/main" xmlns="" id="{F49C93C5-53E4-46D1-9843-81F1D5D13356}"/>
              </a:ext>
            </a:extLst>
          </p:cNvPr>
          <p:cNvSpPr txBox="1"/>
          <p:nvPr/>
        </p:nvSpPr>
        <p:spPr>
          <a:xfrm>
            <a:off x="548396" y="6518688"/>
            <a:ext cx="2332690" cy="246221"/>
          </a:xfrm>
          <a:prstGeom prst="rect">
            <a:avLst/>
          </a:prstGeom>
          <a:noFill/>
        </p:spPr>
        <p:txBody>
          <a:bodyPr wrap="none" rtlCol="0">
            <a:spAutoFit/>
          </a:bodyPr>
          <a:lstStyle/>
          <a:p>
            <a:r>
              <a:rPr lang="en-US" sz="1000" dirty="0"/>
              <a:t>Source:  Federal Reserve Economic Data</a:t>
            </a:r>
          </a:p>
        </p:txBody>
      </p:sp>
      <p:graphicFrame>
        <p:nvGraphicFramePr>
          <p:cNvPr id="3" name="Table 2">
            <a:extLst>
              <a:ext uri="{FF2B5EF4-FFF2-40B4-BE49-F238E27FC236}">
                <a16:creationId xmlns:a16="http://schemas.microsoft.com/office/drawing/2014/main" xmlns="" id="{6A2A709B-F447-4877-9297-2C062E3D8C3A}"/>
              </a:ext>
            </a:extLst>
          </p:cNvPr>
          <p:cNvGraphicFramePr>
            <a:graphicFrameLocks noGrp="1"/>
          </p:cNvGraphicFramePr>
          <p:nvPr>
            <p:extLst>
              <p:ext uri="{D42A27DB-BD31-4B8C-83A1-F6EECF244321}">
                <p14:modId xmlns:p14="http://schemas.microsoft.com/office/powerpoint/2010/main" val="2853550154"/>
              </p:ext>
            </p:extLst>
          </p:nvPr>
        </p:nvGraphicFramePr>
        <p:xfrm>
          <a:off x="9342408" y="1645939"/>
          <a:ext cx="2130724" cy="2190750"/>
        </p:xfrm>
        <a:graphic>
          <a:graphicData uri="http://schemas.openxmlformats.org/drawingml/2006/table">
            <a:tbl>
              <a:tblPr firstRow="1" bandRow="1">
                <a:tableStyleId>{5C22544A-7EE6-4342-B048-85BDC9FD1C3A}</a:tableStyleId>
              </a:tblPr>
              <a:tblGrid>
                <a:gridCol w="868839">
                  <a:extLst>
                    <a:ext uri="{9D8B030D-6E8A-4147-A177-3AD203B41FA5}">
                      <a16:colId xmlns:a16="http://schemas.microsoft.com/office/drawing/2014/main" xmlns="" val="2554643004"/>
                    </a:ext>
                  </a:extLst>
                </a:gridCol>
                <a:gridCol w="1261885">
                  <a:extLst>
                    <a:ext uri="{9D8B030D-6E8A-4147-A177-3AD203B41FA5}">
                      <a16:colId xmlns:a16="http://schemas.microsoft.com/office/drawing/2014/main" xmlns="" val="1312560041"/>
                    </a:ext>
                  </a:extLst>
                </a:gridCol>
              </a:tblGrid>
              <a:tr h="323850">
                <a:tc>
                  <a:txBody>
                    <a:bodyPr/>
                    <a:lstStyle/>
                    <a:p>
                      <a:pPr algn="ctr" fontAlgn="b"/>
                      <a:r>
                        <a:rPr lang="en-US" sz="2000" u="none" strike="noStrike" dirty="0">
                          <a:effectLst/>
                        </a:rPr>
                        <a:t>Time Period</a:t>
                      </a:r>
                      <a:endParaRPr lang="en-US" sz="2000" b="1" i="0" u="none" strike="noStrike" dirty="0">
                        <a:effectLst/>
                        <a:latin typeface="Arial" panose="020B0604020202020204" pitchFamily="34" charset="0"/>
                      </a:endParaRPr>
                    </a:p>
                  </a:txBody>
                  <a:tcPr marL="9525" marR="9525" marT="9525" marB="0" anchor="b"/>
                </a:tc>
                <a:tc>
                  <a:txBody>
                    <a:bodyPr/>
                    <a:lstStyle/>
                    <a:p>
                      <a:pPr algn="ctr" fontAlgn="b"/>
                      <a:r>
                        <a:rPr lang="en-US" sz="2000" u="none" strike="noStrike">
                          <a:effectLst/>
                        </a:rPr>
                        <a:t>Average Growth</a:t>
                      </a:r>
                      <a:endParaRPr lang="en-US" sz="20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xmlns="" val="317368736"/>
                  </a:ext>
                </a:extLst>
              </a:tr>
              <a:tr h="161925">
                <a:tc>
                  <a:txBody>
                    <a:bodyPr/>
                    <a:lstStyle/>
                    <a:p>
                      <a:pPr algn="ctr" fontAlgn="b"/>
                      <a:r>
                        <a:rPr lang="en-US" sz="2000" u="none" strike="noStrike" dirty="0">
                          <a:effectLst/>
                        </a:rPr>
                        <a:t>1980s</a:t>
                      </a:r>
                      <a:endParaRPr lang="en-US" sz="2000" b="0" i="0" u="none" strike="noStrike" dirty="0">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3.4</a:t>
                      </a:r>
                      <a:endParaRPr lang="en-US" sz="2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xmlns="" val="3980897384"/>
                  </a:ext>
                </a:extLst>
              </a:tr>
              <a:tr h="161925">
                <a:tc>
                  <a:txBody>
                    <a:bodyPr/>
                    <a:lstStyle/>
                    <a:p>
                      <a:pPr algn="ctr" fontAlgn="b"/>
                      <a:r>
                        <a:rPr lang="en-US" sz="2000" u="none" strike="noStrike" dirty="0">
                          <a:effectLst/>
                        </a:rPr>
                        <a:t>1990s</a:t>
                      </a:r>
                      <a:endParaRPr lang="en-US" sz="2000" b="0" i="0" u="none" strike="noStrike" dirty="0">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6.0</a:t>
                      </a:r>
                      <a:endParaRPr lang="en-US" sz="2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xmlns="" val="148905875"/>
                  </a:ext>
                </a:extLst>
              </a:tr>
              <a:tr h="161925">
                <a:tc>
                  <a:txBody>
                    <a:bodyPr/>
                    <a:lstStyle/>
                    <a:p>
                      <a:pPr algn="ctr" fontAlgn="b"/>
                      <a:r>
                        <a:rPr lang="en-US" sz="2000" u="none" strike="noStrike" dirty="0">
                          <a:solidFill>
                            <a:srgbClr val="C00000"/>
                          </a:solidFill>
                          <a:effectLst/>
                        </a:rPr>
                        <a:t>2000s</a:t>
                      </a:r>
                      <a:endParaRPr lang="en-US" sz="2000" b="0" i="0" u="none" strike="noStrike" dirty="0">
                        <a:solidFill>
                          <a:srgbClr val="C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solidFill>
                            <a:srgbClr val="C00000"/>
                          </a:solidFill>
                          <a:effectLst/>
                        </a:rPr>
                        <a:t>-1.2</a:t>
                      </a:r>
                      <a:endParaRPr lang="en-US" sz="2000" b="0" i="0" u="none" strike="noStrike" dirty="0">
                        <a:solidFill>
                          <a:srgbClr val="C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2689227110"/>
                  </a:ext>
                </a:extLst>
              </a:tr>
              <a:tr h="161925">
                <a:tc>
                  <a:txBody>
                    <a:bodyPr/>
                    <a:lstStyle/>
                    <a:p>
                      <a:pPr algn="ctr" fontAlgn="b"/>
                      <a:r>
                        <a:rPr lang="en-US" sz="2000" u="none" strike="noStrike" dirty="0">
                          <a:effectLst/>
                        </a:rPr>
                        <a:t>2010s</a:t>
                      </a:r>
                      <a:endParaRPr lang="en-US" sz="2000" b="0" i="0" u="none" strike="noStrike" dirty="0">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6.0</a:t>
                      </a:r>
                      <a:endParaRPr lang="en-US" sz="2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xmlns="" val="3194121798"/>
                  </a:ext>
                </a:extLst>
              </a:tr>
              <a:tr h="161925">
                <a:tc>
                  <a:txBody>
                    <a:bodyPr/>
                    <a:lstStyle/>
                    <a:p>
                      <a:pPr algn="ctr" fontAlgn="b"/>
                      <a:r>
                        <a:rPr lang="en-US" sz="2000" u="none" strike="noStrike" dirty="0">
                          <a:solidFill>
                            <a:srgbClr val="C00000"/>
                          </a:solidFill>
                          <a:effectLst/>
                        </a:rPr>
                        <a:t>14-17</a:t>
                      </a:r>
                      <a:endParaRPr lang="en-US" sz="2000" b="0" i="0" u="none" strike="noStrike" dirty="0">
                        <a:solidFill>
                          <a:srgbClr val="C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solidFill>
                            <a:srgbClr val="C00000"/>
                          </a:solidFill>
                          <a:effectLst/>
                        </a:rPr>
                        <a:t>3.1</a:t>
                      </a:r>
                      <a:endParaRPr lang="en-US" sz="2000" b="0" i="0" u="none" strike="noStrike" dirty="0">
                        <a:solidFill>
                          <a:srgbClr val="C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74352153"/>
                  </a:ext>
                </a:extLst>
              </a:tr>
            </a:tbl>
          </a:graphicData>
        </a:graphic>
      </p:graphicFrame>
      <p:sp>
        <p:nvSpPr>
          <p:cNvPr id="6" name="Slide Number Placeholder 6">
            <a:extLst>
              <a:ext uri="{FF2B5EF4-FFF2-40B4-BE49-F238E27FC236}">
                <a16:creationId xmlns:a16="http://schemas.microsoft.com/office/drawing/2014/main" xmlns="" id="{81DE84EB-B2AD-492C-A077-C6D0B74B9F57}"/>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45</a:t>
            </a:fld>
            <a:endParaRPr lang="en-US" dirty="0"/>
          </a:p>
        </p:txBody>
      </p:sp>
      <p:pic>
        <p:nvPicPr>
          <p:cNvPr id="4" name="Picture 3">
            <a:extLst>
              <a:ext uri="{FF2B5EF4-FFF2-40B4-BE49-F238E27FC236}">
                <a16:creationId xmlns:a16="http://schemas.microsoft.com/office/drawing/2014/main" xmlns="" id="{0858607A-93F8-4842-861E-209A3677CCD3}"/>
              </a:ext>
            </a:extLst>
          </p:cNvPr>
          <p:cNvPicPr>
            <a:picLocks noChangeAspect="1"/>
          </p:cNvPicPr>
          <p:nvPr/>
        </p:nvPicPr>
        <p:blipFill>
          <a:blip r:embed="rId2"/>
          <a:stretch>
            <a:fillRect/>
          </a:stretch>
        </p:blipFill>
        <p:spPr>
          <a:xfrm>
            <a:off x="99443" y="898051"/>
            <a:ext cx="9119620" cy="4740018"/>
          </a:xfrm>
          <a:prstGeom prst="rect">
            <a:avLst/>
          </a:prstGeom>
        </p:spPr>
      </p:pic>
    </p:spTree>
    <p:extLst>
      <p:ext uri="{BB962C8B-B14F-4D97-AF65-F5344CB8AC3E}">
        <p14:creationId xmlns:p14="http://schemas.microsoft.com/office/powerpoint/2010/main" val="2291816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Output and Productivity</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46</a:t>
            </a:fld>
            <a:endParaRPr lang="en-US" dirty="0"/>
          </a:p>
        </p:txBody>
      </p:sp>
      <p:sp>
        <p:nvSpPr>
          <p:cNvPr id="4" name="TextBox 3">
            <a:extLst>
              <a:ext uri="{FF2B5EF4-FFF2-40B4-BE49-F238E27FC236}">
                <a16:creationId xmlns:a16="http://schemas.microsoft.com/office/drawing/2014/main" xmlns="" id="{35EC8044-6430-48FC-8CEC-58B562016932}"/>
              </a:ext>
            </a:extLst>
          </p:cNvPr>
          <p:cNvSpPr txBox="1"/>
          <p:nvPr/>
        </p:nvSpPr>
        <p:spPr>
          <a:xfrm>
            <a:off x="94893" y="635011"/>
            <a:ext cx="8408084" cy="1015663"/>
          </a:xfrm>
          <a:prstGeom prst="rect">
            <a:avLst/>
          </a:prstGeom>
          <a:noFill/>
        </p:spPr>
        <p:txBody>
          <a:bodyPr wrap="square" rtlCol="0">
            <a:spAutoFit/>
          </a:bodyPr>
          <a:lstStyle/>
          <a:p>
            <a:pPr marL="342900" indent="-342900">
              <a:buFont typeface="Wingdings" panose="05000000000000000000" pitchFamily="2" charset="2"/>
              <a:buChar char="§"/>
            </a:pPr>
            <a:r>
              <a:rPr lang="en-US" sz="2000" dirty="0"/>
              <a:t>Mathematically:  Output =  Output/Hour  X  Hours Worked</a:t>
            </a:r>
          </a:p>
          <a:p>
            <a:pPr marL="342900" indent="-342900">
              <a:buFont typeface="Wingdings" panose="05000000000000000000" pitchFamily="2" charset="2"/>
              <a:buChar char="§"/>
            </a:pPr>
            <a:r>
              <a:rPr lang="en-US" sz="2000" dirty="0"/>
              <a:t>In a fair world, workers wages would go up with productivity and inflation</a:t>
            </a:r>
          </a:p>
          <a:p>
            <a:pPr marL="342900" indent="-342900">
              <a:buFont typeface="Wingdings" panose="05000000000000000000" pitchFamily="2" charset="2"/>
              <a:buChar char="§"/>
            </a:pPr>
            <a:r>
              <a:rPr lang="en-US" sz="2000" dirty="0"/>
              <a:t>Wage Growth = Productivity Growth  + Inflation</a:t>
            </a:r>
          </a:p>
        </p:txBody>
      </p:sp>
      <p:graphicFrame>
        <p:nvGraphicFramePr>
          <p:cNvPr id="2" name="Diagram 1">
            <a:extLst>
              <a:ext uri="{FF2B5EF4-FFF2-40B4-BE49-F238E27FC236}">
                <a16:creationId xmlns:a16="http://schemas.microsoft.com/office/drawing/2014/main" xmlns="" id="{7F0551B9-25F8-4120-B334-E71A620875F1}"/>
              </a:ext>
            </a:extLst>
          </p:cNvPr>
          <p:cNvGraphicFramePr/>
          <p:nvPr>
            <p:extLst>
              <p:ext uri="{D42A27DB-BD31-4B8C-83A1-F6EECF244321}">
                <p14:modId xmlns:p14="http://schemas.microsoft.com/office/powerpoint/2010/main" val="2062541343"/>
              </p:ext>
            </p:extLst>
          </p:nvPr>
        </p:nvGraphicFramePr>
        <p:xfrm>
          <a:off x="387929" y="1644722"/>
          <a:ext cx="6779489" cy="384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xmlns="" id="{C3197B6F-15ED-4AA6-914F-9BE50F8C203E}"/>
              </a:ext>
            </a:extLst>
          </p:cNvPr>
          <p:cNvSpPr txBox="1"/>
          <p:nvPr/>
        </p:nvSpPr>
        <p:spPr>
          <a:xfrm>
            <a:off x="7523018" y="1709353"/>
            <a:ext cx="4558146" cy="3785652"/>
          </a:xfrm>
          <a:prstGeom prst="rect">
            <a:avLst/>
          </a:prstGeom>
          <a:noFill/>
          <a:ln>
            <a:solidFill>
              <a:schemeClr val="tx1"/>
            </a:solidFill>
          </a:ln>
        </p:spPr>
        <p:txBody>
          <a:bodyPr wrap="square" rtlCol="0">
            <a:spAutoFit/>
          </a:bodyPr>
          <a:lstStyle/>
          <a:p>
            <a:r>
              <a:rPr lang="en-US" sz="2400" u="sng" dirty="0"/>
              <a:t>Productivity Drivers</a:t>
            </a:r>
          </a:p>
          <a:p>
            <a:pPr marL="285750" indent="-285750">
              <a:buFont typeface="Wingdings" panose="05000000000000000000" pitchFamily="2" charset="2"/>
              <a:buChar char="§"/>
            </a:pPr>
            <a:r>
              <a:rPr lang="en-US" sz="2400" dirty="0"/>
              <a:t>Capital intensity: Capital per worker (tools &amp; technology)</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Labor composition:  Worker skill (education, training, experience)</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“Multi-factor productivity” – process efficiency, globalized supply chains*</a:t>
            </a:r>
          </a:p>
        </p:txBody>
      </p:sp>
      <p:sp>
        <p:nvSpPr>
          <p:cNvPr id="11" name="TextBox 10">
            <a:extLst>
              <a:ext uri="{FF2B5EF4-FFF2-40B4-BE49-F238E27FC236}">
                <a16:creationId xmlns:a16="http://schemas.microsoft.com/office/drawing/2014/main" xmlns="" id="{7D08BC48-87A8-4A6A-A46E-89494834F7ED}"/>
              </a:ext>
            </a:extLst>
          </p:cNvPr>
          <p:cNvSpPr txBox="1"/>
          <p:nvPr/>
        </p:nvSpPr>
        <p:spPr>
          <a:xfrm>
            <a:off x="515722" y="6446473"/>
            <a:ext cx="3476250" cy="307777"/>
          </a:xfrm>
          <a:prstGeom prst="rect">
            <a:avLst/>
          </a:prstGeom>
          <a:noFill/>
        </p:spPr>
        <p:txBody>
          <a:bodyPr wrap="square" rtlCol="0">
            <a:spAutoFit/>
          </a:bodyPr>
          <a:lstStyle/>
          <a:p>
            <a:r>
              <a:rPr lang="en-US" sz="1400" dirty="0"/>
              <a:t>BLS:  Multifactor Productivity Trends - 2017</a:t>
            </a:r>
          </a:p>
        </p:txBody>
      </p:sp>
      <p:sp>
        <p:nvSpPr>
          <p:cNvPr id="12" name="Rectangle 11">
            <a:extLst>
              <a:ext uri="{FF2B5EF4-FFF2-40B4-BE49-F238E27FC236}">
                <a16:creationId xmlns:a16="http://schemas.microsoft.com/office/drawing/2014/main" xmlns="" id="{719A6E62-183C-4F05-B6D7-133475B93A3A}"/>
              </a:ext>
            </a:extLst>
          </p:cNvPr>
          <p:cNvSpPr/>
          <p:nvPr/>
        </p:nvSpPr>
        <p:spPr>
          <a:xfrm>
            <a:off x="7523018" y="5788655"/>
            <a:ext cx="4327237" cy="830997"/>
          </a:xfrm>
          <a:prstGeom prst="rect">
            <a:avLst/>
          </a:prstGeom>
        </p:spPr>
        <p:txBody>
          <a:bodyPr wrap="square">
            <a:spAutoFit/>
          </a:bodyPr>
          <a:lstStyle/>
          <a:p>
            <a:r>
              <a:rPr lang="en-US" sz="1200" dirty="0"/>
              <a:t>*Multifactor productivity is designed to measure the joint influences of technological change, efficiency improvements, returns to scale, reallocation of resources, and other factors on economic growth, allowing for the effects of capital and labor. </a:t>
            </a:r>
          </a:p>
        </p:txBody>
      </p:sp>
    </p:spTree>
    <p:extLst>
      <p:ext uri="{BB962C8B-B14F-4D97-AF65-F5344CB8AC3E}">
        <p14:creationId xmlns:p14="http://schemas.microsoft.com/office/powerpoint/2010/main" val="1855165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Productivity Components</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47</a:t>
            </a:fld>
            <a:endParaRPr lang="en-US" dirty="0"/>
          </a:p>
        </p:txBody>
      </p:sp>
      <p:pic>
        <p:nvPicPr>
          <p:cNvPr id="3" name="Picture 2">
            <a:extLst>
              <a:ext uri="{FF2B5EF4-FFF2-40B4-BE49-F238E27FC236}">
                <a16:creationId xmlns:a16="http://schemas.microsoft.com/office/drawing/2014/main" xmlns="" id="{60A7D040-3E59-4B6F-B11A-9B95C806E4AE}"/>
              </a:ext>
            </a:extLst>
          </p:cNvPr>
          <p:cNvPicPr>
            <a:picLocks noChangeAspect="1"/>
          </p:cNvPicPr>
          <p:nvPr/>
        </p:nvPicPr>
        <p:blipFill>
          <a:blip r:embed="rId2"/>
          <a:stretch>
            <a:fillRect/>
          </a:stretch>
        </p:blipFill>
        <p:spPr>
          <a:xfrm>
            <a:off x="135118" y="745475"/>
            <a:ext cx="9148454" cy="5703102"/>
          </a:xfrm>
          <a:prstGeom prst="rect">
            <a:avLst/>
          </a:prstGeom>
        </p:spPr>
      </p:pic>
      <p:cxnSp>
        <p:nvCxnSpPr>
          <p:cNvPr id="10" name="Straight Connector 9">
            <a:extLst>
              <a:ext uri="{FF2B5EF4-FFF2-40B4-BE49-F238E27FC236}">
                <a16:creationId xmlns:a16="http://schemas.microsoft.com/office/drawing/2014/main" xmlns="" id="{2360D6FA-BC8E-4890-80A0-1AAF23C461E7}"/>
              </a:ext>
            </a:extLst>
          </p:cNvPr>
          <p:cNvCxnSpPr/>
          <p:nvPr/>
        </p:nvCxnSpPr>
        <p:spPr>
          <a:xfrm>
            <a:off x="2567138" y="1094842"/>
            <a:ext cx="2158738"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EE2D564F-818C-4B9A-83B1-F052C91A88F4}"/>
              </a:ext>
            </a:extLst>
          </p:cNvPr>
          <p:cNvSpPr txBox="1"/>
          <p:nvPr/>
        </p:nvSpPr>
        <p:spPr>
          <a:xfrm>
            <a:off x="369455" y="6428612"/>
            <a:ext cx="5726545" cy="307777"/>
          </a:xfrm>
          <a:prstGeom prst="rect">
            <a:avLst/>
          </a:prstGeom>
          <a:noFill/>
        </p:spPr>
        <p:txBody>
          <a:bodyPr wrap="square" rtlCol="0">
            <a:spAutoFit/>
          </a:bodyPr>
          <a:lstStyle/>
          <a:p>
            <a:r>
              <a:rPr lang="en-US" sz="1400" dirty="0"/>
              <a:t>BLS:  Multifactor Productivity Trends - 2017</a:t>
            </a:r>
          </a:p>
        </p:txBody>
      </p:sp>
      <p:sp>
        <p:nvSpPr>
          <p:cNvPr id="2" name="TextBox 1">
            <a:extLst>
              <a:ext uri="{FF2B5EF4-FFF2-40B4-BE49-F238E27FC236}">
                <a16:creationId xmlns:a16="http://schemas.microsoft.com/office/drawing/2014/main" xmlns="" id="{4687193F-C091-42C2-B51F-68C40A29012E}"/>
              </a:ext>
            </a:extLst>
          </p:cNvPr>
          <p:cNvSpPr txBox="1"/>
          <p:nvPr/>
        </p:nvSpPr>
        <p:spPr>
          <a:xfrm>
            <a:off x="9283572" y="2067636"/>
            <a:ext cx="2773310" cy="3139321"/>
          </a:xfrm>
          <a:prstGeom prst="rect">
            <a:avLst/>
          </a:prstGeom>
          <a:noFill/>
        </p:spPr>
        <p:txBody>
          <a:bodyPr wrap="square" rtlCol="0">
            <a:spAutoFit/>
          </a:bodyPr>
          <a:lstStyle/>
          <a:p>
            <a:r>
              <a:rPr lang="en-US" dirty="0">
                <a:solidFill>
                  <a:srgbClr val="C00000"/>
                </a:solidFill>
              </a:rPr>
              <a:t>From 2007-2017, productivity lower across all three components vs. prior periods</a:t>
            </a:r>
          </a:p>
          <a:p>
            <a:endParaRPr lang="en-US" dirty="0">
              <a:solidFill>
                <a:srgbClr val="C00000"/>
              </a:solidFill>
            </a:endParaRPr>
          </a:p>
          <a:p>
            <a:r>
              <a:rPr lang="en-US" dirty="0">
                <a:solidFill>
                  <a:srgbClr val="C00000"/>
                </a:solidFill>
              </a:rPr>
              <a:t>Tough to get wage growth with low productivity growth</a:t>
            </a:r>
          </a:p>
          <a:p>
            <a:endParaRPr lang="en-US" dirty="0">
              <a:solidFill>
                <a:srgbClr val="C00000"/>
              </a:solidFill>
            </a:endParaRPr>
          </a:p>
          <a:p>
            <a:r>
              <a:rPr lang="en-US" dirty="0">
                <a:solidFill>
                  <a:srgbClr val="C00000"/>
                </a:solidFill>
              </a:rPr>
              <a:t>Wage growth = Productivity growth plus inflation</a:t>
            </a:r>
          </a:p>
        </p:txBody>
      </p:sp>
    </p:spTree>
    <p:extLst>
      <p:ext uri="{BB962C8B-B14F-4D97-AF65-F5344CB8AC3E}">
        <p14:creationId xmlns:p14="http://schemas.microsoft.com/office/powerpoint/2010/main" val="2663669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Theories on Recent Slow Productivity Growth</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48</a:t>
            </a:fld>
            <a:endParaRPr lang="en-US" dirty="0"/>
          </a:p>
        </p:txBody>
      </p:sp>
      <p:sp>
        <p:nvSpPr>
          <p:cNvPr id="3" name="TextBox 2">
            <a:extLst>
              <a:ext uri="{FF2B5EF4-FFF2-40B4-BE49-F238E27FC236}">
                <a16:creationId xmlns:a16="http://schemas.microsoft.com/office/drawing/2014/main" xmlns="" id="{BF030480-896F-4A96-92D3-53573FF47C66}"/>
              </a:ext>
            </a:extLst>
          </p:cNvPr>
          <p:cNvSpPr txBox="1"/>
          <p:nvPr/>
        </p:nvSpPr>
        <p:spPr>
          <a:xfrm>
            <a:off x="6849006" y="6382815"/>
            <a:ext cx="4968300" cy="430887"/>
          </a:xfrm>
          <a:prstGeom prst="rect">
            <a:avLst/>
          </a:prstGeom>
          <a:noFill/>
        </p:spPr>
        <p:txBody>
          <a:bodyPr wrap="square" rtlCol="0">
            <a:spAutoFit/>
          </a:bodyPr>
          <a:lstStyle/>
          <a:p>
            <a:r>
              <a:rPr lang="en-US" sz="1100" dirty="0"/>
              <a:t>NYT-Neil Irwin-Why is Productivity So Weak?  Three Theories (April 2016)</a:t>
            </a:r>
          </a:p>
          <a:p>
            <a:r>
              <a:rPr lang="en-US" sz="1100" dirty="0"/>
              <a:t>Fed Chair Jerome Powell – Speech “The Outlook for the U.S. Economy” April 6, 2018</a:t>
            </a:r>
          </a:p>
        </p:txBody>
      </p:sp>
      <p:sp>
        <p:nvSpPr>
          <p:cNvPr id="2" name="TextBox 1">
            <a:extLst>
              <a:ext uri="{FF2B5EF4-FFF2-40B4-BE49-F238E27FC236}">
                <a16:creationId xmlns:a16="http://schemas.microsoft.com/office/drawing/2014/main" xmlns="" id="{5F8EA4AA-3BAB-4624-B189-3E0CA9D01FB4}"/>
              </a:ext>
            </a:extLst>
          </p:cNvPr>
          <p:cNvSpPr txBox="1"/>
          <p:nvPr/>
        </p:nvSpPr>
        <p:spPr>
          <a:xfrm>
            <a:off x="133164" y="794282"/>
            <a:ext cx="11840299" cy="646331"/>
          </a:xfrm>
          <a:prstGeom prst="rect">
            <a:avLst/>
          </a:prstGeom>
          <a:noFill/>
        </p:spPr>
        <p:txBody>
          <a:bodyPr wrap="square" rtlCol="0">
            <a:spAutoFit/>
          </a:bodyPr>
          <a:lstStyle/>
          <a:p>
            <a:endParaRPr lang="en-US" b="1" dirty="0"/>
          </a:p>
          <a:p>
            <a:endParaRPr lang="en-US" b="1" dirty="0"/>
          </a:p>
        </p:txBody>
      </p:sp>
      <p:sp>
        <p:nvSpPr>
          <p:cNvPr id="4" name="TextBox 3">
            <a:extLst>
              <a:ext uri="{FF2B5EF4-FFF2-40B4-BE49-F238E27FC236}">
                <a16:creationId xmlns:a16="http://schemas.microsoft.com/office/drawing/2014/main" xmlns="" id="{53AD21FD-9F84-4718-8254-C59026A69B39}"/>
              </a:ext>
            </a:extLst>
          </p:cNvPr>
          <p:cNvSpPr txBox="1"/>
          <p:nvPr/>
        </p:nvSpPr>
        <p:spPr>
          <a:xfrm>
            <a:off x="218537" y="762874"/>
            <a:ext cx="11661839" cy="5632311"/>
          </a:xfrm>
          <a:prstGeom prst="rect">
            <a:avLst/>
          </a:prstGeom>
          <a:noFill/>
        </p:spPr>
        <p:txBody>
          <a:bodyPr wrap="square" rtlCol="0">
            <a:spAutoFit/>
          </a:bodyPr>
          <a:lstStyle/>
          <a:p>
            <a:r>
              <a:rPr lang="en-US" sz="2000" b="1" dirty="0"/>
              <a:t>Capital Intensity</a:t>
            </a:r>
          </a:p>
          <a:p>
            <a:pPr marL="285750" indent="-285750">
              <a:buFont typeface="Wingdings" panose="05000000000000000000" pitchFamily="2" charset="2"/>
              <a:buChar char="§"/>
            </a:pPr>
            <a:r>
              <a:rPr lang="en-US" sz="2000" dirty="0"/>
              <a:t>Weak investment after the financial crisis</a:t>
            </a:r>
          </a:p>
          <a:p>
            <a:pPr marL="742950" lvl="1" indent="-285750">
              <a:buFont typeface="Wingdings" panose="05000000000000000000" pitchFamily="2" charset="2"/>
              <a:buChar char="§"/>
            </a:pPr>
            <a:r>
              <a:rPr lang="en-US" sz="2000" dirty="0"/>
              <a:t>Businesses weren’t investing while consumers were paying off debt</a:t>
            </a:r>
          </a:p>
          <a:p>
            <a:pPr marL="742950" lvl="1" indent="-285750">
              <a:buFont typeface="Wingdings" panose="05000000000000000000" pitchFamily="2" charset="2"/>
              <a:buChar char="§"/>
            </a:pPr>
            <a:r>
              <a:rPr lang="en-US" sz="2000" dirty="0"/>
              <a:t>Stock buybacks vs. investment</a:t>
            </a:r>
          </a:p>
          <a:p>
            <a:pPr marL="285750" indent="-285750">
              <a:buFont typeface="Wingdings" panose="05000000000000000000" pitchFamily="2" charset="2"/>
              <a:buChar char="§"/>
            </a:pPr>
            <a:r>
              <a:rPr lang="en-US" sz="2000" dirty="0"/>
              <a:t>Less competitive / more concentrated industries</a:t>
            </a:r>
          </a:p>
          <a:p>
            <a:pPr marL="742950" lvl="1" indent="-285750">
              <a:buFont typeface="Wingdings" panose="05000000000000000000" pitchFamily="2" charset="2"/>
              <a:buChar char="§"/>
            </a:pPr>
            <a:r>
              <a:rPr lang="en-US" sz="2000" dirty="0"/>
              <a:t>Oligopoly/Monopoly can profit maximize without as much investment</a:t>
            </a:r>
          </a:p>
          <a:p>
            <a:pPr marL="742950" lvl="1" indent="-285750">
              <a:buFont typeface="Wingdings" panose="05000000000000000000" pitchFamily="2" charset="2"/>
              <a:buChar char="§"/>
            </a:pPr>
            <a:endParaRPr lang="en-US" sz="2000" dirty="0"/>
          </a:p>
          <a:p>
            <a:r>
              <a:rPr lang="en-US" sz="2000" b="1" dirty="0"/>
              <a:t>Labor Composition (Skills &amp; Experience of Work Force)</a:t>
            </a:r>
          </a:p>
          <a:p>
            <a:pPr marL="285750" indent="-285750">
              <a:buFont typeface="Wingdings" panose="05000000000000000000" pitchFamily="2" charset="2"/>
              <a:buChar char="§"/>
            </a:pPr>
            <a:r>
              <a:rPr lang="en-US" sz="2000" dirty="0"/>
              <a:t>Loss of skilled Boomer’s from the workforce</a:t>
            </a:r>
          </a:p>
          <a:p>
            <a:pPr marL="285750" indent="-285750">
              <a:buFont typeface="Wingdings" panose="05000000000000000000" pitchFamily="2" charset="2"/>
              <a:buChar char="§"/>
            </a:pPr>
            <a:r>
              <a:rPr lang="en-US" sz="2000" dirty="0"/>
              <a:t>Mix of workers shifting to lower productivity industries (?)</a:t>
            </a:r>
          </a:p>
          <a:p>
            <a:pPr marL="742950" lvl="1" indent="-285750">
              <a:buFont typeface="Wingdings" panose="05000000000000000000" pitchFamily="2" charset="2"/>
              <a:buChar char="§"/>
            </a:pPr>
            <a:r>
              <a:rPr lang="en-US" sz="2000" i="1" dirty="0"/>
              <a:t>It is inconsistent to argue that automation is taking millions of jobs, yet not see sizable productivity impact; is there a measurement problem?</a:t>
            </a:r>
          </a:p>
          <a:p>
            <a:pPr marL="285750" indent="-285750">
              <a:buFont typeface="Wingdings" panose="05000000000000000000" pitchFamily="2" charset="2"/>
              <a:buChar char="§"/>
            </a:pPr>
            <a:r>
              <a:rPr lang="en-US" sz="2000" dirty="0"/>
              <a:t>Less worker mobility may mean resources less efficiently deployed</a:t>
            </a:r>
          </a:p>
          <a:p>
            <a:pPr marL="285750" indent="-285750">
              <a:buFont typeface="Wingdings" panose="05000000000000000000" pitchFamily="2" charset="2"/>
              <a:buChar char="§"/>
            </a:pPr>
            <a:endParaRPr lang="en-US" sz="2000" dirty="0"/>
          </a:p>
          <a:p>
            <a:r>
              <a:rPr lang="en-US" sz="2000" b="1" dirty="0"/>
              <a:t>Multifactor Productivity (Technological Changes and Business Process Efficiency)</a:t>
            </a:r>
          </a:p>
          <a:p>
            <a:pPr marL="285750" indent="-285750">
              <a:buFont typeface="Wingdings" panose="05000000000000000000" pitchFamily="2" charset="2"/>
              <a:buChar char="§"/>
            </a:pPr>
            <a:r>
              <a:rPr lang="en-US" sz="2000" dirty="0"/>
              <a:t>Productivity gains from globalized supply chains and outsourcing already behind us</a:t>
            </a:r>
          </a:p>
          <a:p>
            <a:pPr marL="285750" indent="-285750">
              <a:buFont typeface="Wingdings" panose="05000000000000000000" pitchFamily="2" charset="2"/>
              <a:buChar char="§"/>
            </a:pPr>
            <a:r>
              <a:rPr lang="en-US" sz="2000" dirty="0"/>
              <a:t>Recent innovations (e.g., AI, robotics, social networks, mobile apps) may have less productivity impact or may in the early stages</a:t>
            </a:r>
          </a:p>
        </p:txBody>
      </p:sp>
      <p:sp>
        <p:nvSpPr>
          <p:cNvPr id="5" name="TextBox 4">
            <a:extLst>
              <a:ext uri="{FF2B5EF4-FFF2-40B4-BE49-F238E27FC236}">
                <a16:creationId xmlns:a16="http://schemas.microsoft.com/office/drawing/2014/main" xmlns="" id="{77B42D58-7545-4C18-A41B-B5ED3BC3ECF8}"/>
              </a:ext>
            </a:extLst>
          </p:cNvPr>
          <p:cNvSpPr txBox="1"/>
          <p:nvPr/>
        </p:nvSpPr>
        <p:spPr>
          <a:xfrm>
            <a:off x="8825346" y="794282"/>
            <a:ext cx="3121614" cy="1323439"/>
          </a:xfrm>
          <a:prstGeom prst="rect">
            <a:avLst/>
          </a:prstGeom>
          <a:noFill/>
        </p:spPr>
        <p:txBody>
          <a:bodyPr wrap="square" rtlCol="0">
            <a:spAutoFit/>
          </a:bodyPr>
          <a:lstStyle/>
          <a:p>
            <a:r>
              <a:rPr lang="en-US" sz="2000" dirty="0">
                <a:solidFill>
                  <a:srgbClr val="C00000"/>
                </a:solidFill>
              </a:rPr>
              <a:t>Reasons for decline in productivity not easy to determine; widely different views among economists</a:t>
            </a:r>
          </a:p>
        </p:txBody>
      </p:sp>
    </p:spTree>
    <p:extLst>
      <p:ext uri="{BB962C8B-B14F-4D97-AF65-F5344CB8AC3E}">
        <p14:creationId xmlns:p14="http://schemas.microsoft.com/office/powerpoint/2010/main" val="2855465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Hours Worked Affected by Slower Labor Force Growth</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49</a:t>
            </a:fld>
            <a:endParaRPr lang="en-US" dirty="0"/>
          </a:p>
        </p:txBody>
      </p:sp>
      <p:sp>
        <p:nvSpPr>
          <p:cNvPr id="3" name="TextBox 2">
            <a:extLst>
              <a:ext uri="{FF2B5EF4-FFF2-40B4-BE49-F238E27FC236}">
                <a16:creationId xmlns:a16="http://schemas.microsoft.com/office/drawing/2014/main" xmlns="" id="{BF030480-896F-4A96-92D3-53573FF47C66}"/>
              </a:ext>
            </a:extLst>
          </p:cNvPr>
          <p:cNvSpPr txBox="1"/>
          <p:nvPr/>
        </p:nvSpPr>
        <p:spPr>
          <a:xfrm>
            <a:off x="598332" y="6596390"/>
            <a:ext cx="4968300" cy="261610"/>
          </a:xfrm>
          <a:prstGeom prst="rect">
            <a:avLst/>
          </a:prstGeom>
          <a:noFill/>
        </p:spPr>
        <p:txBody>
          <a:bodyPr wrap="square" rtlCol="0">
            <a:spAutoFit/>
          </a:bodyPr>
          <a:lstStyle/>
          <a:p>
            <a:r>
              <a:rPr lang="en-US" sz="1100" dirty="0"/>
              <a:t>Fed Chair Jerome Powell – Speech “The Outlook for the U.S. Economy” April 6, 2018</a:t>
            </a:r>
          </a:p>
        </p:txBody>
      </p:sp>
      <p:pic>
        <p:nvPicPr>
          <p:cNvPr id="6" name="Picture 5">
            <a:extLst>
              <a:ext uri="{FF2B5EF4-FFF2-40B4-BE49-F238E27FC236}">
                <a16:creationId xmlns:a16="http://schemas.microsoft.com/office/drawing/2014/main" xmlns="" id="{CC42420F-D8AE-451B-9BE2-2ECA20C008AC}"/>
              </a:ext>
            </a:extLst>
          </p:cNvPr>
          <p:cNvPicPr>
            <a:picLocks noChangeAspect="1"/>
          </p:cNvPicPr>
          <p:nvPr/>
        </p:nvPicPr>
        <p:blipFill>
          <a:blip r:embed="rId2"/>
          <a:stretch>
            <a:fillRect/>
          </a:stretch>
        </p:blipFill>
        <p:spPr>
          <a:xfrm>
            <a:off x="77023" y="943436"/>
            <a:ext cx="7174550" cy="4167651"/>
          </a:xfrm>
          <a:prstGeom prst="rect">
            <a:avLst/>
          </a:prstGeom>
        </p:spPr>
      </p:pic>
      <p:sp>
        <p:nvSpPr>
          <p:cNvPr id="9" name="Rectangle 8">
            <a:extLst>
              <a:ext uri="{FF2B5EF4-FFF2-40B4-BE49-F238E27FC236}">
                <a16:creationId xmlns:a16="http://schemas.microsoft.com/office/drawing/2014/main" xmlns="" id="{6A458620-DB90-416F-8BE3-01406B4990E2}"/>
              </a:ext>
            </a:extLst>
          </p:cNvPr>
          <p:cNvSpPr/>
          <p:nvPr/>
        </p:nvSpPr>
        <p:spPr>
          <a:xfrm>
            <a:off x="7376616" y="816266"/>
            <a:ext cx="4649653" cy="5447645"/>
          </a:xfrm>
          <a:prstGeom prst="rect">
            <a:avLst/>
          </a:prstGeom>
        </p:spPr>
        <p:txBody>
          <a:bodyPr wrap="square">
            <a:spAutoFit/>
          </a:bodyPr>
          <a:lstStyle/>
          <a:p>
            <a:pPr marL="342900" indent="-342900">
              <a:buFont typeface="Wingdings" panose="05000000000000000000" pitchFamily="2" charset="2"/>
              <a:buChar char="§"/>
            </a:pPr>
            <a:r>
              <a:rPr lang="en-US" sz="2000" dirty="0"/>
              <a:t>Labor force growth is a primary driver of hours growth</a:t>
            </a:r>
          </a:p>
          <a:p>
            <a:pPr marL="342900" indent="-342900">
              <a:buFont typeface="Wingdings" panose="05000000000000000000" pitchFamily="2" charset="2"/>
              <a:buChar char="§"/>
            </a:pPr>
            <a:endParaRPr lang="en-US" sz="1200" dirty="0"/>
          </a:p>
          <a:p>
            <a:pPr marL="342900" indent="-342900">
              <a:buFont typeface="Wingdings" panose="05000000000000000000" pitchFamily="2" charset="2"/>
              <a:buChar char="§"/>
            </a:pPr>
            <a:r>
              <a:rPr lang="en-US" sz="2000" dirty="0"/>
              <a:t>Labor force growth has slowed, just 0.5% per year average since 2010</a:t>
            </a:r>
          </a:p>
          <a:p>
            <a:pPr marL="342900" indent="-342900">
              <a:buFont typeface="Wingdings" panose="05000000000000000000" pitchFamily="2" charset="2"/>
              <a:buChar char="§"/>
            </a:pPr>
            <a:endParaRPr lang="en-US" sz="1200" dirty="0"/>
          </a:p>
          <a:p>
            <a:pPr marL="342900" indent="-342900">
              <a:buFont typeface="Wingdings" panose="05000000000000000000" pitchFamily="2" charset="2"/>
              <a:buChar char="§"/>
            </a:pPr>
            <a:r>
              <a:rPr lang="en-US" sz="2000" dirty="0"/>
              <a:t>Baby boomers are aging and retiring</a:t>
            </a:r>
          </a:p>
          <a:p>
            <a:pPr marL="342900" indent="-342900">
              <a:buFont typeface="Wingdings" panose="05000000000000000000" pitchFamily="2" charset="2"/>
              <a:buChar char="§"/>
            </a:pPr>
            <a:endParaRPr lang="en-US" sz="1200" dirty="0"/>
          </a:p>
          <a:p>
            <a:pPr marL="342900" indent="-342900">
              <a:buFont typeface="Wingdings" panose="05000000000000000000" pitchFamily="2" charset="2"/>
              <a:buChar char="§"/>
            </a:pPr>
            <a:r>
              <a:rPr lang="en-US" sz="2000" dirty="0"/>
              <a:t>Prime-age labor force participation declined from 2010 to 2015 and remains low.  </a:t>
            </a:r>
          </a:p>
          <a:p>
            <a:pPr marL="342900" indent="-342900">
              <a:buFont typeface="Wingdings" panose="05000000000000000000" pitchFamily="2" charset="2"/>
              <a:buChar char="§"/>
            </a:pPr>
            <a:endParaRPr lang="en-US" sz="1200" dirty="0"/>
          </a:p>
          <a:p>
            <a:pPr marL="342900" indent="-342900">
              <a:buFont typeface="Wingdings" panose="05000000000000000000" pitchFamily="2" charset="2"/>
              <a:buChar char="§"/>
            </a:pPr>
            <a:r>
              <a:rPr lang="en-US" sz="2000" dirty="0"/>
              <a:t>Participation rate for prime-age men has been falling for more than 50 years</a:t>
            </a:r>
          </a:p>
          <a:p>
            <a:pPr marL="342900" indent="-342900">
              <a:buFont typeface="Wingdings" panose="05000000000000000000" pitchFamily="2" charset="2"/>
              <a:buChar char="§"/>
            </a:pPr>
            <a:endParaRPr lang="en-US" sz="1200" dirty="0"/>
          </a:p>
          <a:p>
            <a:pPr marL="342900" indent="-342900">
              <a:buFont typeface="Wingdings" panose="05000000000000000000" pitchFamily="2" charset="2"/>
              <a:buChar char="§"/>
            </a:pPr>
            <a:r>
              <a:rPr lang="en-US" sz="2000" dirty="0"/>
              <a:t>Participation rate for prime-age women rose through the 1990s but then turned downward, and it has fallen for the past 20 years.</a:t>
            </a:r>
          </a:p>
        </p:txBody>
      </p:sp>
    </p:spTree>
    <p:extLst>
      <p:ext uri="{BB962C8B-B14F-4D97-AF65-F5344CB8AC3E}">
        <p14:creationId xmlns:p14="http://schemas.microsoft.com/office/powerpoint/2010/main" val="155234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75062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Job Creation: Total Non-Farm Payrolls--Private &amp; Govt (Thousands)</a:t>
            </a:r>
          </a:p>
          <a:p>
            <a:pPr algn="ctr"/>
            <a:r>
              <a:rPr lang="en-US" sz="2400" dirty="0"/>
              <a:t>12 Months Ending in March of Each Year</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57426" y="6491707"/>
            <a:ext cx="2743200" cy="365125"/>
          </a:xfrm>
        </p:spPr>
        <p:txBody>
          <a:bodyPr/>
          <a:lstStyle/>
          <a:p>
            <a:fld id="{A5ABBA13-5101-492E-8EF0-2A135518BDD4}" type="slidenum">
              <a:rPr lang="en-US" smtClean="0"/>
              <a:t>5</a:t>
            </a:fld>
            <a:endParaRPr lang="en-US" dirty="0"/>
          </a:p>
        </p:txBody>
      </p:sp>
      <p:sp>
        <p:nvSpPr>
          <p:cNvPr id="12" name="TextBox 11">
            <a:extLst>
              <a:ext uri="{FF2B5EF4-FFF2-40B4-BE49-F238E27FC236}">
                <a16:creationId xmlns:a16="http://schemas.microsoft.com/office/drawing/2014/main" xmlns="" id="{036FBE20-45FA-42D6-9156-0F7003F9670A}"/>
              </a:ext>
            </a:extLst>
          </p:cNvPr>
          <p:cNvSpPr txBox="1"/>
          <p:nvPr/>
        </p:nvSpPr>
        <p:spPr>
          <a:xfrm>
            <a:off x="10260420" y="1057487"/>
            <a:ext cx="1559529" cy="1631216"/>
          </a:xfrm>
          <a:prstGeom prst="rect">
            <a:avLst/>
          </a:prstGeom>
          <a:noFill/>
        </p:spPr>
        <p:txBody>
          <a:bodyPr wrap="none" rtlCol="0">
            <a:spAutoFit/>
          </a:bodyPr>
          <a:lstStyle/>
          <a:p>
            <a:pPr algn="ctr"/>
            <a:r>
              <a:rPr lang="en-US" sz="2000" u="sng" dirty="0"/>
              <a:t>Mar ‘18</a:t>
            </a:r>
          </a:p>
          <a:p>
            <a:pPr algn="ctr"/>
            <a:r>
              <a:rPr lang="en-US" sz="2000" dirty="0"/>
              <a:t>+103,000</a:t>
            </a:r>
          </a:p>
          <a:p>
            <a:pPr algn="ctr"/>
            <a:endParaRPr lang="en-US" sz="2000" dirty="0"/>
          </a:p>
          <a:p>
            <a:pPr algn="ctr"/>
            <a:r>
              <a:rPr lang="en-US" sz="2000" u="sng" dirty="0"/>
              <a:t>3-month avg.</a:t>
            </a:r>
          </a:p>
          <a:p>
            <a:pPr algn="ctr"/>
            <a:r>
              <a:rPr lang="en-US" sz="2000" dirty="0"/>
              <a:t>202,000</a:t>
            </a:r>
          </a:p>
        </p:txBody>
      </p:sp>
      <p:sp>
        <p:nvSpPr>
          <p:cNvPr id="13" name="TextBox 12">
            <a:extLst>
              <a:ext uri="{FF2B5EF4-FFF2-40B4-BE49-F238E27FC236}">
                <a16:creationId xmlns:a16="http://schemas.microsoft.com/office/drawing/2014/main" xmlns="" id="{1B4BDC99-C02E-4DD1-BDC2-1CED412A668F}"/>
              </a:ext>
            </a:extLst>
          </p:cNvPr>
          <p:cNvSpPr txBox="1"/>
          <p:nvPr/>
        </p:nvSpPr>
        <p:spPr>
          <a:xfrm>
            <a:off x="2676509" y="6107373"/>
            <a:ext cx="5797293" cy="400110"/>
          </a:xfrm>
          <a:prstGeom prst="rect">
            <a:avLst/>
          </a:prstGeom>
          <a:noFill/>
        </p:spPr>
        <p:txBody>
          <a:bodyPr wrap="none" rtlCol="0">
            <a:spAutoFit/>
          </a:bodyPr>
          <a:lstStyle/>
          <a:p>
            <a:r>
              <a:rPr lang="en-US" sz="2000" dirty="0"/>
              <a:t>2014-2016 job creation average was 224k per month</a:t>
            </a:r>
          </a:p>
        </p:txBody>
      </p:sp>
      <p:graphicFrame>
        <p:nvGraphicFramePr>
          <p:cNvPr id="9" name="Chart 8">
            <a:extLst>
              <a:ext uri="{FF2B5EF4-FFF2-40B4-BE49-F238E27FC236}">
                <a16:creationId xmlns:a16="http://schemas.microsoft.com/office/drawing/2014/main" xmlns="" id="{37A6C750-ACE6-4B5A-8A98-2A08CE0E58E0}"/>
              </a:ext>
            </a:extLst>
          </p:cNvPr>
          <p:cNvGraphicFramePr>
            <a:graphicFrameLocks/>
          </p:cNvGraphicFramePr>
          <p:nvPr>
            <p:extLst>
              <p:ext uri="{D42A27DB-BD31-4B8C-83A1-F6EECF244321}">
                <p14:modId xmlns:p14="http://schemas.microsoft.com/office/powerpoint/2010/main" val="3469325127"/>
              </p:ext>
            </p:extLst>
          </p:nvPr>
        </p:nvGraphicFramePr>
        <p:xfrm>
          <a:off x="127242" y="902245"/>
          <a:ext cx="10133178" cy="50535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85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Productivity, Compensation and Inequality</a:t>
            </a:r>
          </a:p>
        </p:txBody>
      </p:sp>
      <p:sp>
        <p:nvSpPr>
          <p:cNvPr id="3" name="TextBox 2">
            <a:extLst>
              <a:ext uri="{FF2B5EF4-FFF2-40B4-BE49-F238E27FC236}">
                <a16:creationId xmlns:a16="http://schemas.microsoft.com/office/drawing/2014/main" xmlns="" id="{7C3AB4AC-EA94-4869-BE62-443EF60D4310}"/>
              </a:ext>
            </a:extLst>
          </p:cNvPr>
          <p:cNvSpPr txBox="1"/>
          <p:nvPr/>
        </p:nvSpPr>
        <p:spPr>
          <a:xfrm>
            <a:off x="9076423" y="947345"/>
            <a:ext cx="2922921" cy="4708981"/>
          </a:xfrm>
          <a:prstGeom prst="rect">
            <a:avLst/>
          </a:prstGeom>
          <a:noFill/>
        </p:spPr>
        <p:txBody>
          <a:bodyPr wrap="square" rtlCol="0">
            <a:spAutoFit/>
          </a:bodyPr>
          <a:lstStyle/>
          <a:p>
            <a:pPr marL="285750" indent="-285750">
              <a:buFont typeface="Wingdings" panose="05000000000000000000" pitchFamily="2" charset="2"/>
              <a:buChar char="§"/>
            </a:pPr>
            <a:r>
              <a:rPr lang="en-US" sz="2000" dirty="0"/>
              <a:t>Productivity = Output per labor hour</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Worker compensation (pay </a:t>
            </a:r>
            <a:r>
              <a:rPr lang="en-US" sz="2000" u="sng" dirty="0"/>
              <a:t>and</a:t>
            </a:r>
            <a:r>
              <a:rPr lang="en-US" sz="2000" dirty="0"/>
              <a:t> benefits) has fallen behind</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Labor’s share of total income is falling while capital’s increases</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Since capital (owners) tend to have higher incomes, this worsens inequality</a:t>
            </a:r>
          </a:p>
        </p:txBody>
      </p:sp>
      <p:sp>
        <p:nvSpPr>
          <p:cNvPr id="4" name="Rectangle 3">
            <a:extLst>
              <a:ext uri="{FF2B5EF4-FFF2-40B4-BE49-F238E27FC236}">
                <a16:creationId xmlns:a16="http://schemas.microsoft.com/office/drawing/2014/main" xmlns="" id="{3136CEC3-FCE0-4EFB-99F2-307DDA927B08}"/>
              </a:ext>
            </a:extLst>
          </p:cNvPr>
          <p:cNvSpPr/>
          <p:nvPr/>
        </p:nvSpPr>
        <p:spPr>
          <a:xfrm>
            <a:off x="8172090" y="6147256"/>
            <a:ext cx="3493168" cy="523220"/>
          </a:xfrm>
          <a:prstGeom prst="rect">
            <a:avLst/>
          </a:prstGeom>
        </p:spPr>
        <p:txBody>
          <a:bodyPr wrap="square">
            <a:spAutoFit/>
          </a:bodyPr>
          <a:lstStyle/>
          <a:p>
            <a:r>
              <a:rPr lang="en-US" sz="1400" dirty="0"/>
              <a:t>BLS:  Understanding the labor productivity and compensation gap – June 2017</a:t>
            </a:r>
          </a:p>
        </p:txBody>
      </p:sp>
      <p:pic>
        <p:nvPicPr>
          <p:cNvPr id="5" name="Picture 4">
            <a:extLst>
              <a:ext uri="{FF2B5EF4-FFF2-40B4-BE49-F238E27FC236}">
                <a16:creationId xmlns:a16="http://schemas.microsoft.com/office/drawing/2014/main" xmlns="" id="{FB3CF640-7A05-42BA-893F-730384714DE5}"/>
              </a:ext>
            </a:extLst>
          </p:cNvPr>
          <p:cNvPicPr>
            <a:picLocks noChangeAspect="1"/>
          </p:cNvPicPr>
          <p:nvPr/>
        </p:nvPicPr>
        <p:blipFill>
          <a:blip r:embed="rId2"/>
          <a:stretch>
            <a:fillRect/>
          </a:stretch>
        </p:blipFill>
        <p:spPr>
          <a:xfrm>
            <a:off x="61862" y="947345"/>
            <a:ext cx="8899718" cy="4626538"/>
          </a:xfrm>
          <a:prstGeom prst="rect">
            <a:avLst/>
          </a:prstGeom>
        </p:spPr>
      </p:pic>
      <p:sp>
        <p:nvSpPr>
          <p:cNvPr id="6" name="TextBox 5">
            <a:extLst>
              <a:ext uri="{FF2B5EF4-FFF2-40B4-BE49-F238E27FC236}">
                <a16:creationId xmlns:a16="http://schemas.microsoft.com/office/drawing/2014/main" xmlns="" id="{83347ED0-5B11-4E45-B9C0-2546F55D7C8A}"/>
              </a:ext>
            </a:extLst>
          </p:cNvPr>
          <p:cNvSpPr txBox="1"/>
          <p:nvPr/>
        </p:nvSpPr>
        <p:spPr>
          <a:xfrm>
            <a:off x="5879848" y="1959658"/>
            <a:ext cx="1311065" cy="646331"/>
          </a:xfrm>
          <a:prstGeom prst="rect">
            <a:avLst/>
          </a:prstGeom>
          <a:noFill/>
        </p:spPr>
        <p:txBody>
          <a:bodyPr wrap="none" rtlCol="0">
            <a:spAutoFit/>
          </a:bodyPr>
          <a:lstStyle/>
          <a:p>
            <a:pPr algn="ctr"/>
            <a:r>
              <a:rPr lang="en-US" dirty="0">
                <a:solidFill>
                  <a:srgbClr val="0000FF"/>
                </a:solidFill>
              </a:rPr>
              <a:t>Productivity</a:t>
            </a:r>
          </a:p>
          <a:p>
            <a:pPr algn="ctr"/>
            <a:r>
              <a:rPr lang="en-US" dirty="0">
                <a:solidFill>
                  <a:srgbClr val="0000FF"/>
                </a:solidFill>
              </a:rPr>
              <a:t>Growth</a:t>
            </a:r>
          </a:p>
        </p:txBody>
      </p:sp>
      <p:sp>
        <p:nvSpPr>
          <p:cNvPr id="9" name="TextBox 8">
            <a:extLst>
              <a:ext uri="{FF2B5EF4-FFF2-40B4-BE49-F238E27FC236}">
                <a16:creationId xmlns:a16="http://schemas.microsoft.com/office/drawing/2014/main" xmlns="" id="{364F6056-5084-45C1-8A2F-3612F127E38F}"/>
              </a:ext>
            </a:extLst>
          </p:cNvPr>
          <p:cNvSpPr txBox="1"/>
          <p:nvPr/>
        </p:nvSpPr>
        <p:spPr>
          <a:xfrm>
            <a:off x="7185340" y="3506756"/>
            <a:ext cx="1545103" cy="923330"/>
          </a:xfrm>
          <a:prstGeom prst="rect">
            <a:avLst/>
          </a:prstGeom>
          <a:noFill/>
        </p:spPr>
        <p:txBody>
          <a:bodyPr wrap="none" rtlCol="0">
            <a:spAutoFit/>
          </a:bodyPr>
          <a:lstStyle/>
          <a:p>
            <a:pPr algn="ctr"/>
            <a:r>
              <a:rPr lang="en-US" dirty="0">
                <a:solidFill>
                  <a:srgbClr val="C00000"/>
                </a:solidFill>
              </a:rPr>
              <a:t>Compensation</a:t>
            </a:r>
          </a:p>
          <a:p>
            <a:pPr algn="ctr"/>
            <a:r>
              <a:rPr lang="en-US" dirty="0">
                <a:solidFill>
                  <a:srgbClr val="C00000"/>
                </a:solidFill>
              </a:rPr>
              <a:t>Growth</a:t>
            </a:r>
          </a:p>
          <a:p>
            <a:pPr algn="ctr"/>
            <a:r>
              <a:rPr lang="en-US" dirty="0">
                <a:solidFill>
                  <a:srgbClr val="C00000"/>
                </a:solidFill>
              </a:rPr>
              <a:t>(CPI Adjusted)</a:t>
            </a:r>
          </a:p>
        </p:txBody>
      </p:sp>
      <p:sp>
        <p:nvSpPr>
          <p:cNvPr id="7" name="Slide Number Placeholder 6">
            <a:extLst>
              <a:ext uri="{FF2B5EF4-FFF2-40B4-BE49-F238E27FC236}">
                <a16:creationId xmlns:a16="http://schemas.microsoft.com/office/drawing/2014/main" xmlns="" id="{ADB016BC-AA00-4EC9-BBAA-22D390CF17AA}"/>
              </a:ext>
            </a:extLst>
          </p:cNvPr>
          <p:cNvSpPr>
            <a:spLocks noGrp="1"/>
          </p:cNvSpPr>
          <p:nvPr>
            <p:ph type="sldNum" sz="quarter" idx="12"/>
          </p:nvPr>
        </p:nvSpPr>
        <p:spPr>
          <a:xfrm>
            <a:off x="9448800" y="6502853"/>
            <a:ext cx="2743200" cy="365125"/>
          </a:xfrm>
        </p:spPr>
        <p:txBody>
          <a:bodyPr/>
          <a:lstStyle/>
          <a:p>
            <a:fld id="{A5ABBA13-5101-492E-8EF0-2A135518BDD4}" type="slidenum">
              <a:rPr lang="en-US" smtClean="0"/>
              <a:t>50</a:t>
            </a:fld>
            <a:endParaRPr lang="en-US"/>
          </a:p>
        </p:txBody>
      </p:sp>
      <p:sp>
        <p:nvSpPr>
          <p:cNvPr id="10" name="TextBox 9">
            <a:extLst>
              <a:ext uri="{FF2B5EF4-FFF2-40B4-BE49-F238E27FC236}">
                <a16:creationId xmlns:a16="http://schemas.microsoft.com/office/drawing/2014/main" xmlns="" id="{7F0DD9AB-9197-48CE-A230-C9F5BE90E394}"/>
              </a:ext>
            </a:extLst>
          </p:cNvPr>
          <p:cNvSpPr txBox="1"/>
          <p:nvPr/>
        </p:nvSpPr>
        <p:spPr>
          <a:xfrm>
            <a:off x="987914" y="5669752"/>
            <a:ext cx="2430922" cy="1015663"/>
          </a:xfrm>
          <a:prstGeom prst="rect">
            <a:avLst/>
          </a:prstGeom>
          <a:solidFill>
            <a:schemeClr val="bg1"/>
          </a:solidFill>
        </p:spPr>
        <p:txBody>
          <a:bodyPr wrap="none" rtlCol="0">
            <a:spAutoFit/>
          </a:bodyPr>
          <a:lstStyle/>
          <a:p>
            <a:r>
              <a:rPr lang="en-US" sz="2000" u="sng" dirty="0"/>
              <a:t>1949 – 1973 (24 yrs.)</a:t>
            </a:r>
          </a:p>
          <a:p>
            <a:r>
              <a:rPr lang="en-US" sz="2000" dirty="0"/>
              <a:t>Productivity: +95%</a:t>
            </a:r>
          </a:p>
          <a:p>
            <a:r>
              <a:rPr lang="en-US" sz="2000" dirty="0"/>
              <a:t>Compensation: +85%</a:t>
            </a:r>
          </a:p>
        </p:txBody>
      </p:sp>
      <p:sp>
        <p:nvSpPr>
          <p:cNvPr id="11" name="TextBox 10">
            <a:extLst>
              <a:ext uri="{FF2B5EF4-FFF2-40B4-BE49-F238E27FC236}">
                <a16:creationId xmlns:a16="http://schemas.microsoft.com/office/drawing/2014/main" xmlns="" id="{F381F53D-8D37-49A5-8923-AAE03B106561}"/>
              </a:ext>
            </a:extLst>
          </p:cNvPr>
          <p:cNvSpPr txBox="1"/>
          <p:nvPr/>
        </p:nvSpPr>
        <p:spPr>
          <a:xfrm>
            <a:off x="5151651" y="5669752"/>
            <a:ext cx="2439194" cy="1015663"/>
          </a:xfrm>
          <a:prstGeom prst="rect">
            <a:avLst/>
          </a:prstGeom>
          <a:solidFill>
            <a:schemeClr val="bg1"/>
          </a:solidFill>
        </p:spPr>
        <p:txBody>
          <a:bodyPr wrap="none" rtlCol="0">
            <a:spAutoFit/>
          </a:bodyPr>
          <a:lstStyle/>
          <a:p>
            <a:r>
              <a:rPr lang="en-US" sz="2000" u="sng" dirty="0"/>
              <a:t>1973 – 2016 (43 yrs.)</a:t>
            </a:r>
          </a:p>
          <a:p>
            <a:r>
              <a:rPr lang="en-US" sz="2000" dirty="0"/>
              <a:t>Productivity:  +218%</a:t>
            </a:r>
          </a:p>
          <a:p>
            <a:r>
              <a:rPr lang="en-US" sz="2000" dirty="0"/>
              <a:t>Compensation: +97%</a:t>
            </a:r>
          </a:p>
        </p:txBody>
      </p:sp>
    </p:spTree>
    <p:extLst>
      <p:ext uri="{BB962C8B-B14F-4D97-AF65-F5344CB8AC3E}">
        <p14:creationId xmlns:p14="http://schemas.microsoft.com/office/powerpoint/2010/main" val="7432262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Productivity and Compensation:  Annual Growth Rates by Industry (CPI Adjusted)</a:t>
            </a:r>
          </a:p>
        </p:txBody>
      </p:sp>
      <p:sp>
        <p:nvSpPr>
          <p:cNvPr id="4" name="Rectangle 3">
            <a:extLst>
              <a:ext uri="{FF2B5EF4-FFF2-40B4-BE49-F238E27FC236}">
                <a16:creationId xmlns:a16="http://schemas.microsoft.com/office/drawing/2014/main" xmlns="" id="{3136CEC3-FCE0-4EFB-99F2-307DDA927B08}"/>
              </a:ext>
            </a:extLst>
          </p:cNvPr>
          <p:cNvSpPr/>
          <p:nvPr/>
        </p:nvSpPr>
        <p:spPr>
          <a:xfrm>
            <a:off x="451449" y="6531528"/>
            <a:ext cx="7001774" cy="307777"/>
          </a:xfrm>
          <a:prstGeom prst="rect">
            <a:avLst/>
          </a:prstGeom>
        </p:spPr>
        <p:txBody>
          <a:bodyPr wrap="square">
            <a:spAutoFit/>
          </a:bodyPr>
          <a:lstStyle/>
          <a:p>
            <a:r>
              <a:rPr lang="en-US" sz="1400" dirty="0"/>
              <a:t>BLS:  Understanding the labor productivity and compensation gap – June 2017</a:t>
            </a:r>
          </a:p>
        </p:txBody>
      </p:sp>
      <p:pic>
        <p:nvPicPr>
          <p:cNvPr id="2" name="Picture 1">
            <a:extLst>
              <a:ext uri="{FF2B5EF4-FFF2-40B4-BE49-F238E27FC236}">
                <a16:creationId xmlns:a16="http://schemas.microsoft.com/office/drawing/2014/main" xmlns="" id="{75861F75-6158-403E-B0E0-B9C22625D4E5}"/>
              </a:ext>
            </a:extLst>
          </p:cNvPr>
          <p:cNvPicPr>
            <a:picLocks noChangeAspect="1"/>
          </p:cNvPicPr>
          <p:nvPr/>
        </p:nvPicPr>
        <p:blipFill>
          <a:blip r:embed="rId2"/>
          <a:stretch>
            <a:fillRect/>
          </a:stretch>
        </p:blipFill>
        <p:spPr>
          <a:xfrm>
            <a:off x="314324" y="670971"/>
            <a:ext cx="8658225" cy="5860557"/>
          </a:xfrm>
          <a:prstGeom prst="rect">
            <a:avLst/>
          </a:prstGeom>
        </p:spPr>
      </p:pic>
      <p:sp>
        <p:nvSpPr>
          <p:cNvPr id="7" name="Slide Number Placeholder 6">
            <a:extLst>
              <a:ext uri="{FF2B5EF4-FFF2-40B4-BE49-F238E27FC236}">
                <a16:creationId xmlns:a16="http://schemas.microsoft.com/office/drawing/2014/main" xmlns="" id="{A540D039-CD68-4B2E-B586-4AA534282D9B}"/>
              </a:ext>
            </a:extLst>
          </p:cNvPr>
          <p:cNvSpPr>
            <a:spLocks noGrp="1"/>
          </p:cNvSpPr>
          <p:nvPr>
            <p:ph type="sldNum" sz="quarter" idx="12"/>
          </p:nvPr>
        </p:nvSpPr>
        <p:spPr>
          <a:xfrm>
            <a:off x="9448800" y="6474180"/>
            <a:ext cx="2743200" cy="365125"/>
          </a:xfrm>
        </p:spPr>
        <p:txBody>
          <a:bodyPr/>
          <a:lstStyle/>
          <a:p>
            <a:fld id="{A5ABBA13-5101-492E-8EF0-2A135518BDD4}" type="slidenum">
              <a:rPr lang="en-US" smtClean="0"/>
              <a:t>51</a:t>
            </a:fld>
            <a:endParaRPr lang="en-US" dirty="0"/>
          </a:p>
        </p:txBody>
      </p:sp>
    </p:spTree>
    <p:extLst>
      <p:ext uri="{BB962C8B-B14F-4D97-AF65-F5344CB8AC3E}">
        <p14:creationId xmlns:p14="http://schemas.microsoft.com/office/powerpoint/2010/main" val="20040167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7199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Gap for Power Generation &amp; Supply Industry (1987-2015)</a:t>
            </a:r>
          </a:p>
          <a:p>
            <a:pPr algn="ctr"/>
            <a:r>
              <a:rPr lang="en-US" sz="2400" i="1" dirty="0"/>
              <a:t>Using Output Deflator Instead of CPI</a:t>
            </a:r>
          </a:p>
        </p:txBody>
      </p:sp>
      <p:sp>
        <p:nvSpPr>
          <p:cNvPr id="4" name="Rectangle 3">
            <a:extLst>
              <a:ext uri="{FF2B5EF4-FFF2-40B4-BE49-F238E27FC236}">
                <a16:creationId xmlns:a16="http://schemas.microsoft.com/office/drawing/2014/main" xmlns="" id="{3136CEC3-FCE0-4EFB-99F2-307DDA927B08}"/>
              </a:ext>
            </a:extLst>
          </p:cNvPr>
          <p:cNvSpPr/>
          <p:nvPr/>
        </p:nvSpPr>
        <p:spPr>
          <a:xfrm>
            <a:off x="96399" y="6550223"/>
            <a:ext cx="7001774" cy="307777"/>
          </a:xfrm>
          <a:prstGeom prst="rect">
            <a:avLst/>
          </a:prstGeom>
        </p:spPr>
        <p:txBody>
          <a:bodyPr wrap="square">
            <a:spAutoFit/>
          </a:bodyPr>
          <a:lstStyle/>
          <a:p>
            <a:r>
              <a:rPr lang="en-US" sz="1400" dirty="0"/>
              <a:t>BLS:  Understanding the labor productivity and compensation gap – June 2017</a:t>
            </a:r>
          </a:p>
        </p:txBody>
      </p:sp>
      <p:pic>
        <p:nvPicPr>
          <p:cNvPr id="2" name="Picture 1">
            <a:extLst>
              <a:ext uri="{FF2B5EF4-FFF2-40B4-BE49-F238E27FC236}">
                <a16:creationId xmlns:a16="http://schemas.microsoft.com/office/drawing/2014/main" xmlns="" id="{E3D271A8-5AAB-4F08-91B2-8F98DD67F217}"/>
              </a:ext>
            </a:extLst>
          </p:cNvPr>
          <p:cNvPicPr>
            <a:picLocks noChangeAspect="1"/>
          </p:cNvPicPr>
          <p:nvPr/>
        </p:nvPicPr>
        <p:blipFill>
          <a:blip r:embed="rId2"/>
          <a:stretch>
            <a:fillRect/>
          </a:stretch>
        </p:blipFill>
        <p:spPr>
          <a:xfrm>
            <a:off x="96399" y="788976"/>
            <a:ext cx="9397625" cy="5724347"/>
          </a:xfrm>
          <a:prstGeom prst="rect">
            <a:avLst/>
          </a:prstGeom>
          <a:ln>
            <a:solidFill>
              <a:schemeClr val="tx1"/>
            </a:solidFill>
          </a:ln>
        </p:spPr>
      </p:pic>
      <p:sp>
        <p:nvSpPr>
          <p:cNvPr id="3" name="TextBox 2">
            <a:extLst>
              <a:ext uri="{FF2B5EF4-FFF2-40B4-BE49-F238E27FC236}">
                <a16:creationId xmlns:a16="http://schemas.microsoft.com/office/drawing/2014/main" xmlns="" id="{685C596A-7C80-4D2C-A7E1-07B5EE69BC61}"/>
              </a:ext>
            </a:extLst>
          </p:cNvPr>
          <p:cNvSpPr txBox="1"/>
          <p:nvPr/>
        </p:nvSpPr>
        <p:spPr>
          <a:xfrm>
            <a:off x="9609826" y="1694881"/>
            <a:ext cx="2475782" cy="3139321"/>
          </a:xfrm>
          <a:prstGeom prst="rect">
            <a:avLst/>
          </a:prstGeom>
          <a:noFill/>
        </p:spPr>
        <p:txBody>
          <a:bodyPr wrap="square" rtlCol="0">
            <a:spAutoFit/>
          </a:bodyPr>
          <a:lstStyle/>
          <a:p>
            <a:pPr marL="285750" indent="-285750">
              <a:buFont typeface="Wingdings" panose="05000000000000000000" pitchFamily="2" charset="2"/>
              <a:buChar char="§"/>
            </a:pPr>
            <a:r>
              <a:rPr lang="en-US" dirty="0"/>
              <a:t>Using industry-specific output deflators instead of CPI reduces the gap, but does not eliminate it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Deflators less than CPI, so compensation growth relatively faster than CPI</a:t>
            </a:r>
          </a:p>
        </p:txBody>
      </p:sp>
      <p:sp>
        <p:nvSpPr>
          <p:cNvPr id="7" name="Slide Number Placeholder 6">
            <a:extLst>
              <a:ext uri="{FF2B5EF4-FFF2-40B4-BE49-F238E27FC236}">
                <a16:creationId xmlns:a16="http://schemas.microsoft.com/office/drawing/2014/main" xmlns="" id="{3E291800-8DC1-4F08-B290-33E9F882CAB9}"/>
              </a:ext>
            </a:extLst>
          </p:cNvPr>
          <p:cNvSpPr>
            <a:spLocks noGrp="1"/>
          </p:cNvSpPr>
          <p:nvPr>
            <p:ph type="sldNum" sz="quarter" idx="12"/>
          </p:nvPr>
        </p:nvSpPr>
        <p:spPr>
          <a:xfrm>
            <a:off x="9448800" y="6492875"/>
            <a:ext cx="2743200" cy="365125"/>
          </a:xfrm>
        </p:spPr>
        <p:txBody>
          <a:bodyPr/>
          <a:lstStyle/>
          <a:p>
            <a:fld id="{A5ABBA13-5101-492E-8EF0-2A135518BDD4}" type="slidenum">
              <a:rPr lang="en-US" smtClean="0"/>
              <a:t>52</a:t>
            </a:fld>
            <a:endParaRPr lang="en-US" dirty="0"/>
          </a:p>
        </p:txBody>
      </p:sp>
    </p:spTree>
    <p:extLst>
      <p:ext uri="{BB962C8B-B14F-4D97-AF65-F5344CB8AC3E}">
        <p14:creationId xmlns:p14="http://schemas.microsoft.com/office/powerpoint/2010/main" val="2720083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Gap by Industry:  Average Annual Percent Change (Industry Deflators)</a:t>
            </a:r>
          </a:p>
        </p:txBody>
      </p:sp>
      <p:sp>
        <p:nvSpPr>
          <p:cNvPr id="4" name="Rectangle 3">
            <a:extLst>
              <a:ext uri="{FF2B5EF4-FFF2-40B4-BE49-F238E27FC236}">
                <a16:creationId xmlns:a16="http://schemas.microsoft.com/office/drawing/2014/main" xmlns="" id="{3136CEC3-FCE0-4EFB-99F2-307DDA927B08}"/>
              </a:ext>
            </a:extLst>
          </p:cNvPr>
          <p:cNvSpPr/>
          <p:nvPr/>
        </p:nvSpPr>
        <p:spPr>
          <a:xfrm>
            <a:off x="451449" y="6496016"/>
            <a:ext cx="7001774" cy="307777"/>
          </a:xfrm>
          <a:prstGeom prst="rect">
            <a:avLst/>
          </a:prstGeom>
        </p:spPr>
        <p:txBody>
          <a:bodyPr wrap="square">
            <a:spAutoFit/>
          </a:bodyPr>
          <a:lstStyle/>
          <a:p>
            <a:r>
              <a:rPr lang="en-US" sz="1400" dirty="0"/>
              <a:t>BLS:  Understanding the labor productivity and compensation gap – June 2017</a:t>
            </a:r>
          </a:p>
        </p:txBody>
      </p:sp>
      <p:pic>
        <p:nvPicPr>
          <p:cNvPr id="2" name="Picture 1">
            <a:extLst>
              <a:ext uri="{FF2B5EF4-FFF2-40B4-BE49-F238E27FC236}">
                <a16:creationId xmlns:a16="http://schemas.microsoft.com/office/drawing/2014/main" xmlns="" id="{EB1B96E9-43E9-4FA3-9794-8007767FDF24}"/>
              </a:ext>
            </a:extLst>
          </p:cNvPr>
          <p:cNvPicPr>
            <a:picLocks noChangeAspect="1"/>
          </p:cNvPicPr>
          <p:nvPr/>
        </p:nvPicPr>
        <p:blipFill>
          <a:blip r:embed="rId2"/>
          <a:stretch>
            <a:fillRect/>
          </a:stretch>
        </p:blipFill>
        <p:spPr>
          <a:xfrm>
            <a:off x="40441" y="757064"/>
            <a:ext cx="9138058" cy="5594363"/>
          </a:xfrm>
          <a:prstGeom prst="rect">
            <a:avLst/>
          </a:prstGeom>
        </p:spPr>
      </p:pic>
      <p:sp>
        <p:nvSpPr>
          <p:cNvPr id="7" name="TextBox 6">
            <a:extLst>
              <a:ext uri="{FF2B5EF4-FFF2-40B4-BE49-F238E27FC236}">
                <a16:creationId xmlns:a16="http://schemas.microsoft.com/office/drawing/2014/main" xmlns="" id="{62690A86-66E0-4862-8757-B2E62B78CC2E}"/>
              </a:ext>
            </a:extLst>
          </p:cNvPr>
          <p:cNvSpPr txBox="1"/>
          <p:nvPr/>
        </p:nvSpPr>
        <p:spPr>
          <a:xfrm>
            <a:off x="9178499" y="865907"/>
            <a:ext cx="2886254" cy="5262979"/>
          </a:xfrm>
          <a:prstGeom prst="rect">
            <a:avLst/>
          </a:prstGeom>
          <a:noFill/>
        </p:spPr>
        <p:txBody>
          <a:bodyPr wrap="square" rtlCol="0">
            <a:spAutoFit/>
          </a:bodyPr>
          <a:lstStyle/>
          <a:p>
            <a:pPr marL="285750" indent="-285750">
              <a:buFont typeface="Wingdings" panose="05000000000000000000" pitchFamily="2" charset="2"/>
              <a:buChar char="§"/>
            </a:pPr>
            <a:r>
              <a:rPr lang="en-US" sz="2000" dirty="0">
                <a:solidFill>
                  <a:srgbClr val="0070C0"/>
                </a:solidFill>
              </a:rPr>
              <a:t>Each dot is an industry</a:t>
            </a:r>
          </a:p>
          <a:p>
            <a:pPr marL="285750" indent="-285750">
              <a:buFont typeface="Wingdings" panose="05000000000000000000" pitchFamily="2" charset="2"/>
              <a:buChar char="§"/>
            </a:pPr>
            <a:endParaRPr lang="en-US" sz="2000" dirty="0">
              <a:solidFill>
                <a:srgbClr val="0070C0"/>
              </a:solidFill>
            </a:endParaRPr>
          </a:p>
          <a:p>
            <a:pPr marL="285750" indent="-285750">
              <a:buFont typeface="Wingdings" panose="05000000000000000000" pitchFamily="2" charset="2"/>
              <a:buChar char="§"/>
            </a:pPr>
            <a:r>
              <a:rPr lang="en-US" sz="2000" dirty="0">
                <a:solidFill>
                  <a:srgbClr val="0070C0"/>
                </a:solidFill>
              </a:rPr>
              <a:t>Industries above the line have productivity growing faster than compensation</a:t>
            </a:r>
          </a:p>
          <a:p>
            <a:pPr marL="285750" indent="-285750">
              <a:buFont typeface="Wingdings" panose="05000000000000000000" pitchFamily="2" charset="2"/>
              <a:buChar char="§"/>
            </a:pPr>
            <a:endParaRPr lang="en-US" sz="2000" dirty="0">
              <a:solidFill>
                <a:srgbClr val="0070C0"/>
              </a:solidFill>
            </a:endParaRPr>
          </a:p>
          <a:p>
            <a:pPr marL="285750" indent="-285750">
              <a:buFont typeface="Wingdings" panose="05000000000000000000" pitchFamily="2" charset="2"/>
              <a:buChar char="§"/>
            </a:pPr>
            <a:r>
              <a:rPr lang="en-US" sz="2000" dirty="0">
                <a:solidFill>
                  <a:srgbClr val="0070C0"/>
                </a:solidFill>
              </a:rPr>
              <a:t>T</a:t>
            </a:r>
            <a:r>
              <a:rPr lang="en-US" dirty="0">
                <a:solidFill>
                  <a:srgbClr val="0070C0"/>
                </a:solidFill>
              </a:rPr>
              <a:t>he labor share of income declined in 77% of industries studied </a:t>
            </a:r>
          </a:p>
          <a:p>
            <a:pPr marL="285750" indent="-285750">
              <a:buFont typeface="Wingdings" panose="05000000000000000000" pitchFamily="2" charset="2"/>
              <a:buChar char="§"/>
            </a:pPr>
            <a:endParaRPr lang="en-US" sz="2000" dirty="0">
              <a:solidFill>
                <a:srgbClr val="0070C0"/>
              </a:solidFill>
            </a:endParaRPr>
          </a:p>
          <a:p>
            <a:pPr marL="285750" indent="-285750">
              <a:buFont typeface="Wingdings" panose="05000000000000000000" pitchFamily="2" charset="2"/>
              <a:buChar char="§"/>
            </a:pPr>
            <a:r>
              <a:rPr lang="en-US" sz="2000" dirty="0">
                <a:solidFill>
                  <a:srgbClr val="0070C0"/>
                </a:solidFill>
              </a:rPr>
              <a:t>This shows the gap after adjusting for inflation using industry-specific deflators rather than CPI.</a:t>
            </a:r>
          </a:p>
        </p:txBody>
      </p:sp>
      <p:sp>
        <p:nvSpPr>
          <p:cNvPr id="10" name="Slide Number Placeholder 9">
            <a:extLst>
              <a:ext uri="{FF2B5EF4-FFF2-40B4-BE49-F238E27FC236}">
                <a16:creationId xmlns:a16="http://schemas.microsoft.com/office/drawing/2014/main" xmlns="" id="{C6529AA3-2CD3-4B29-BF36-318E767D6937}"/>
              </a:ext>
            </a:extLst>
          </p:cNvPr>
          <p:cNvSpPr>
            <a:spLocks noGrp="1"/>
          </p:cNvSpPr>
          <p:nvPr>
            <p:ph type="sldNum" sz="quarter" idx="12"/>
          </p:nvPr>
        </p:nvSpPr>
        <p:spPr>
          <a:xfrm>
            <a:off x="9457426" y="6475557"/>
            <a:ext cx="2743200" cy="365125"/>
          </a:xfrm>
        </p:spPr>
        <p:txBody>
          <a:bodyPr/>
          <a:lstStyle/>
          <a:p>
            <a:fld id="{A5ABBA13-5101-492E-8EF0-2A135518BDD4}" type="slidenum">
              <a:rPr lang="en-US" smtClean="0"/>
              <a:t>53</a:t>
            </a:fld>
            <a:endParaRPr lang="en-US" dirty="0"/>
          </a:p>
        </p:txBody>
      </p:sp>
    </p:spTree>
    <p:extLst>
      <p:ext uri="{BB962C8B-B14F-4D97-AF65-F5344CB8AC3E}">
        <p14:creationId xmlns:p14="http://schemas.microsoft.com/office/powerpoint/2010/main" val="1970434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Why the Decline in Labor Share?</a:t>
            </a:r>
          </a:p>
        </p:txBody>
      </p:sp>
      <p:sp>
        <p:nvSpPr>
          <p:cNvPr id="4" name="Rectangle 3">
            <a:extLst>
              <a:ext uri="{FF2B5EF4-FFF2-40B4-BE49-F238E27FC236}">
                <a16:creationId xmlns:a16="http://schemas.microsoft.com/office/drawing/2014/main" xmlns="" id="{3136CEC3-FCE0-4EFB-99F2-307DDA927B08}"/>
              </a:ext>
            </a:extLst>
          </p:cNvPr>
          <p:cNvSpPr/>
          <p:nvPr/>
        </p:nvSpPr>
        <p:spPr>
          <a:xfrm>
            <a:off x="451449" y="6496016"/>
            <a:ext cx="7001774" cy="307777"/>
          </a:xfrm>
          <a:prstGeom prst="rect">
            <a:avLst/>
          </a:prstGeom>
        </p:spPr>
        <p:txBody>
          <a:bodyPr wrap="square">
            <a:spAutoFit/>
          </a:bodyPr>
          <a:lstStyle/>
          <a:p>
            <a:r>
              <a:rPr lang="en-US" sz="1400" dirty="0"/>
              <a:t>BLS:  Understanding the labor productivity and compensation gap – June 2017</a:t>
            </a:r>
          </a:p>
        </p:txBody>
      </p:sp>
      <p:sp>
        <p:nvSpPr>
          <p:cNvPr id="7" name="TextBox 6">
            <a:extLst>
              <a:ext uri="{FF2B5EF4-FFF2-40B4-BE49-F238E27FC236}">
                <a16:creationId xmlns:a16="http://schemas.microsoft.com/office/drawing/2014/main" xmlns="" id="{62690A86-66E0-4862-8757-B2E62B78CC2E}"/>
              </a:ext>
            </a:extLst>
          </p:cNvPr>
          <p:cNvSpPr txBox="1"/>
          <p:nvPr/>
        </p:nvSpPr>
        <p:spPr>
          <a:xfrm>
            <a:off x="258786" y="922756"/>
            <a:ext cx="11455886" cy="5324535"/>
          </a:xfrm>
          <a:prstGeom prst="rect">
            <a:avLst/>
          </a:prstGeom>
          <a:noFill/>
        </p:spPr>
        <p:txBody>
          <a:bodyPr wrap="square" rtlCol="0">
            <a:spAutoFit/>
          </a:bodyPr>
          <a:lstStyle/>
          <a:p>
            <a:r>
              <a:rPr lang="en-US" sz="2000" dirty="0"/>
              <a:t>Reasons vary by industry.  According to BLS:</a:t>
            </a:r>
          </a:p>
          <a:p>
            <a:pPr marL="285750" indent="-285750">
              <a:buFont typeface="Wingdings" panose="05000000000000000000" pitchFamily="2" charset="2"/>
              <a:buChar char="§"/>
            </a:pPr>
            <a:endParaRPr lang="en-US" sz="2000" dirty="0"/>
          </a:p>
          <a:p>
            <a:r>
              <a:rPr lang="en-US" sz="2000" u="sng" dirty="0"/>
              <a:t>“Globalization</a:t>
            </a:r>
            <a:r>
              <a:rPr lang="en-US" sz="2000" dirty="0"/>
              <a:t> – Some of the income that might have gone to domestic workers is now going to foreign workers due to increased offshoring (i.e. the outsourcing of production and service activities to workers in other countries). This could have caused intermediate purchases to increase and labor compensation to decrease.</a:t>
            </a:r>
          </a:p>
          <a:p>
            <a:endParaRPr lang="en-US" sz="2000" u="sng" dirty="0"/>
          </a:p>
          <a:p>
            <a:r>
              <a:rPr lang="en-US" sz="2000" u="sng" dirty="0"/>
              <a:t>Increased automation</a:t>
            </a:r>
            <a:r>
              <a:rPr lang="en-US" sz="2000" dirty="0"/>
              <a:t> – It is possible that increased automation has been leading to an overall drop in the need for labor input. This would cause capital share to increase, relative to labor share as machines replace some workers.</a:t>
            </a:r>
          </a:p>
          <a:p>
            <a:endParaRPr lang="en-US" sz="2000" dirty="0"/>
          </a:p>
          <a:p>
            <a:r>
              <a:rPr lang="en-US" sz="2000" u="sng" dirty="0"/>
              <a:t>Faster capital depreciation</a:t>
            </a:r>
            <a:r>
              <a:rPr lang="en-US" sz="2000" dirty="0"/>
              <a:t> – It is possible that the capital used by industries is depreciating at a faster rate in recent years than in the past. These assets include items such as computer hardware and software that are upgraded or replaced more frequently than machinery used in prior decades. This faster depreciation could require a higher capital share to cover upgrade and replacement costs.”</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endParaRPr lang="en-US" sz="2000" dirty="0"/>
          </a:p>
        </p:txBody>
      </p:sp>
      <p:sp>
        <p:nvSpPr>
          <p:cNvPr id="10" name="Slide Number Placeholder 9">
            <a:extLst>
              <a:ext uri="{FF2B5EF4-FFF2-40B4-BE49-F238E27FC236}">
                <a16:creationId xmlns:a16="http://schemas.microsoft.com/office/drawing/2014/main" xmlns="" id="{C6529AA3-2CD3-4B29-BF36-318E767D6937}"/>
              </a:ext>
            </a:extLst>
          </p:cNvPr>
          <p:cNvSpPr>
            <a:spLocks noGrp="1"/>
          </p:cNvSpPr>
          <p:nvPr>
            <p:ph type="sldNum" sz="quarter" idx="12"/>
          </p:nvPr>
        </p:nvSpPr>
        <p:spPr>
          <a:xfrm>
            <a:off x="9457426" y="6484183"/>
            <a:ext cx="2743200" cy="365125"/>
          </a:xfrm>
        </p:spPr>
        <p:txBody>
          <a:bodyPr/>
          <a:lstStyle/>
          <a:p>
            <a:fld id="{A5ABBA13-5101-492E-8EF0-2A135518BDD4}" type="slidenum">
              <a:rPr lang="en-US" smtClean="0"/>
              <a:t>54</a:t>
            </a:fld>
            <a:endParaRPr lang="en-US" dirty="0"/>
          </a:p>
        </p:txBody>
      </p:sp>
    </p:spTree>
    <p:extLst>
      <p:ext uri="{BB962C8B-B14F-4D97-AF65-F5344CB8AC3E}">
        <p14:creationId xmlns:p14="http://schemas.microsoft.com/office/powerpoint/2010/main" val="34731191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Reasons Why Pay Lagging Job Growth</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55</a:t>
            </a:fld>
            <a:endParaRPr lang="en-US" dirty="0"/>
          </a:p>
        </p:txBody>
      </p:sp>
      <p:sp>
        <p:nvSpPr>
          <p:cNvPr id="6" name="TextBox 5">
            <a:extLst>
              <a:ext uri="{FF2B5EF4-FFF2-40B4-BE49-F238E27FC236}">
                <a16:creationId xmlns:a16="http://schemas.microsoft.com/office/drawing/2014/main" xmlns="" id="{C0C2605C-4B94-407B-9B59-16950A02B2C0}"/>
              </a:ext>
            </a:extLst>
          </p:cNvPr>
          <p:cNvSpPr txBox="1"/>
          <p:nvPr/>
        </p:nvSpPr>
        <p:spPr>
          <a:xfrm>
            <a:off x="586365" y="6263911"/>
            <a:ext cx="6911444" cy="338554"/>
          </a:xfrm>
          <a:prstGeom prst="rect">
            <a:avLst/>
          </a:prstGeom>
          <a:noFill/>
        </p:spPr>
        <p:txBody>
          <a:bodyPr wrap="none" rtlCol="0">
            <a:spAutoFit/>
          </a:bodyPr>
          <a:lstStyle/>
          <a:p>
            <a:r>
              <a:rPr lang="en-US" sz="1600" dirty="0"/>
              <a:t>NYT:  “Six Reasons That Pay Has Lagged Behind U.S. Job Growth” (February 2018)</a:t>
            </a:r>
          </a:p>
        </p:txBody>
      </p:sp>
      <p:sp>
        <p:nvSpPr>
          <p:cNvPr id="3" name="TextBox 2">
            <a:extLst>
              <a:ext uri="{FF2B5EF4-FFF2-40B4-BE49-F238E27FC236}">
                <a16:creationId xmlns:a16="http://schemas.microsoft.com/office/drawing/2014/main" xmlns="" id="{B67B512B-8F20-4B4C-B6CC-24096D2BC8C4}"/>
              </a:ext>
            </a:extLst>
          </p:cNvPr>
          <p:cNvSpPr txBox="1"/>
          <p:nvPr/>
        </p:nvSpPr>
        <p:spPr>
          <a:xfrm>
            <a:off x="480291" y="1099127"/>
            <a:ext cx="10803594" cy="4524315"/>
          </a:xfrm>
          <a:prstGeom prst="rect">
            <a:avLst/>
          </a:prstGeom>
          <a:noFill/>
        </p:spPr>
        <p:txBody>
          <a:bodyPr wrap="square" rtlCol="0">
            <a:spAutoFit/>
          </a:bodyPr>
          <a:lstStyle/>
          <a:p>
            <a:pPr marL="342900" indent="-342900">
              <a:buFont typeface="+mj-lt"/>
              <a:buAutoNum type="arabicPeriod"/>
            </a:pPr>
            <a:r>
              <a:rPr lang="en-US" sz="2400" dirty="0"/>
              <a:t>Declining unionization</a:t>
            </a:r>
          </a:p>
          <a:p>
            <a:pPr marL="342900" indent="-342900">
              <a:buFont typeface="+mj-lt"/>
              <a:buAutoNum type="arabicPeriod"/>
            </a:pPr>
            <a:endParaRPr lang="en-US" sz="2400" dirty="0"/>
          </a:p>
          <a:p>
            <a:pPr marL="342900" indent="-342900">
              <a:buFont typeface="+mj-lt"/>
              <a:buAutoNum type="arabicPeriod"/>
            </a:pPr>
            <a:r>
              <a:rPr lang="en-US" sz="2400" dirty="0"/>
              <a:t>Restraints on competition (non-compete clauses reduce opportunities for large raises when switching firms)</a:t>
            </a:r>
          </a:p>
          <a:p>
            <a:pPr marL="342900" indent="-342900">
              <a:buFont typeface="+mj-lt"/>
              <a:buAutoNum type="arabicPeriod"/>
            </a:pPr>
            <a:endParaRPr lang="en-US" sz="2400" dirty="0"/>
          </a:p>
          <a:p>
            <a:pPr marL="342900" indent="-342900">
              <a:buFont typeface="+mj-lt"/>
              <a:buAutoNum type="arabicPeriod"/>
            </a:pPr>
            <a:r>
              <a:rPr lang="en-US" sz="2400" dirty="0"/>
              <a:t>Minimum wage below peak in real terms</a:t>
            </a:r>
          </a:p>
          <a:p>
            <a:pPr marL="342900" indent="-342900">
              <a:buFont typeface="+mj-lt"/>
              <a:buAutoNum type="arabicPeriod"/>
            </a:pPr>
            <a:endParaRPr lang="en-US" sz="2400" dirty="0"/>
          </a:p>
          <a:p>
            <a:pPr marL="342900" indent="-342900">
              <a:buFont typeface="+mj-lt"/>
              <a:buAutoNum type="arabicPeriod"/>
            </a:pPr>
            <a:r>
              <a:rPr lang="en-US" sz="2400" dirty="0"/>
              <a:t>Globalization and automation</a:t>
            </a:r>
          </a:p>
          <a:p>
            <a:pPr marL="342900" indent="-342900">
              <a:buFont typeface="+mj-lt"/>
              <a:buAutoNum type="arabicPeriod"/>
            </a:pPr>
            <a:endParaRPr lang="en-US" sz="2400" dirty="0"/>
          </a:p>
          <a:p>
            <a:pPr marL="342900" indent="-342900">
              <a:buFont typeface="+mj-lt"/>
              <a:buAutoNum type="arabicPeriod"/>
            </a:pPr>
            <a:r>
              <a:rPr lang="en-US" sz="2400" dirty="0"/>
              <a:t>Slow productivity growth</a:t>
            </a:r>
          </a:p>
          <a:p>
            <a:pPr marL="342900" indent="-342900">
              <a:buFont typeface="+mj-lt"/>
              <a:buAutoNum type="arabicPeriod"/>
            </a:pPr>
            <a:endParaRPr lang="en-US" sz="2400" dirty="0"/>
          </a:p>
          <a:p>
            <a:pPr marL="342900" indent="-342900">
              <a:buFont typeface="+mj-lt"/>
              <a:buAutoNum type="arabicPeriod"/>
            </a:pPr>
            <a:r>
              <a:rPr lang="en-US" sz="2400" dirty="0"/>
              <a:t>Outsourcing (contractor labor; contractor’s paid less)</a:t>
            </a:r>
            <a:endParaRPr lang="en-US" dirty="0"/>
          </a:p>
        </p:txBody>
      </p:sp>
    </p:spTree>
    <p:extLst>
      <p:ext uri="{BB962C8B-B14F-4D97-AF65-F5344CB8AC3E}">
        <p14:creationId xmlns:p14="http://schemas.microsoft.com/office/powerpoint/2010/main" val="636836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83081"/>
            <a:ext cx="2743200" cy="365125"/>
          </a:xfrm>
        </p:spPr>
        <p:txBody>
          <a:bodyPr/>
          <a:lstStyle/>
          <a:p>
            <a:fld id="{A5ABBA13-5101-492E-8EF0-2A135518BDD4}" type="slidenum">
              <a:rPr lang="en-US" smtClean="0"/>
              <a:t>56</a:t>
            </a:fld>
            <a:endParaRPr lang="en-US" dirty="0"/>
          </a:p>
        </p:txBody>
      </p:sp>
      <p:sp>
        <p:nvSpPr>
          <p:cNvPr id="3" name="TextBox 2">
            <a:extLst>
              <a:ext uri="{FF2B5EF4-FFF2-40B4-BE49-F238E27FC236}">
                <a16:creationId xmlns:a16="http://schemas.microsoft.com/office/drawing/2014/main" xmlns="" id="{E3B09FF8-1C83-4FA6-9D53-962F552B2489}"/>
              </a:ext>
            </a:extLst>
          </p:cNvPr>
          <p:cNvSpPr txBox="1"/>
          <p:nvPr/>
        </p:nvSpPr>
        <p:spPr>
          <a:xfrm>
            <a:off x="526212" y="1242204"/>
            <a:ext cx="7258782" cy="4524315"/>
          </a:xfrm>
          <a:prstGeom prst="rect">
            <a:avLst/>
          </a:prstGeom>
          <a:noFill/>
        </p:spPr>
        <p:txBody>
          <a:bodyPr wrap="none" rtlCol="0">
            <a:spAutoFit/>
          </a:bodyPr>
          <a:lstStyle/>
          <a:p>
            <a:pPr marL="342900" indent="-342900">
              <a:buAutoNum type="arabicPeriod"/>
            </a:pPr>
            <a:r>
              <a:rPr lang="en-US" sz="2400" dirty="0"/>
              <a:t>Key Economic Indicators</a:t>
            </a:r>
          </a:p>
          <a:p>
            <a:pPr marL="342900" indent="-342900">
              <a:buAutoNum type="arabicPeriod"/>
            </a:pPr>
            <a:endParaRPr lang="en-US" sz="2400" dirty="0"/>
          </a:p>
          <a:p>
            <a:pPr marL="342900" indent="-342900">
              <a:buAutoNum type="arabicPeriod"/>
            </a:pPr>
            <a:r>
              <a:rPr lang="en-US" sz="2400" dirty="0"/>
              <a:t>Budget Deficits &amp; Debt </a:t>
            </a:r>
          </a:p>
          <a:p>
            <a:pPr marL="342900" indent="-342900">
              <a:buAutoNum type="arabicPeriod"/>
            </a:pPr>
            <a:endParaRPr lang="en-US" sz="2400" dirty="0"/>
          </a:p>
          <a:p>
            <a:pPr marL="342900" indent="-342900">
              <a:buAutoNum type="arabicPeriod"/>
            </a:pPr>
            <a:r>
              <a:rPr lang="en-US" sz="2400" dirty="0"/>
              <a:t>Inequality</a:t>
            </a:r>
          </a:p>
          <a:p>
            <a:pPr marL="342900" indent="-342900">
              <a:buAutoNum type="arabicPeriod"/>
            </a:pPr>
            <a:endParaRPr lang="en-US" sz="2400" dirty="0"/>
          </a:p>
          <a:p>
            <a:pPr marL="342900" indent="-342900">
              <a:buAutoNum type="arabicPeriod"/>
            </a:pPr>
            <a:r>
              <a:rPr lang="en-US" sz="2400" dirty="0"/>
              <a:t>Healthcare</a:t>
            </a:r>
          </a:p>
          <a:p>
            <a:pPr marL="342900" indent="-342900">
              <a:buAutoNum type="arabicPeriod"/>
            </a:pPr>
            <a:endParaRPr lang="en-US" sz="2400" dirty="0"/>
          </a:p>
          <a:p>
            <a:pPr marL="342900" indent="-342900">
              <a:buAutoNum type="arabicPeriod"/>
            </a:pPr>
            <a:r>
              <a:rPr lang="en-US" sz="2400" dirty="0"/>
              <a:t>Special Topics: Demand, Productivity &amp; Compensation</a:t>
            </a:r>
          </a:p>
          <a:p>
            <a:pPr marL="342900" indent="-342900">
              <a:buAutoNum type="arabicPeriod"/>
            </a:pPr>
            <a:endParaRPr lang="en-US" sz="2400" dirty="0"/>
          </a:p>
          <a:p>
            <a:pPr marL="342900" indent="-342900">
              <a:buAutoNum type="arabicPeriod"/>
            </a:pPr>
            <a:r>
              <a:rPr lang="en-US" sz="2400" dirty="0"/>
              <a:t>Take Action</a:t>
            </a:r>
          </a:p>
          <a:p>
            <a:pPr marL="342900" indent="-342900">
              <a:buAutoNum type="arabicPeriod"/>
            </a:pPr>
            <a:endParaRPr lang="en-US" sz="2400" dirty="0"/>
          </a:p>
        </p:txBody>
      </p:sp>
      <p:sp>
        <p:nvSpPr>
          <p:cNvPr id="6" name="Rectangle 5">
            <a:extLst>
              <a:ext uri="{FF2B5EF4-FFF2-40B4-BE49-F238E27FC236}">
                <a16:creationId xmlns:a16="http://schemas.microsoft.com/office/drawing/2014/main" xmlns="" id="{11CDCF25-CAA8-42A7-A9CB-D7A2C6539EF1}"/>
              </a:ext>
            </a:extLst>
          </p:cNvPr>
          <p:cNvSpPr/>
          <p:nvPr/>
        </p:nvSpPr>
        <p:spPr>
          <a:xfrm>
            <a:off x="457199" y="4911526"/>
            <a:ext cx="7458501"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4691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Letter to Legislators:  Fiscal Policy</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57</a:t>
            </a:fld>
            <a:endParaRPr lang="en-US" dirty="0"/>
          </a:p>
        </p:txBody>
      </p:sp>
      <p:sp>
        <p:nvSpPr>
          <p:cNvPr id="3" name="TextBox 2">
            <a:extLst>
              <a:ext uri="{FF2B5EF4-FFF2-40B4-BE49-F238E27FC236}">
                <a16:creationId xmlns:a16="http://schemas.microsoft.com/office/drawing/2014/main" xmlns="" id="{E3B09FF8-1C83-4FA6-9D53-962F552B2489}"/>
              </a:ext>
            </a:extLst>
          </p:cNvPr>
          <p:cNvSpPr txBox="1"/>
          <p:nvPr/>
        </p:nvSpPr>
        <p:spPr>
          <a:xfrm>
            <a:off x="153215" y="653005"/>
            <a:ext cx="11309313" cy="6247864"/>
          </a:xfrm>
          <a:prstGeom prst="rect">
            <a:avLst/>
          </a:prstGeom>
          <a:noFill/>
        </p:spPr>
        <p:txBody>
          <a:bodyPr wrap="square" rtlCol="0">
            <a:spAutoFit/>
          </a:bodyPr>
          <a:lstStyle/>
          <a:p>
            <a:r>
              <a:rPr lang="en-US" sz="2000" dirty="0"/>
              <a:t>Dear Legislator:</a:t>
            </a:r>
          </a:p>
          <a:p>
            <a:endParaRPr lang="en-US" sz="2000" dirty="0"/>
          </a:p>
          <a:p>
            <a:r>
              <a:rPr lang="en-US" sz="2000" dirty="0"/>
              <a:t>I’m concerned about the national debt. When the economy is booming, we should be taxing more and spending less, not the other way around.</a:t>
            </a:r>
          </a:p>
          <a:p>
            <a:r>
              <a:rPr lang="en-US" sz="2000" dirty="0"/>
              <a:t>I request that you advocate these fiscal policies:</a:t>
            </a:r>
          </a:p>
          <a:p>
            <a:pPr marL="342900" indent="-342900">
              <a:buFont typeface="Wingdings" panose="05000000000000000000" pitchFamily="2" charset="2"/>
              <a:buChar char="§"/>
            </a:pPr>
            <a:r>
              <a:rPr lang="en-US" sz="2000" dirty="0"/>
              <a:t>Remove the cap on the payroll tax to help fund Social Security.  This should cover about 70% of the shortfall over the next 75 years.  I’m willing to pay a higher payroll tax rate to cover the rest.</a:t>
            </a:r>
          </a:p>
          <a:p>
            <a:pPr marL="342900" indent="-342900">
              <a:buFont typeface="Wingdings" panose="05000000000000000000" pitchFamily="2" charset="2"/>
              <a:buChar char="§"/>
            </a:pPr>
            <a:r>
              <a:rPr lang="en-US" sz="2000" dirty="0"/>
              <a:t>Re-brand the payroll “tax” as a “savings contribution” which is what it really is.</a:t>
            </a:r>
          </a:p>
          <a:p>
            <a:pPr marL="342900" indent="-342900">
              <a:buFont typeface="Wingdings" panose="05000000000000000000" pitchFamily="2" charset="2"/>
              <a:buChar char="§"/>
            </a:pPr>
            <a:r>
              <a:rPr lang="en-US" sz="2000" dirty="0"/>
              <a:t>Increase the marginal tax rate on income over $500,000 to 40%, and to 50% for income over $1 million.</a:t>
            </a:r>
          </a:p>
          <a:p>
            <a:pPr marL="342900" indent="-342900">
              <a:buFont typeface="Wingdings" panose="05000000000000000000" pitchFamily="2" charset="2"/>
              <a:buChar char="§"/>
            </a:pPr>
            <a:r>
              <a:rPr lang="en-US" sz="2000" dirty="0"/>
              <a:t>Eliminate favorable treatment for capital gains and dividends for individuals with incomes over $200,000.  CBO estimates the top 1% get $100 billion/year due to the current favorable tax break.</a:t>
            </a:r>
          </a:p>
          <a:p>
            <a:pPr marL="342900" indent="-342900">
              <a:buFont typeface="Wingdings" panose="05000000000000000000" pitchFamily="2" charset="2"/>
              <a:buChar char="§"/>
            </a:pPr>
            <a:r>
              <a:rPr lang="en-US" sz="2000" dirty="0"/>
              <a:t>Share buybacks are a major upward redistribution mechanism, mainly enriching the wealthy, while reducing investment in more productive assets.  Require corporations to pay a 25% tax on shareholder buybacks; raise that to 50% over time. </a:t>
            </a:r>
          </a:p>
          <a:p>
            <a:pPr marL="342900" indent="-342900">
              <a:buFont typeface="Wingdings" panose="05000000000000000000" pitchFamily="2" charset="2"/>
              <a:buChar char="§"/>
            </a:pPr>
            <a:r>
              <a:rPr lang="en-US" sz="2000" dirty="0"/>
              <a:t>Reinstate an estate tax with teeth.  Billionaires should have single-digit millionaire heirs.</a:t>
            </a:r>
          </a:p>
          <a:p>
            <a:pPr marL="342900" indent="-342900">
              <a:buFont typeface="Wingdings" panose="05000000000000000000" pitchFamily="2" charset="2"/>
              <a:buChar char="§"/>
            </a:pPr>
            <a:r>
              <a:rPr lang="en-US" sz="2000" dirty="0"/>
              <a:t>Freeze defense spending for a decade.</a:t>
            </a:r>
          </a:p>
          <a:p>
            <a:pPr marL="342900" indent="-342900">
              <a:buFont typeface="Wingdings" panose="05000000000000000000" pitchFamily="2" charset="2"/>
              <a:buChar char="§"/>
            </a:pPr>
            <a:endParaRPr lang="en-US" sz="2000" dirty="0"/>
          </a:p>
          <a:p>
            <a:r>
              <a:rPr lang="en-US" sz="2000" dirty="0"/>
              <a:t>Sincerely,</a:t>
            </a:r>
          </a:p>
          <a:p>
            <a:endParaRPr lang="en-US" sz="2000" dirty="0"/>
          </a:p>
          <a:p>
            <a:r>
              <a:rPr lang="en-US" sz="2000" dirty="0"/>
              <a:t>Name</a:t>
            </a:r>
          </a:p>
        </p:txBody>
      </p:sp>
    </p:spTree>
    <p:extLst>
      <p:ext uri="{BB962C8B-B14F-4D97-AF65-F5344CB8AC3E}">
        <p14:creationId xmlns:p14="http://schemas.microsoft.com/office/powerpoint/2010/main" val="41711329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Letter to Legislators:  Universal Healthcare &amp; Education</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58</a:t>
            </a:fld>
            <a:endParaRPr lang="en-US" dirty="0"/>
          </a:p>
        </p:txBody>
      </p:sp>
      <p:sp>
        <p:nvSpPr>
          <p:cNvPr id="3" name="TextBox 2">
            <a:extLst>
              <a:ext uri="{FF2B5EF4-FFF2-40B4-BE49-F238E27FC236}">
                <a16:creationId xmlns:a16="http://schemas.microsoft.com/office/drawing/2014/main" xmlns="" id="{E3B09FF8-1C83-4FA6-9D53-962F552B2489}"/>
              </a:ext>
            </a:extLst>
          </p:cNvPr>
          <p:cNvSpPr txBox="1"/>
          <p:nvPr/>
        </p:nvSpPr>
        <p:spPr>
          <a:xfrm>
            <a:off x="208472" y="686869"/>
            <a:ext cx="11775056" cy="6247864"/>
          </a:xfrm>
          <a:prstGeom prst="rect">
            <a:avLst/>
          </a:prstGeom>
          <a:noFill/>
        </p:spPr>
        <p:txBody>
          <a:bodyPr wrap="square" rtlCol="0">
            <a:spAutoFit/>
          </a:bodyPr>
          <a:lstStyle/>
          <a:p>
            <a:r>
              <a:rPr lang="en-US" sz="2000" dirty="0"/>
              <a:t>Dear Legislator:</a:t>
            </a:r>
          </a:p>
          <a:p>
            <a:endParaRPr lang="en-US" sz="2000" dirty="0"/>
          </a:p>
          <a:p>
            <a:r>
              <a:rPr lang="en-US" sz="2000" dirty="0"/>
              <a:t>For the U.S. to compete successfully, our people should have quality, affordable healthcare and access to life-long education. I request that you advocate these policies:</a:t>
            </a:r>
          </a:p>
          <a:p>
            <a:pPr marL="342900" indent="-342900">
              <a:buFont typeface="Wingdings" panose="05000000000000000000" pitchFamily="2" charset="2"/>
              <a:buChar char="§"/>
            </a:pPr>
            <a:r>
              <a:rPr lang="en-US" sz="2000" dirty="0"/>
              <a:t>Universal healthcare, with the government covering all costs of treatment done per best practice guidelines. My taxes should replace premiums but be lower than the costs I pay today, as we spend about 5% GDP ($3,000 per person) more on healthcare than the next most expensive countries for comparable quality. </a:t>
            </a:r>
          </a:p>
          <a:p>
            <a:pPr marL="342900" indent="-342900">
              <a:buFont typeface="Wingdings" panose="05000000000000000000" pitchFamily="2" charset="2"/>
              <a:buChar char="§"/>
            </a:pPr>
            <a:r>
              <a:rPr lang="en-US" sz="2000" dirty="0"/>
              <a:t>Supplemental private insurance can cover other services desired.  </a:t>
            </a:r>
          </a:p>
          <a:p>
            <a:pPr marL="342900" indent="-342900">
              <a:buFont typeface="Wingdings" panose="05000000000000000000" pitchFamily="2" charset="2"/>
              <a:buChar char="§"/>
            </a:pPr>
            <a:r>
              <a:rPr lang="en-US" sz="2000" dirty="0"/>
              <a:t>Provide incentives to adopt the ACA Medicaid expansion in those 18 states that have yet to do so.  This can cover up to 4 million people, reducing avoidable mortality by 5,000 people per year.</a:t>
            </a:r>
          </a:p>
          <a:p>
            <a:pPr marL="342900" indent="-342900">
              <a:buFont typeface="Wingdings" panose="05000000000000000000" pitchFamily="2" charset="2"/>
              <a:buChar char="§"/>
            </a:pPr>
            <a:r>
              <a:rPr lang="en-US" sz="2000" dirty="0"/>
              <a:t>Four-year tuition or trade school, paid directly by government to the school.  A Medicare-like process should be established to keep costs under control.  This should be funded by a combination of tax increases on upper-income persons and cuts to defense spending. </a:t>
            </a:r>
          </a:p>
          <a:p>
            <a:pPr marL="342900" indent="-342900">
              <a:buFont typeface="Wingdings" panose="05000000000000000000" pitchFamily="2" charset="2"/>
              <a:buChar char="§"/>
            </a:pPr>
            <a:r>
              <a:rPr lang="en-US" sz="2000" dirty="0"/>
              <a:t>Let working people earn tax credits over time for life-long learning financial support.</a:t>
            </a:r>
          </a:p>
          <a:p>
            <a:pPr marL="342900" indent="-342900">
              <a:buFont typeface="Wingdings" panose="05000000000000000000" pitchFamily="2" charset="2"/>
              <a:buChar char="§"/>
            </a:pPr>
            <a:r>
              <a:rPr lang="en-US" sz="2000" dirty="0"/>
              <a:t>The $1.5 trillion student loan debt is a travesty and should be forgiven.  Much stronger estate taxes can pay that back to the government over time.</a:t>
            </a:r>
          </a:p>
          <a:p>
            <a:endParaRPr lang="en-US" sz="2000" dirty="0"/>
          </a:p>
          <a:p>
            <a:r>
              <a:rPr lang="en-US" sz="2000" dirty="0"/>
              <a:t>Sincerely,</a:t>
            </a:r>
          </a:p>
          <a:p>
            <a:endParaRPr lang="en-US" sz="2000" dirty="0"/>
          </a:p>
          <a:p>
            <a:r>
              <a:rPr lang="en-US" sz="2000" dirty="0"/>
              <a:t>Name</a:t>
            </a:r>
          </a:p>
        </p:txBody>
      </p:sp>
    </p:spTree>
    <p:extLst>
      <p:ext uri="{BB962C8B-B14F-4D97-AF65-F5344CB8AC3E}">
        <p14:creationId xmlns:p14="http://schemas.microsoft.com/office/powerpoint/2010/main" val="26565583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Sources for More Information</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59</a:t>
            </a:fld>
            <a:endParaRPr lang="en-US" dirty="0"/>
          </a:p>
        </p:txBody>
      </p:sp>
      <p:sp>
        <p:nvSpPr>
          <p:cNvPr id="3" name="TextBox 2">
            <a:extLst>
              <a:ext uri="{FF2B5EF4-FFF2-40B4-BE49-F238E27FC236}">
                <a16:creationId xmlns:a16="http://schemas.microsoft.com/office/drawing/2014/main" xmlns="" id="{E3B09FF8-1C83-4FA6-9D53-962F552B2489}"/>
              </a:ext>
            </a:extLst>
          </p:cNvPr>
          <p:cNvSpPr txBox="1"/>
          <p:nvPr/>
        </p:nvSpPr>
        <p:spPr>
          <a:xfrm>
            <a:off x="181156" y="1169948"/>
            <a:ext cx="6733446" cy="4401205"/>
          </a:xfrm>
          <a:prstGeom prst="rect">
            <a:avLst/>
          </a:prstGeom>
          <a:noFill/>
        </p:spPr>
        <p:txBody>
          <a:bodyPr wrap="none" rtlCol="0">
            <a:spAutoFit/>
          </a:bodyPr>
          <a:lstStyle/>
          <a:p>
            <a:r>
              <a:rPr lang="en-US" sz="2000" u="sng" dirty="0"/>
              <a:t>Key Reports</a:t>
            </a:r>
          </a:p>
          <a:p>
            <a:pPr marL="342900" indent="-342900">
              <a:buFont typeface="Arial" panose="020B0604020202020204" pitchFamily="34" charset="0"/>
              <a:buChar char="•"/>
            </a:pPr>
            <a:r>
              <a:rPr lang="en-US" sz="2000" dirty="0"/>
              <a:t>CBO “Budget &amp; Economic Outlook 2018-2028”</a:t>
            </a:r>
          </a:p>
          <a:p>
            <a:pPr marL="342900" indent="-342900">
              <a:buFont typeface="Arial" panose="020B0604020202020204" pitchFamily="34" charset="0"/>
              <a:buChar char="•"/>
            </a:pPr>
            <a:r>
              <a:rPr lang="en-US" sz="2000" dirty="0"/>
              <a:t>CBO “Distribution of Household Income, 2014”</a:t>
            </a:r>
          </a:p>
          <a:p>
            <a:pPr marL="342900" indent="-342900">
              <a:buFont typeface="Arial" panose="020B0604020202020204" pitchFamily="34" charset="0"/>
              <a:buChar char="•"/>
            </a:pPr>
            <a:r>
              <a:rPr lang="en-US" sz="2000" dirty="0"/>
              <a:t>BLS “Employment Situation Summary”</a:t>
            </a:r>
          </a:p>
          <a:p>
            <a:endParaRPr lang="en-US" sz="2000" dirty="0"/>
          </a:p>
          <a:p>
            <a:r>
              <a:rPr lang="en-US" sz="2000" u="sng" dirty="0"/>
              <a:t>Data &amp; Charts</a:t>
            </a:r>
          </a:p>
          <a:p>
            <a:pPr marL="342900" indent="-342900">
              <a:buFont typeface="Arial" panose="020B0604020202020204" pitchFamily="34" charset="0"/>
              <a:buChar char="•"/>
            </a:pPr>
            <a:r>
              <a:rPr lang="en-US" sz="2000" dirty="0"/>
              <a:t>Federal Reserve Economic Data (FRED)</a:t>
            </a:r>
          </a:p>
          <a:p>
            <a:pPr marL="342900" indent="-342900">
              <a:buFont typeface="Arial" panose="020B0604020202020204" pitchFamily="34" charset="0"/>
              <a:buChar char="•"/>
            </a:pPr>
            <a:r>
              <a:rPr lang="en-US" sz="2000" dirty="0"/>
              <a:t>Bureau of Labor Statistics  (BLS)</a:t>
            </a:r>
          </a:p>
          <a:p>
            <a:endParaRPr lang="en-US" sz="2000" dirty="0"/>
          </a:p>
          <a:p>
            <a:r>
              <a:rPr lang="en-US" sz="2000" u="sng" dirty="0"/>
              <a:t>Other Sources</a:t>
            </a:r>
          </a:p>
          <a:p>
            <a:pPr marL="342900" indent="-342900">
              <a:buFont typeface="Wingdings" panose="05000000000000000000" pitchFamily="2" charset="2"/>
              <a:buChar char="§"/>
            </a:pPr>
            <a:r>
              <a:rPr lang="en-US" sz="2000" dirty="0"/>
              <a:t>Federal Reserve Board of Governors: Speeches &amp; Testimony</a:t>
            </a:r>
          </a:p>
          <a:p>
            <a:pPr marL="342900" indent="-342900">
              <a:buFont typeface="Wingdings" panose="05000000000000000000" pitchFamily="2" charset="2"/>
              <a:buChar char="§"/>
            </a:pPr>
            <a:r>
              <a:rPr lang="en-US" sz="2000" dirty="0"/>
              <a:t>Committee for a Responsible Federal Budget (CRFB)</a:t>
            </a:r>
          </a:p>
          <a:p>
            <a:pPr marL="342900" indent="-342900">
              <a:buFont typeface="Wingdings" panose="05000000000000000000" pitchFamily="2" charset="2"/>
              <a:buChar char="§"/>
            </a:pPr>
            <a:r>
              <a:rPr lang="en-US" sz="2000" dirty="0"/>
              <a:t>Wells Fargo Economics</a:t>
            </a:r>
          </a:p>
          <a:p>
            <a:pPr marL="342900" indent="-342900">
              <a:buFont typeface="Wingdings" panose="05000000000000000000" pitchFamily="2" charset="2"/>
              <a:buChar char="§"/>
            </a:pPr>
            <a:r>
              <a:rPr lang="en-US" sz="2000" dirty="0"/>
              <a:t>Paul Krugman NYT</a:t>
            </a:r>
          </a:p>
        </p:txBody>
      </p:sp>
    </p:spTree>
    <p:extLst>
      <p:ext uri="{BB962C8B-B14F-4D97-AF65-F5344CB8AC3E}">
        <p14:creationId xmlns:p14="http://schemas.microsoft.com/office/powerpoint/2010/main" val="1744450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Unemployment Measures</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66052" y="6483081"/>
            <a:ext cx="2743200" cy="365125"/>
          </a:xfrm>
        </p:spPr>
        <p:txBody>
          <a:bodyPr/>
          <a:lstStyle/>
          <a:p>
            <a:fld id="{A5ABBA13-5101-492E-8EF0-2A135518BDD4}" type="slidenum">
              <a:rPr lang="en-US" smtClean="0"/>
              <a:t>6</a:t>
            </a:fld>
            <a:endParaRPr lang="en-US" dirty="0"/>
          </a:p>
        </p:txBody>
      </p:sp>
      <p:sp>
        <p:nvSpPr>
          <p:cNvPr id="9" name="TextBox 8">
            <a:extLst>
              <a:ext uri="{FF2B5EF4-FFF2-40B4-BE49-F238E27FC236}">
                <a16:creationId xmlns:a16="http://schemas.microsoft.com/office/drawing/2014/main" xmlns="" id="{03263925-CB81-4952-AF23-75FB88C88917}"/>
              </a:ext>
            </a:extLst>
          </p:cNvPr>
          <p:cNvSpPr txBox="1"/>
          <p:nvPr/>
        </p:nvSpPr>
        <p:spPr>
          <a:xfrm>
            <a:off x="10892339" y="3876606"/>
            <a:ext cx="691215" cy="1631216"/>
          </a:xfrm>
          <a:prstGeom prst="rect">
            <a:avLst/>
          </a:prstGeom>
          <a:noFill/>
        </p:spPr>
        <p:txBody>
          <a:bodyPr wrap="none" rtlCol="0">
            <a:spAutoFit/>
          </a:bodyPr>
          <a:lstStyle/>
          <a:p>
            <a:r>
              <a:rPr lang="en-US" sz="2000" dirty="0"/>
              <a:t>8.0%</a:t>
            </a:r>
          </a:p>
          <a:p>
            <a:endParaRPr lang="en-US" sz="2000" dirty="0"/>
          </a:p>
          <a:p>
            <a:endParaRPr lang="en-US" sz="2000" dirty="0"/>
          </a:p>
          <a:p>
            <a:r>
              <a:rPr lang="en-US" sz="2000" dirty="0"/>
              <a:t>4.1%</a:t>
            </a:r>
          </a:p>
          <a:p>
            <a:endParaRPr lang="en-US" sz="2000" dirty="0"/>
          </a:p>
        </p:txBody>
      </p:sp>
      <p:sp>
        <p:nvSpPr>
          <p:cNvPr id="12" name="TextBox 11">
            <a:extLst>
              <a:ext uri="{FF2B5EF4-FFF2-40B4-BE49-F238E27FC236}">
                <a16:creationId xmlns:a16="http://schemas.microsoft.com/office/drawing/2014/main" xmlns="" id="{036FBE20-45FA-42D6-9156-0F7003F9670A}"/>
              </a:ext>
            </a:extLst>
          </p:cNvPr>
          <p:cNvSpPr txBox="1"/>
          <p:nvPr/>
        </p:nvSpPr>
        <p:spPr>
          <a:xfrm>
            <a:off x="10696067" y="3574743"/>
            <a:ext cx="998991" cy="400110"/>
          </a:xfrm>
          <a:prstGeom prst="rect">
            <a:avLst/>
          </a:prstGeom>
          <a:noFill/>
        </p:spPr>
        <p:txBody>
          <a:bodyPr wrap="none" rtlCol="0">
            <a:spAutoFit/>
          </a:bodyPr>
          <a:lstStyle/>
          <a:p>
            <a:r>
              <a:rPr lang="en-US" sz="2000" u="sng" dirty="0"/>
              <a:t>Mar ‘18</a:t>
            </a:r>
          </a:p>
        </p:txBody>
      </p:sp>
      <p:sp>
        <p:nvSpPr>
          <p:cNvPr id="13" name="TextBox 12">
            <a:extLst>
              <a:ext uri="{FF2B5EF4-FFF2-40B4-BE49-F238E27FC236}">
                <a16:creationId xmlns:a16="http://schemas.microsoft.com/office/drawing/2014/main" xmlns="" id="{1B4BDC99-C02E-4DD1-BDC2-1CED412A668F}"/>
              </a:ext>
            </a:extLst>
          </p:cNvPr>
          <p:cNvSpPr txBox="1"/>
          <p:nvPr/>
        </p:nvSpPr>
        <p:spPr>
          <a:xfrm>
            <a:off x="1712332" y="6425439"/>
            <a:ext cx="5960542" cy="400110"/>
          </a:xfrm>
          <a:prstGeom prst="rect">
            <a:avLst/>
          </a:prstGeom>
          <a:noFill/>
        </p:spPr>
        <p:txBody>
          <a:bodyPr wrap="none" rtlCol="0">
            <a:spAutoFit/>
          </a:bodyPr>
          <a:lstStyle/>
          <a:p>
            <a:r>
              <a:rPr lang="en-US" sz="2000" dirty="0"/>
              <a:t>Pre-crisis rates (Nov ‘07) were 8.4% (U6) and 4.7% (U3).</a:t>
            </a:r>
          </a:p>
        </p:txBody>
      </p:sp>
      <p:pic>
        <p:nvPicPr>
          <p:cNvPr id="2" name="Picture 1">
            <a:extLst>
              <a:ext uri="{FF2B5EF4-FFF2-40B4-BE49-F238E27FC236}">
                <a16:creationId xmlns:a16="http://schemas.microsoft.com/office/drawing/2014/main" xmlns="" id="{95C3635A-58AC-46BE-AE44-1FB8FFC65793}"/>
              </a:ext>
            </a:extLst>
          </p:cNvPr>
          <p:cNvPicPr>
            <a:picLocks noChangeAspect="1"/>
          </p:cNvPicPr>
          <p:nvPr/>
        </p:nvPicPr>
        <p:blipFill>
          <a:blip r:embed="rId2"/>
          <a:stretch>
            <a:fillRect/>
          </a:stretch>
        </p:blipFill>
        <p:spPr>
          <a:xfrm>
            <a:off x="150521" y="723332"/>
            <a:ext cx="10542049" cy="5235569"/>
          </a:xfrm>
          <a:prstGeom prst="rect">
            <a:avLst/>
          </a:prstGeom>
        </p:spPr>
      </p:pic>
      <p:sp>
        <p:nvSpPr>
          <p:cNvPr id="6" name="TextBox 5">
            <a:extLst>
              <a:ext uri="{FF2B5EF4-FFF2-40B4-BE49-F238E27FC236}">
                <a16:creationId xmlns:a16="http://schemas.microsoft.com/office/drawing/2014/main" xmlns="" id="{59CEEF43-869B-4AE3-A231-16943BB70CF8}"/>
              </a:ext>
            </a:extLst>
          </p:cNvPr>
          <p:cNvSpPr txBox="1"/>
          <p:nvPr/>
        </p:nvSpPr>
        <p:spPr>
          <a:xfrm>
            <a:off x="6179389" y="3852496"/>
            <a:ext cx="558166" cy="400110"/>
          </a:xfrm>
          <a:prstGeom prst="rect">
            <a:avLst/>
          </a:prstGeom>
          <a:noFill/>
        </p:spPr>
        <p:txBody>
          <a:bodyPr wrap="none" rtlCol="0">
            <a:spAutoFit/>
          </a:bodyPr>
          <a:lstStyle/>
          <a:p>
            <a:r>
              <a:rPr lang="en-US" sz="2000" dirty="0"/>
              <a:t>U-3</a:t>
            </a:r>
          </a:p>
        </p:txBody>
      </p:sp>
      <p:sp>
        <p:nvSpPr>
          <p:cNvPr id="11" name="TextBox 10">
            <a:extLst>
              <a:ext uri="{FF2B5EF4-FFF2-40B4-BE49-F238E27FC236}">
                <a16:creationId xmlns:a16="http://schemas.microsoft.com/office/drawing/2014/main" xmlns="" id="{FDF92FEF-3492-4B4C-8C9B-38B63ACAC262}"/>
              </a:ext>
            </a:extLst>
          </p:cNvPr>
          <p:cNvSpPr txBox="1"/>
          <p:nvPr/>
        </p:nvSpPr>
        <p:spPr>
          <a:xfrm>
            <a:off x="6179389" y="1952656"/>
            <a:ext cx="558166" cy="400110"/>
          </a:xfrm>
          <a:prstGeom prst="rect">
            <a:avLst/>
          </a:prstGeom>
          <a:noFill/>
        </p:spPr>
        <p:txBody>
          <a:bodyPr wrap="none" rtlCol="0">
            <a:spAutoFit/>
          </a:bodyPr>
          <a:lstStyle/>
          <a:p>
            <a:r>
              <a:rPr lang="en-US" sz="2000" dirty="0"/>
              <a:t>U-6</a:t>
            </a:r>
          </a:p>
        </p:txBody>
      </p:sp>
    </p:spTree>
    <p:extLst>
      <p:ext uri="{BB962C8B-B14F-4D97-AF65-F5344CB8AC3E}">
        <p14:creationId xmlns:p14="http://schemas.microsoft.com/office/powerpoint/2010/main" val="295290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Labor Force Participation (Age 25-54)</a:t>
            </a:r>
          </a:p>
        </p:txBody>
      </p:sp>
      <p:sp>
        <p:nvSpPr>
          <p:cNvPr id="7" name="Slide Number Placeholder 6">
            <a:extLst>
              <a:ext uri="{FF2B5EF4-FFF2-40B4-BE49-F238E27FC236}">
                <a16:creationId xmlns:a16="http://schemas.microsoft.com/office/drawing/2014/main" xmlns=""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7</a:t>
            </a:fld>
            <a:endParaRPr lang="en-US" dirty="0"/>
          </a:p>
        </p:txBody>
      </p:sp>
      <p:sp>
        <p:nvSpPr>
          <p:cNvPr id="2" name="TextBox 1">
            <a:extLst>
              <a:ext uri="{FF2B5EF4-FFF2-40B4-BE49-F238E27FC236}">
                <a16:creationId xmlns:a16="http://schemas.microsoft.com/office/drawing/2014/main" xmlns="" id="{9333DF3D-5C0E-4E3C-B6DC-F9A6C05D8177}"/>
              </a:ext>
            </a:extLst>
          </p:cNvPr>
          <p:cNvSpPr txBox="1"/>
          <p:nvPr/>
        </p:nvSpPr>
        <p:spPr>
          <a:xfrm>
            <a:off x="382137" y="6310173"/>
            <a:ext cx="11551817" cy="400110"/>
          </a:xfrm>
          <a:prstGeom prst="rect">
            <a:avLst/>
          </a:prstGeom>
          <a:noFill/>
        </p:spPr>
        <p:txBody>
          <a:bodyPr wrap="none" rtlCol="0">
            <a:spAutoFit/>
          </a:bodyPr>
          <a:lstStyle/>
          <a:p>
            <a:r>
              <a:rPr lang="en-US" sz="2000" dirty="0"/>
              <a:t>Possible causes for long-term decline:  Disability, opioids, dislocation of immobile workers due to globalization</a:t>
            </a:r>
          </a:p>
        </p:txBody>
      </p:sp>
      <p:pic>
        <p:nvPicPr>
          <p:cNvPr id="10" name="Picture 9">
            <a:extLst>
              <a:ext uri="{FF2B5EF4-FFF2-40B4-BE49-F238E27FC236}">
                <a16:creationId xmlns:a16="http://schemas.microsoft.com/office/drawing/2014/main" xmlns="" id="{7F99FEAD-9428-4E3A-8931-153A0EAB75B8}"/>
              </a:ext>
            </a:extLst>
          </p:cNvPr>
          <p:cNvPicPr>
            <a:picLocks noChangeAspect="1"/>
          </p:cNvPicPr>
          <p:nvPr/>
        </p:nvPicPr>
        <p:blipFill>
          <a:blip r:embed="rId2"/>
          <a:stretch>
            <a:fillRect/>
          </a:stretch>
        </p:blipFill>
        <p:spPr>
          <a:xfrm>
            <a:off x="50801" y="807497"/>
            <a:ext cx="10445756" cy="5502675"/>
          </a:xfrm>
          <a:prstGeom prst="rect">
            <a:avLst/>
          </a:prstGeom>
        </p:spPr>
      </p:pic>
      <p:sp>
        <p:nvSpPr>
          <p:cNvPr id="3" name="Rectangle 2">
            <a:extLst>
              <a:ext uri="{FF2B5EF4-FFF2-40B4-BE49-F238E27FC236}">
                <a16:creationId xmlns:a16="http://schemas.microsoft.com/office/drawing/2014/main" xmlns="" id="{344C4586-AE52-41FF-9274-7B4378F5EB42}"/>
              </a:ext>
            </a:extLst>
          </p:cNvPr>
          <p:cNvSpPr/>
          <p:nvPr/>
        </p:nvSpPr>
        <p:spPr>
          <a:xfrm>
            <a:off x="10243127" y="1165533"/>
            <a:ext cx="2022764" cy="3416320"/>
          </a:xfrm>
          <a:prstGeom prst="rect">
            <a:avLst/>
          </a:prstGeom>
        </p:spPr>
        <p:txBody>
          <a:bodyPr wrap="square">
            <a:spAutoFit/>
          </a:bodyPr>
          <a:lstStyle/>
          <a:p>
            <a:pPr algn="ctr"/>
            <a:endParaRPr lang="en-US" b="1" dirty="0"/>
          </a:p>
          <a:p>
            <a:pPr algn="ctr"/>
            <a:endParaRPr lang="en-US" b="1" dirty="0"/>
          </a:p>
          <a:p>
            <a:pPr algn="ctr"/>
            <a:endParaRPr lang="en-US" b="1" dirty="0"/>
          </a:p>
          <a:p>
            <a:pPr algn="ctr"/>
            <a:endParaRPr lang="en-US" b="1" dirty="0"/>
          </a:p>
          <a:p>
            <a:pPr algn="ctr"/>
            <a:r>
              <a:rPr lang="en-US" b="1" dirty="0"/>
              <a:t>LFPR= 82.2%</a:t>
            </a:r>
          </a:p>
          <a:p>
            <a:pPr algn="ctr"/>
            <a:r>
              <a:rPr lang="en-US" u="sng" dirty="0"/>
              <a:t>Labor Force</a:t>
            </a:r>
            <a:r>
              <a:rPr lang="en-US" dirty="0"/>
              <a:t> </a:t>
            </a:r>
          </a:p>
          <a:p>
            <a:pPr algn="ctr"/>
            <a:r>
              <a:rPr lang="en-US" dirty="0"/>
              <a:t>Civilian Population</a:t>
            </a:r>
          </a:p>
          <a:p>
            <a:pPr algn="ctr"/>
            <a:endParaRPr lang="en-US" dirty="0"/>
          </a:p>
          <a:p>
            <a:pPr algn="ctr"/>
            <a:endParaRPr lang="en-US" b="1" dirty="0"/>
          </a:p>
          <a:p>
            <a:pPr algn="ctr"/>
            <a:r>
              <a:rPr lang="en-US" b="1" dirty="0"/>
              <a:t>Empl Rate=79.2%</a:t>
            </a:r>
          </a:p>
          <a:p>
            <a:pPr algn="ctr"/>
            <a:r>
              <a:rPr lang="en-US" u="sng" dirty="0"/>
              <a:t>Employed</a:t>
            </a:r>
          </a:p>
          <a:p>
            <a:pPr algn="ctr"/>
            <a:r>
              <a:rPr lang="en-US" dirty="0"/>
              <a:t>Civilian Population</a:t>
            </a:r>
          </a:p>
        </p:txBody>
      </p:sp>
      <p:sp>
        <p:nvSpPr>
          <p:cNvPr id="5" name="TextBox 4">
            <a:extLst>
              <a:ext uri="{FF2B5EF4-FFF2-40B4-BE49-F238E27FC236}">
                <a16:creationId xmlns:a16="http://schemas.microsoft.com/office/drawing/2014/main" xmlns="" id="{85E49A19-22BD-42A6-8ECD-4F16073399B7}"/>
              </a:ext>
            </a:extLst>
          </p:cNvPr>
          <p:cNvSpPr txBox="1"/>
          <p:nvPr/>
        </p:nvSpPr>
        <p:spPr>
          <a:xfrm>
            <a:off x="286329" y="1431638"/>
            <a:ext cx="404278" cy="461665"/>
          </a:xfrm>
          <a:prstGeom prst="rect">
            <a:avLst/>
          </a:prstGeom>
          <a:noFill/>
        </p:spPr>
        <p:txBody>
          <a:bodyPr wrap="none" rtlCol="0">
            <a:spAutoFit/>
          </a:bodyPr>
          <a:lstStyle/>
          <a:p>
            <a:r>
              <a:rPr lang="en-US" sz="2400" dirty="0"/>
              <a:t>%</a:t>
            </a:r>
          </a:p>
        </p:txBody>
      </p:sp>
      <p:sp>
        <p:nvSpPr>
          <p:cNvPr id="6" name="TextBox 5">
            <a:extLst>
              <a:ext uri="{FF2B5EF4-FFF2-40B4-BE49-F238E27FC236}">
                <a16:creationId xmlns:a16="http://schemas.microsoft.com/office/drawing/2014/main" xmlns="" id="{953D1DEC-C53F-49C4-AA72-9234AC477765}"/>
              </a:ext>
            </a:extLst>
          </p:cNvPr>
          <p:cNvSpPr txBox="1"/>
          <p:nvPr/>
        </p:nvSpPr>
        <p:spPr>
          <a:xfrm>
            <a:off x="1083885" y="5251576"/>
            <a:ext cx="7052828" cy="646331"/>
          </a:xfrm>
          <a:prstGeom prst="rect">
            <a:avLst/>
          </a:prstGeom>
          <a:noFill/>
        </p:spPr>
        <p:txBody>
          <a:bodyPr wrap="none" rtlCol="0">
            <a:spAutoFit/>
          </a:bodyPr>
          <a:lstStyle/>
          <a:p>
            <a:r>
              <a:rPr lang="en-US" dirty="0"/>
              <a:t>Labor Force = Employed + Unemployed</a:t>
            </a:r>
          </a:p>
          <a:p>
            <a:r>
              <a:rPr lang="en-US" dirty="0"/>
              <a:t>Civilian Non-Institutional Population = Age 16+ not in jail or active military</a:t>
            </a:r>
          </a:p>
        </p:txBody>
      </p:sp>
      <p:sp>
        <p:nvSpPr>
          <p:cNvPr id="9" name="TextBox 8">
            <a:extLst>
              <a:ext uri="{FF2B5EF4-FFF2-40B4-BE49-F238E27FC236}">
                <a16:creationId xmlns:a16="http://schemas.microsoft.com/office/drawing/2014/main" xmlns="" id="{A41B7144-C1C5-413D-994E-67B2D697465F}"/>
              </a:ext>
            </a:extLst>
          </p:cNvPr>
          <p:cNvSpPr txBox="1"/>
          <p:nvPr/>
        </p:nvSpPr>
        <p:spPr>
          <a:xfrm>
            <a:off x="4650610" y="1939639"/>
            <a:ext cx="593432" cy="369332"/>
          </a:xfrm>
          <a:prstGeom prst="rect">
            <a:avLst/>
          </a:prstGeom>
          <a:noFill/>
        </p:spPr>
        <p:txBody>
          <a:bodyPr wrap="none" rtlCol="0">
            <a:spAutoFit/>
          </a:bodyPr>
          <a:lstStyle/>
          <a:p>
            <a:r>
              <a:rPr lang="en-US" dirty="0"/>
              <a:t>83.3</a:t>
            </a:r>
          </a:p>
        </p:txBody>
      </p:sp>
      <p:sp>
        <p:nvSpPr>
          <p:cNvPr id="14" name="TextBox 13">
            <a:extLst>
              <a:ext uri="{FF2B5EF4-FFF2-40B4-BE49-F238E27FC236}">
                <a16:creationId xmlns:a16="http://schemas.microsoft.com/office/drawing/2014/main" xmlns="" id="{74721299-E768-4ED0-876A-18F37BBD27C5}"/>
              </a:ext>
            </a:extLst>
          </p:cNvPr>
          <p:cNvSpPr txBox="1"/>
          <p:nvPr/>
        </p:nvSpPr>
        <p:spPr>
          <a:xfrm>
            <a:off x="4610299" y="3087318"/>
            <a:ext cx="593432" cy="369332"/>
          </a:xfrm>
          <a:prstGeom prst="rect">
            <a:avLst/>
          </a:prstGeom>
          <a:noFill/>
        </p:spPr>
        <p:txBody>
          <a:bodyPr wrap="none" rtlCol="0">
            <a:spAutoFit/>
          </a:bodyPr>
          <a:lstStyle/>
          <a:p>
            <a:r>
              <a:rPr lang="en-US" dirty="0"/>
              <a:t>79.7</a:t>
            </a:r>
          </a:p>
        </p:txBody>
      </p:sp>
    </p:spTree>
    <p:extLst>
      <p:ext uri="{BB962C8B-B14F-4D97-AF65-F5344CB8AC3E}">
        <p14:creationId xmlns:p14="http://schemas.microsoft.com/office/powerpoint/2010/main" val="4106881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Inflation and Wages</a:t>
            </a:r>
          </a:p>
        </p:txBody>
      </p:sp>
      <p:sp>
        <p:nvSpPr>
          <p:cNvPr id="3" name="TextBox 2">
            <a:extLst>
              <a:ext uri="{FF2B5EF4-FFF2-40B4-BE49-F238E27FC236}">
                <a16:creationId xmlns:a16="http://schemas.microsoft.com/office/drawing/2014/main" xmlns="" id="{98849038-FFBE-47C4-8CC1-EF5537946479}"/>
              </a:ext>
            </a:extLst>
          </p:cNvPr>
          <p:cNvSpPr txBox="1"/>
          <p:nvPr/>
        </p:nvSpPr>
        <p:spPr>
          <a:xfrm>
            <a:off x="10337891" y="1406105"/>
            <a:ext cx="1817485" cy="1323439"/>
          </a:xfrm>
          <a:prstGeom prst="rect">
            <a:avLst/>
          </a:prstGeom>
          <a:noFill/>
        </p:spPr>
        <p:txBody>
          <a:bodyPr wrap="none" rtlCol="0">
            <a:spAutoFit/>
          </a:bodyPr>
          <a:lstStyle/>
          <a:p>
            <a:pPr algn="ctr"/>
            <a:r>
              <a:rPr lang="en-US" sz="2000" u="sng" dirty="0"/>
              <a:t> 2017</a:t>
            </a:r>
          </a:p>
          <a:p>
            <a:pPr algn="ctr"/>
            <a:r>
              <a:rPr lang="en-US" sz="2000" dirty="0"/>
              <a:t>Wages: +2.3%</a:t>
            </a:r>
          </a:p>
          <a:p>
            <a:pPr algn="ctr"/>
            <a:r>
              <a:rPr lang="en-US" sz="2000" dirty="0"/>
              <a:t>Inflation: +1.8%</a:t>
            </a:r>
          </a:p>
          <a:p>
            <a:pPr algn="ctr"/>
            <a:endParaRPr lang="en-US" sz="2000" u="sng" dirty="0"/>
          </a:p>
        </p:txBody>
      </p:sp>
      <p:sp>
        <p:nvSpPr>
          <p:cNvPr id="4" name="Slide Number Placeholder 3">
            <a:extLst>
              <a:ext uri="{FF2B5EF4-FFF2-40B4-BE49-F238E27FC236}">
                <a16:creationId xmlns:a16="http://schemas.microsoft.com/office/drawing/2014/main" xmlns="" id="{7F6313CA-9B79-4BE4-9D4C-340F45E4064A}"/>
              </a:ext>
            </a:extLst>
          </p:cNvPr>
          <p:cNvSpPr>
            <a:spLocks noGrp="1"/>
          </p:cNvSpPr>
          <p:nvPr>
            <p:ph type="sldNum" sz="quarter" idx="12"/>
          </p:nvPr>
        </p:nvSpPr>
        <p:spPr>
          <a:xfrm>
            <a:off x="9448800" y="6484786"/>
            <a:ext cx="2743200" cy="365125"/>
          </a:xfrm>
        </p:spPr>
        <p:txBody>
          <a:bodyPr/>
          <a:lstStyle/>
          <a:p>
            <a:fld id="{A5ABBA13-5101-492E-8EF0-2A135518BDD4}" type="slidenum">
              <a:rPr lang="en-US" smtClean="0"/>
              <a:t>8</a:t>
            </a:fld>
            <a:endParaRPr lang="en-US" dirty="0"/>
          </a:p>
        </p:txBody>
      </p:sp>
      <p:sp>
        <p:nvSpPr>
          <p:cNvPr id="2" name="TextBox 1">
            <a:extLst>
              <a:ext uri="{FF2B5EF4-FFF2-40B4-BE49-F238E27FC236}">
                <a16:creationId xmlns:a16="http://schemas.microsoft.com/office/drawing/2014/main" xmlns="" id="{1398BBA5-7786-4669-B593-CA2D48DCF82A}"/>
              </a:ext>
            </a:extLst>
          </p:cNvPr>
          <p:cNvSpPr txBox="1"/>
          <p:nvPr/>
        </p:nvSpPr>
        <p:spPr>
          <a:xfrm>
            <a:off x="286327" y="779950"/>
            <a:ext cx="5843331" cy="461665"/>
          </a:xfrm>
          <a:prstGeom prst="rect">
            <a:avLst/>
          </a:prstGeom>
          <a:noFill/>
        </p:spPr>
        <p:txBody>
          <a:bodyPr wrap="none" rtlCol="0">
            <a:spAutoFit/>
          </a:bodyPr>
          <a:lstStyle/>
          <a:p>
            <a:r>
              <a:rPr lang="en-US" sz="2400" dirty="0"/>
              <a:t>Wages &gt; Inflation means a real wage increase</a:t>
            </a:r>
          </a:p>
        </p:txBody>
      </p:sp>
      <p:pic>
        <p:nvPicPr>
          <p:cNvPr id="5" name="Picture 4">
            <a:extLst>
              <a:ext uri="{FF2B5EF4-FFF2-40B4-BE49-F238E27FC236}">
                <a16:creationId xmlns:a16="http://schemas.microsoft.com/office/drawing/2014/main" xmlns="" id="{14DB9820-A8A9-47BF-8BDE-23D8AB238A76}"/>
              </a:ext>
            </a:extLst>
          </p:cNvPr>
          <p:cNvPicPr>
            <a:picLocks noChangeAspect="1"/>
          </p:cNvPicPr>
          <p:nvPr/>
        </p:nvPicPr>
        <p:blipFill>
          <a:blip r:embed="rId2"/>
          <a:stretch>
            <a:fillRect/>
          </a:stretch>
        </p:blipFill>
        <p:spPr>
          <a:xfrm>
            <a:off x="147783" y="1406104"/>
            <a:ext cx="10198274" cy="5290259"/>
          </a:xfrm>
          <a:prstGeom prst="rect">
            <a:avLst/>
          </a:prstGeom>
        </p:spPr>
      </p:pic>
      <p:sp>
        <p:nvSpPr>
          <p:cNvPr id="6" name="TextBox 5">
            <a:extLst>
              <a:ext uri="{FF2B5EF4-FFF2-40B4-BE49-F238E27FC236}">
                <a16:creationId xmlns:a16="http://schemas.microsoft.com/office/drawing/2014/main" xmlns="" id="{F8DEEFEE-8018-46EE-988A-CA1F038663A8}"/>
              </a:ext>
            </a:extLst>
          </p:cNvPr>
          <p:cNvSpPr txBox="1"/>
          <p:nvPr/>
        </p:nvSpPr>
        <p:spPr>
          <a:xfrm>
            <a:off x="8779164" y="3592887"/>
            <a:ext cx="874150" cy="400110"/>
          </a:xfrm>
          <a:prstGeom prst="rect">
            <a:avLst/>
          </a:prstGeom>
          <a:noFill/>
        </p:spPr>
        <p:txBody>
          <a:bodyPr wrap="none" rtlCol="0">
            <a:spAutoFit/>
          </a:bodyPr>
          <a:lstStyle/>
          <a:p>
            <a:r>
              <a:rPr lang="en-US" sz="2000" dirty="0"/>
              <a:t>Wages</a:t>
            </a:r>
          </a:p>
        </p:txBody>
      </p:sp>
      <p:sp>
        <p:nvSpPr>
          <p:cNvPr id="9" name="TextBox 8">
            <a:extLst>
              <a:ext uri="{FF2B5EF4-FFF2-40B4-BE49-F238E27FC236}">
                <a16:creationId xmlns:a16="http://schemas.microsoft.com/office/drawing/2014/main" xmlns="" id="{6D2CD404-43BF-4FD4-8FFF-A4269AD2076A}"/>
              </a:ext>
            </a:extLst>
          </p:cNvPr>
          <p:cNvSpPr txBox="1"/>
          <p:nvPr/>
        </p:nvSpPr>
        <p:spPr>
          <a:xfrm>
            <a:off x="8779165" y="5019964"/>
            <a:ext cx="1056058" cy="400110"/>
          </a:xfrm>
          <a:prstGeom prst="rect">
            <a:avLst/>
          </a:prstGeom>
          <a:noFill/>
        </p:spPr>
        <p:txBody>
          <a:bodyPr wrap="none" rtlCol="0">
            <a:spAutoFit/>
          </a:bodyPr>
          <a:lstStyle/>
          <a:p>
            <a:r>
              <a:rPr lang="en-US" sz="2000" dirty="0"/>
              <a:t>Inflation</a:t>
            </a:r>
          </a:p>
        </p:txBody>
      </p:sp>
    </p:spTree>
    <p:extLst>
      <p:ext uri="{BB962C8B-B14F-4D97-AF65-F5344CB8AC3E}">
        <p14:creationId xmlns:p14="http://schemas.microsoft.com/office/powerpoint/2010/main" val="3640314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9F62C70-5163-4A8D-A4E4-6E9AC8565E06}"/>
              </a:ext>
            </a:extLst>
          </p:cNvPr>
          <p:cNvSpPr/>
          <p:nvPr/>
        </p:nvSpPr>
        <p:spPr>
          <a:xfrm>
            <a:off x="0" y="0"/>
            <a:ext cx="12192000" cy="9342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Real GDP Growth Rate (%) 2017-2027</a:t>
            </a:r>
          </a:p>
          <a:p>
            <a:pPr algn="ctr"/>
            <a:r>
              <a:rPr lang="en-US" sz="2400" dirty="0"/>
              <a:t>CBO Baseline Comparison:  April ‘18 and June ‘17</a:t>
            </a:r>
          </a:p>
        </p:txBody>
      </p:sp>
      <p:sp>
        <p:nvSpPr>
          <p:cNvPr id="4" name="Slide Number Placeholder 3">
            <a:extLst>
              <a:ext uri="{FF2B5EF4-FFF2-40B4-BE49-F238E27FC236}">
                <a16:creationId xmlns:a16="http://schemas.microsoft.com/office/drawing/2014/main" xmlns="" id="{7F6313CA-9B79-4BE4-9D4C-340F45E4064A}"/>
              </a:ext>
            </a:extLst>
          </p:cNvPr>
          <p:cNvSpPr>
            <a:spLocks noGrp="1"/>
          </p:cNvSpPr>
          <p:nvPr>
            <p:ph type="sldNum" sz="quarter" idx="12"/>
          </p:nvPr>
        </p:nvSpPr>
        <p:spPr>
          <a:xfrm>
            <a:off x="9448800" y="6484786"/>
            <a:ext cx="2743200" cy="365125"/>
          </a:xfrm>
        </p:spPr>
        <p:txBody>
          <a:bodyPr/>
          <a:lstStyle/>
          <a:p>
            <a:fld id="{A5ABBA13-5101-492E-8EF0-2A135518BDD4}" type="slidenum">
              <a:rPr lang="en-US" smtClean="0"/>
              <a:t>9</a:t>
            </a:fld>
            <a:endParaRPr lang="en-US" dirty="0"/>
          </a:p>
        </p:txBody>
      </p:sp>
      <p:sp>
        <p:nvSpPr>
          <p:cNvPr id="5" name="TextBox 4">
            <a:extLst>
              <a:ext uri="{FF2B5EF4-FFF2-40B4-BE49-F238E27FC236}">
                <a16:creationId xmlns:a16="http://schemas.microsoft.com/office/drawing/2014/main" xmlns="" id="{3EF3BFA6-66CE-421D-B1C4-941EBF47C6BA}"/>
              </a:ext>
            </a:extLst>
          </p:cNvPr>
          <p:cNvSpPr txBox="1"/>
          <p:nvPr/>
        </p:nvSpPr>
        <p:spPr>
          <a:xfrm>
            <a:off x="147781" y="995957"/>
            <a:ext cx="404278" cy="461665"/>
          </a:xfrm>
          <a:prstGeom prst="rect">
            <a:avLst/>
          </a:prstGeom>
          <a:noFill/>
        </p:spPr>
        <p:txBody>
          <a:bodyPr wrap="none" rtlCol="0">
            <a:spAutoFit/>
          </a:bodyPr>
          <a:lstStyle/>
          <a:p>
            <a:r>
              <a:rPr lang="en-US" sz="2400" dirty="0"/>
              <a:t>%</a:t>
            </a:r>
          </a:p>
        </p:txBody>
      </p:sp>
      <p:sp>
        <p:nvSpPr>
          <p:cNvPr id="2" name="TextBox 1">
            <a:extLst>
              <a:ext uri="{FF2B5EF4-FFF2-40B4-BE49-F238E27FC236}">
                <a16:creationId xmlns:a16="http://schemas.microsoft.com/office/drawing/2014/main" xmlns="" id="{938D5020-2155-4610-9E85-94174CECE6B1}"/>
              </a:ext>
            </a:extLst>
          </p:cNvPr>
          <p:cNvSpPr txBox="1"/>
          <p:nvPr/>
        </p:nvSpPr>
        <p:spPr>
          <a:xfrm>
            <a:off x="1995054" y="1365258"/>
            <a:ext cx="1989647" cy="400110"/>
          </a:xfrm>
          <a:prstGeom prst="rect">
            <a:avLst/>
          </a:prstGeom>
          <a:noFill/>
        </p:spPr>
        <p:txBody>
          <a:bodyPr wrap="none" rtlCol="0">
            <a:spAutoFit/>
          </a:bodyPr>
          <a:lstStyle/>
          <a:p>
            <a:r>
              <a:rPr lang="en-US" sz="2000" dirty="0"/>
              <a:t>April ‘18 Baseline</a:t>
            </a:r>
          </a:p>
        </p:txBody>
      </p:sp>
      <p:sp>
        <p:nvSpPr>
          <p:cNvPr id="7" name="TextBox 6">
            <a:extLst>
              <a:ext uri="{FF2B5EF4-FFF2-40B4-BE49-F238E27FC236}">
                <a16:creationId xmlns:a16="http://schemas.microsoft.com/office/drawing/2014/main" xmlns="" id="{05C57097-2BBE-45DF-962F-993627C166A2}"/>
              </a:ext>
            </a:extLst>
          </p:cNvPr>
          <p:cNvSpPr txBox="1"/>
          <p:nvPr/>
        </p:nvSpPr>
        <p:spPr>
          <a:xfrm>
            <a:off x="1995054" y="3922934"/>
            <a:ext cx="2034531" cy="400110"/>
          </a:xfrm>
          <a:prstGeom prst="rect">
            <a:avLst/>
          </a:prstGeom>
          <a:noFill/>
        </p:spPr>
        <p:txBody>
          <a:bodyPr wrap="none" rtlCol="0">
            <a:spAutoFit/>
          </a:bodyPr>
          <a:lstStyle/>
          <a:p>
            <a:r>
              <a:rPr lang="en-US" sz="2000" dirty="0"/>
              <a:t>June ‘17 Baseline</a:t>
            </a:r>
          </a:p>
        </p:txBody>
      </p:sp>
      <p:graphicFrame>
        <p:nvGraphicFramePr>
          <p:cNvPr id="9" name="Chart 8">
            <a:extLst>
              <a:ext uri="{FF2B5EF4-FFF2-40B4-BE49-F238E27FC236}">
                <a16:creationId xmlns:a16="http://schemas.microsoft.com/office/drawing/2014/main" xmlns="" id="{504D0A92-114A-4C7E-84FE-21F982EA03B7}"/>
              </a:ext>
            </a:extLst>
          </p:cNvPr>
          <p:cNvGraphicFramePr>
            <a:graphicFrameLocks/>
          </p:cNvGraphicFramePr>
          <p:nvPr>
            <p:extLst>
              <p:ext uri="{D42A27DB-BD31-4B8C-83A1-F6EECF244321}">
                <p14:modId xmlns:p14="http://schemas.microsoft.com/office/powerpoint/2010/main" val="1666202891"/>
              </p:ext>
            </p:extLst>
          </p:nvPr>
        </p:nvGraphicFramePr>
        <p:xfrm>
          <a:off x="471058" y="1043939"/>
          <a:ext cx="10575635" cy="553235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xmlns="" id="{E6110115-227A-403B-AD32-D75CF6EEBFC6}"/>
              </a:ext>
            </a:extLst>
          </p:cNvPr>
          <p:cNvSpPr txBox="1"/>
          <p:nvPr/>
        </p:nvSpPr>
        <p:spPr>
          <a:xfrm>
            <a:off x="1246911" y="6493168"/>
            <a:ext cx="4314066" cy="307777"/>
          </a:xfrm>
          <a:prstGeom prst="rect">
            <a:avLst/>
          </a:prstGeom>
          <a:noFill/>
        </p:spPr>
        <p:txBody>
          <a:bodyPr wrap="none" rtlCol="0">
            <a:spAutoFit/>
          </a:bodyPr>
          <a:lstStyle/>
          <a:p>
            <a:r>
              <a:rPr lang="en-US" sz="1400" dirty="0"/>
              <a:t>CBO Budget &amp; Economic Outlook 2018-2027 (April 2018)</a:t>
            </a:r>
          </a:p>
        </p:txBody>
      </p:sp>
      <p:sp>
        <p:nvSpPr>
          <p:cNvPr id="12" name="TextBox 11">
            <a:extLst>
              <a:ext uri="{FF2B5EF4-FFF2-40B4-BE49-F238E27FC236}">
                <a16:creationId xmlns:a16="http://schemas.microsoft.com/office/drawing/2014/main" xmlns="" id="{68DAF12D-39E8-41D1-8B83-CCC560D55970}"/>
              </a:ext>
            </a:extLst>
          </p:cNvPr>
          <p:cNvSpPr txBox="1"/>
          <p:nvPr/>
        </p:nvSpPr>
        <p:spPr>
          <a:xfrm>
            <a:off x="8207301" y="1226789"/>
            <a:ext cx="3772263" cy="707886"/>
          </a:xfrm>
          <a:prstGeom prst="rect">
            <a:avLst/>
          </a:prstGeom>
          <a:noFill/>
        </p:spPr>
        <p:txBody>
          <a:bodyPr wrap="square" rtlCol="0">
            <a:spAutoFit/>
          </a:bodyPr>
          <a:lstStyle/>
          <a:p>
            <a:r>
              <a:rPr lang="en-US" sz="2000" dirty="0"/>
              <a:t>April ‘18 Baseline:  2.0% average </a:t>
            </a:r>
          </a:p>
          <a:p>
            <a:r>
              <a:rPr lang="en-US" sz="2000" dirty="0"/>
              <a:t>June ‘17 Baseline:  1.9% average</a:t>
            </a:r>
          </a:p>
        </p:txBody>
      </p:sp>
    </p:spTree>
    <p:extLst>
      <p:ext uri="{BB962C8B-B14F-4D97-AF65-F5344CB8AC3E}">
        <p14:creationId xmlns:p14="http://schemas.microsoft.com/office/powerpoint/2010/main" val="2262839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TotalTime>
  <Words>4034</Words>
  <Application>Microsoft Macintosh PowerPoint</Application>
  <PresentationFormat>Custom</PresentationFormat>
  <Paragraphs>653</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Doney, David</dc:creator>
  <cp:lastModifiedBy>Glenview 34</cp:lastModifiedBy>
  <cp:revision>450</cp:revision>
  <dcterms:created xsi:type="dcterms:W3CDTF">2018-03-19T22:01:17Z</dcterms:created>
  <dcterms:modified xsi:type="dcterms:W3CDTF">2018-04-19T19:00:59Z</dcterms:modified>
</cp:coreProperties>
</file>