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76" r:id="rId2"/>
    <p:sldId id="263" r:id="rId3"/>
    <p:sldId id="275" r:id="rId4"/>
    <p:sldId id="274" r:id="rId5"/>
    <p:sldId id="273" r:id="rId6"/>
    <p:sldId id="272" r:id="rId7"/>
    <p:sldId id="268" r:id="rId8"/>
    <p:sldId id="267" r:id="rId9"/>
    <p:sldId id="266" r:id="rId10"/>
    <p:sldId id="285" r:id="rId11"/>
    <p:sldId id="265" r:id="rId12"/>
    <p:sldId id="289" r:id="rId13"/>
    <p:sldId id="292" r:id="rId14"/>
    <p:sldId id="293" r:id="rId15"/>
    <p:sldId id="295" r:id="rId16"/>
    <p:sldId id="294" r:id="rId17"/>
    <p:sldId id="296" r:id="rId18"/>
    <p:sldId id="297" r:id="rId19"/>
    <p:sldId id="299" r:id="rId20"/>
    <p:sldId id="300" r:id="rId21"/>
    <p:sldId id="298" r:id="rId22"/>
    <p:sldId id="301" r:id="rId23"/>
    <p:sldId id="264" r:id="rId24"/>
    <p:sldId id="291" r:id="rId25"/>
    <p:sldId id="290" r:id="rId26"/>
    <p:sldId id="277" r:id="rId27"/>
    <p:sldId id="286" r:id="rId28"/>
    <p:sldId id="287" r:id="rId29"/>
    <p:sldId id="288" r:id="rId30"/>
    <p:sldId id="278" r:id="rId31"/>
    <p:sldId id="302" r:id="rId32"/>
    <p:sldId id="279" r:id="rId33"/>
    <p:sldId id="280" r:id="rId34"/>
    <p:sldId id="281" r:id="rId35"/>
    <p:sldId id="282" r:id="rId36"/>
    <p:sldId id="283" r:id="rId37"/>
    <p:sldId id="284" r:id="rId38"/>
    <p:sldId id="303" r:id="rId39"/>
    <p:sldId id="304" r:id="rId40"/>
    <p:sldId id="305" r:id="rId41"/>
    <p:sldId id="307" r:id="rId42"/>
    <p:sldId id="306" r:id="rId43"/>
    <p:sldId id="308" r:id="rId44"/>
    <p:sldId id="319" r:id="rId45"/>
    <p:sldId id="309" r:id="rId46"/>
    <p:sldId id="310" r:id="rId47"/>
    <p:sldId id="311" r:id="rId48"/>
    <p:sldId id="315" r:id="rId49"/>
    <p:sldId id="317" r:id="rId50"/>
    <p:sldId id="318" r:id="rId51"/>
    <p:sldId id="316" r:id="rId52"/>
    <p:sldId id="312" r:id="rId53"/>
    <p:sldId id="31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0F926-8713-4B3F-9D32-FE7B56DCB98F}" type="datetimeFigureOut">
              <a:rPr lang="en-US" smtClean="0"/>
              <a:pPr/>
              <a:t>7/18/14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911F-E4B7-4943-8534-CFC7F1E4C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8911F-E4B7-4943-8534-CFC7F1E4CD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FDDF-5C68-46C5-BF17-2ABBC4BEF5F8}" type="datetimeFigureOut">
              <a:rPr lang="en-US" smtClean="0"/>
              <a:pPr/>
              <a:t>7/18/14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41C4-D74A-41DB-B981-EC5D1E8D04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Tim Pearson – Vice President NEXTChem Process Analyzers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Bachelor of Science – Chemistry; University of Toledo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Master of Science – Analytical Chemistry; Miami (OH) University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Work Experience 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Saudi Aramco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CEZ / Westinghouse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Canadian Natural Resources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American Electric Power (AEP)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Philips (LED)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3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Content Placeholder 5" descr="P1070248.JPG"/>
          <p:cNvPicPr>
            <a:picLocks noChangeAspect="1"/>
          </p:cNvPicPr>
          <p:nvPr/>
        </p:nvPicPr>
        <p:blipFill>
          <a:blip r:embed="rId4" cstate="print"/>
          <a:srcRect t="11591"/>
          <a:stretch>
            <a:fillRect/>
          </a:stretch>
        </p:blipFill>
        <p:spPr bwMode="auto">
          <a:xfrm>
            <a:off x="4317293" y="3657601"/>
            <a:ext cx="4826707" cy="3200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Why didn’t it happen?</a:t>
            </a:r>
          </a:p>
          <a:p>
            <a:pPr algn="l"/>
            <a:endParaRPr lang="en-US" sz="25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endParaRPr lang="en-US" sz="421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question-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Why don’t we have a Nuclear Economy ?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Why do we have Uranium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fueled Light Water Reactors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(LWR) if there are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better reactor designs?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tumblr_mxegu9wDsw1qhk04b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04160"/>
            <a:ext cx="5334000" cy="40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Admiral Rickover was determined to have a Nuclear Navy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1954 the US launched the USS Nautilus its first operational Nuclear Submarine; and it used a Uranium LWR Reactor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rickov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62400"/>
            <a:ext cx="2174917" cy="2895600"/>
          </a:xfrm>
          <a:prstGeom prst="rect">
            <a:avLst/>
          </a:prstGeom>
        </p:spPr>
      </p:pic>
      <p:pic>
        <p:nvPicPr>
          <p:cNvPr id="8" name="Picture 7" descr="us-s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1" y="4046297"/>
            <a:ext cx="4953000" cy="2811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Two Visions at the Dawn of the Nuclear Age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Eugene Wigner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Use Slow (Thermal) Neutrons using the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Thorium – Uranium Fuel Cycle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Oak Ridge National Labs (Molten Salt)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Enrico Fermi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Use Fast Neutrons using the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– Plutonium Fuel Cycle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Argonne National Labs (Fast Breeder)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ferm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738" y="4781550"/>
            <a:ext cx="2771262" cy="2076450"/>
          </a:xfrm>
          <a:prstGeom prst="rect">
            <a:avLst/>
          </a:prstGeom>
        </p:spPr>
      </p:pic>
      <p:pic>
        <p:nvPicPr>
          <p:cNvPr id="8" name="Picture 7" descr="Wigner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286000"/>
            <a:ext cx="1714500" cy="242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Both Visions were for “Breeder” Reactors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To understand a “Breeder” Reactor some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Nuclear Nomenclature is needed.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Fertile Material </a:t>
            </a:r>
            <a:r>
              <a:rPr lang="en-US" sz="2400" dirty="0" smtClean="0">
                <a:solidFill>
                  <a:schemeClr val="tx1"/>
                </a:solidFill>
              </a:rPr>
              <a:t>(A material that must absorb a neutron and converts to a Fissile Material).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Fissile Material </a:t>
            </a:r>
            <a:r>
              <a:rPr lang="en-US" sz="2400" dirty="0" smtClean="0">
                <a:solidFill>
                  <a:schemeClr val="tx1"/>
                </a:solidFill>
              </a:rPr>
              <a:t>( A material that is capable of sustaining a nuclear fission chain reaction).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10" name="Picture 9" descr="Nucleus_draw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438400"/>
            <a:ext cx="2162175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What is the Distribution of Natural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Fertile and Fissile Materials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Thorium 232 – Fertile Material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238 – Fertile Material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235 – Fissile Material 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crustal_abundance.bmp"/>
          <p:cNvPicPr>
            <a:picLocks noChangeAspect="1"/>
          </p:cNvPicPr>
          <p:nvPr/>
        </p:nvPicPr>
        <p:blipFill>
          <a:blip r:embed="rId3" cstate="print"/>
          <a:srcRect r="60852"/>
          <a:stretch>
            <a:fillRect/>
          </a:stretch>
        </p:blipFill>
        <p:spPr>
          <a:xfrm>
            <a:off x="5257801" y="2445876"/>
            <a:ext cx="2590800" cy="441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Thorium 232 and Uranium 238  Conversions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 232 + neutron = U233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233 (Fissile Material)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U238 + neutron = Pu239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Plutonium 239 (Fissile Material)</a:t>
            </a: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15362" name="Picture 2" descr="http://wings.buffalo.edu/faculty/research/ConnectedChemistry/Images/logomancer_Atom_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2667000"/>
            <a:ext cx="3902075" cy="390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Three Possible Nuclear Fuels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Thorium 232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235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238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3Thor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782622"/>
            <a:ext cx="5562600" cy="407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Unfortunately Nuclear Fuel can have Dual Use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235 (Little Boy Bomb)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Uranium 238 (Fat Man Bomb)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Thorium 232 (Bad Bomb Material)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the future I would like to give a talk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about proliferation</a:t>
            </a: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hiroshima-photos-2.jpg"/>
          <p:cNvPicPr>
            <a:picLocks noChangeAspect="1"/>
          </p:cNvPicPr>
          <p:nvPr/>
        </p:nvPicPr>
        <p:blipFill>
          <a:blip r:embed="rId3" cstate="print"/>
          <a:srcRect l="9249" r="9249"/>
          <a:stretch>
            <a:fillRect/>
          </a:stretch>
        </p:blipFill>
        <p:spPr>
          <a:xfrm>
            <a:off x="5114939" y="2952750"/>
            <a:ext cx="4029061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Molten Salt Reactor Experiment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Oak Ridge National Labs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(1964 – 1969)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Radical new design using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molten salts not solid fuel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Greatly improved safety features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over existing LWR  Reactors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44034" name="Picture 2" descr="http://www.pophistorydig.com/wp-content/uploads/2013/09/1959-TN-OakRidge-24Feb-300.jpg"/>
          <p:cNvPicPr>
            <a:picLocks noChangeAspect="1" noChangeArrowheads="1"/>
          </p:cNvPicPr>
          <p:nvPr/>
        </p:nvPicPr>
        <p:blipFill>
          <a:blip r:embed="rId3" cstate="print"/>
          <a:srcRect r="12000"/>
          <a:stretch>
            <a:fillRect/>
          </a:stretch>
        </p:blipFill>
        <p:spPr bwMode="auto">
          <a:xfrm>
            <a:off x="4509247" y="3276600"/>
            <a:ext cx="463475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Working with Saudi Aramco I became an Environmentalist!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 learned that Saudi Arabia is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running out of oil; and is planning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to covert to a chemical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production economy.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cq5dam_thumbnail_440_293_margi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800" y="3810000"/>
            <a:ext cx="4577200" cy="304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Molten Salt Reactor (MSR) Experiment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Dr. Weinberg’s concerns about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LWR Reactors Safety caused problems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with the Nixon Administration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Dr. Weinberg was fired as Director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ORNL 1973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All MSR Reactor work ends in 1975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Richard-Nix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155" y="3657600"/>
            <a:ext cx="405684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Integral Fast Reactor (IFR) 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Argonne National Labs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(1984 – 1986)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reactor used U238 as metallic fuel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and Liquid Sodium as the coolant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(IFR) Reactors has many safety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advantages over LWR Reactors 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8" name="Picture 7" descr="ANLWFuelConditioningFac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249" y="3733800"/>
            <a:ext cx="40677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Integral Fast Reactor (IFR) 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April 1986 the IFR Reactor </a:t>
            </a:r>
            <a:r>
              <a:rPr lang="en-US" sz="2400" b="1" dirty="0" smtClean="0">
                <a:solidFill>
                  <a:schemeClr val="tx1"/>
                </a:solidFill>
              </a:rPr>
              <a:t>Successfully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Passed</a:t>
            </a:r>
            <a:r>
              <a:rPr lang="en-US" sz="2400" dirty="0" smtClean="0">
                <a:solidFill>
                  <a:schemeClr val="tx1"/>
                </a:solidFill>
              </a:rPr>
              <a:t> a Loss of Coolant Test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April 1986 Chernobyl Reactor #4 </a:t>
            </a:r>
            <a:r>
              <a:rPr lang="en-US" sz="2400" b="1" dirty="0" smtClean="0">
                <a:solidFill>
                  <a:schemeClr val="tx1"/>
                </a:solidFill>
              </a:rPr>
              <a:t>Failed</a:t>
            </a:r>
            <a:r>
              <a:rPr lang="en-US" sz="2400" dirty="0" smtClean="0">
                <a:solidFill>
                  <a:schemeClr val="tx1"/>
                </a:solidFill>
              </a:rPr>
              <a:t> a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Safety Test resulting in Disaster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1994 the IFR Reactor program was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cancelled due to budget cuts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BillClinton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524299"/>
            <a:ext cx="3505200" cy="433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Civilian Nuclear Reactors we use today are not significantly different from those developed for Admiral Rickover in the 1950s!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95901-004-02CE2ADA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157414"/>
            <a:ext cx="6026500" cy="356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However, even these Cold War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Dinosaurs (LWR Reactors) are the Safest form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of Energy we have Today!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would happen if we had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even Safer and more Efficient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Reactors?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dinosaur_1622654c.jpg"/>
          <p:cNvPicPr>
            <a:picLocks noChangeAspect="1"/>
          </p:cNvPicPr>
          <p:nvPr/>
        </p:nvPicPr>
        <p:blipFill>
          <a:blip r:embed="rId3" cstate="print"/>
          <a:srcRect l="4696" r="4696"/>
          <a:stretch>
            <a:fillRect/>
          </a:stretch>
        </p:blipFill>
        <p:spPr>
          <a:xfrm>
            <a:off x="4071332" y="3352800"/>
            <a:ext cx="5072668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ABOUT NUCLEAR WASTE!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stop_figure.jpg"/>
          <p:cNvPicPr>
            <a:picLocks noChangeAspect="1"/>
          </p:cNvPicPr>
          <p:nvPr/>
        </p:nvPicPr>
        <p:blipFill>
          <a:blip r:embed="rId3" cstate="print"/>
          <a:srcRect t="1755" b="5265"/>
          <a:stretch>
            <a:fillRect/>
          </a:stretch>
        </p:blipFill>
        <p:spPr>
          <a:xfrm>
            <a:off x="4876800" y="2346803"/>
            <a:ext cx="3352800" cy="451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What is Nuclear Waste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or Spent Nuclear Fuel?</a:t>
            </a:r>
          </a:p>
          <a:p>
            <a:pPr algn="l"/>
            <a:endParaRPr lang="en-US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94.5% U238 (fertile)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1%   U235/236 (fissile)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1% Actinides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3.5% Fission Products </a:t>
            </a:r>
          </a:p>
          <a:p>
            <a:pPr algn="l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Only 5% of the Uranium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is consumed after 3 yrs</a:t>
            </a:r>
          </a:p>
          <a:p>
            <a:pPr algn="l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nuclearfuelchan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200" y="24384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Is there a way to make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Nuclear Waste Safer?</a:t>
            </a:r>
          </a:p>
          <a:p>
            <a:pPr algn="l"/>
            <a:endParaRPr lang="en-US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If we can remove and destroy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the actinides (transuranics)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we greatly reduce the storage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time and radiological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toxicity</a:t>
            </a:r>
          </a:p>
          <a:p>
            <a:pPr algn="l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8" name="Picture 7" descr="ams_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20685"/>
            <a:ext cx="3429000" cy="463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WHAT ABOUT THE PLUTONIUM IN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SPENT FUEL! </a:t>
            </a:r>
          </a:p>
          <a:p>
            <a:pPr algn="l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CAN’T IT BE USED TO MAKE WEAPONS?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stop_figure.jpg"/>
          <p:cNvPicPr>
            <a:picLocks noChangeAspect="1"/>
          </p:cNvPicPr>
          <p:nvPr/>
        </p:nvPicPr>
        <p:blipFill>
          <a:blip r:embed="rId3" cstate="print"/>
          <a:srcRect l="5079" t="3510" r="5079" b="5265"/>
          <a:stretch>
            <a:fillRect/>
          </a:stretch>
        </p:blipFill>
        <p:spPr>
          <a:xfrm>
            <a:off x="6096000" y="2379376"/>
            <a:ext cx="3048000" cy="447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Weapon Grade Plutonium has a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very specific recipe.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&lt; 90% Pu 239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&gt;7% Pu 240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Spent Fuel does not meet this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Specification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Plutonium can not be Isotopically Separated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pwrplutoniumratio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449580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About the same time I was shocked by the reality of Saudi Oil I also became aware of the issue of Global Warming!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do we do?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do I do?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Al_Go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3781425"/>
            <a:ext cx="4457700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Turn the Waste into Energy!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Using MSR Reactors or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IFR Reactors we can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Consume the World’s Nuclear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Waste and Generate huge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amounts of Electric Power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Molten_Salt_Reacto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819400"/>
            <a:ext cx="5105400" cy="374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Turn the Waste into Energy!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Total Worldwide Electric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Demand can be meet for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minimum of 70 years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using the world’s stockpile of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Spent Nuclear Fuel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170px-Fuel_p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320" y="2501691"/>
            <a:ext cx="2773680" cy="4356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“It may be that one day after all the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power reactors have been shut down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and folks have been weaned themselves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off of nuclear energy, some type of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molten salt reactor may be useful for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waste management. But not now! To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do it now would just be unleashing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the dogs of nuclear expansionism”               </a:t>
            </a:r>
            <a:r>
              <a:rPr lang="en-US" sz="2400" dirty="0" smtClean="0">
                <a:solidFill>
                  <a:schemeClr val="tx1"/>
                </a:solidFill>
              </a:rPr>
              <a:t>	Dr. Gordon Edwards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				President - Canadian Coalition for 					Nuclear Responsibility	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GordonEdwards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0632" y="2438400"/>
            <a:ext cx="355336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ABOUT THE SAFETY OF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MSR REACTORS!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LWR REACTORS HAVE HAD THREE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MAJOR ACCIDENTS AND ONE WAS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CATASTROPHIC!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stop_figure.jpg"/>
          <p:cNvPicPr>
            <a:picLocks noChangeAspect="1"/>
          </p:cNvPicPr>
          <p:nvPr/>
        </p:nvPicPr>
        <p:blipFill>
          <a:blip r:embed="rId3" cstate="print"/>
          <a:srcRect t="1755" b="5265"/>
          <a:stretch>
            <a:fillRect/>
          </a:stretch>
        </p:blipFill>
        <p:spPr>
          <a:xfrm>
            <a:off x="5715001" y="2244277"/>
            <a:ext cx="3429000" cy="4613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MSR Reactors are fundamental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different from LWR Reactors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There cannot be a meltdown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fuel is already melted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They operate at low pressure;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just above atmospheric pressure.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They can be shut off with no power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figure-2.jpg"/>
          <p:cNvPicPr>
            <a:picLocks noChangeAspect="1"/>
          </p:cNvPicPr>
          <p:nvPr/>
        </p:nvPicPr>
        <p:blipFill>
          <a:blip r:embed="rId3" cstate="print"/>
          <a:srcRect t="9333"/>
          <a:stretch>
            <a:fillRect/>
          </a:stretch>
        </p:blipFill>
        <p:spPr>
          <a:xfrm>
            <a:off x="4368800" y="2772662"/>
            <a:ext cx="4775200" cy="324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There are some additional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important safety features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the MSR Reactor design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Automatic Containment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of fuel and fission products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when cooled to solid salt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Xenon Gas is easily removed this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was one of factors leading to Chernobyl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haubenreich-weinberg-6000hr-MSRE-500x37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345" y="2667000"/>
            <a:ext cx="4620655" cy="350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most important feature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of this reactor is that it is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“Self Controlling”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When the salt is too hot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it expands and reduces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“activity” and when it is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too cold it shrinks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and “activity” increases.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OakRidge-MSRE-We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763344"/>
            <a:ext cx="5334000" cy="383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 WILL NEVER TRUST AN ENERGY SOURCE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THAT INVOLVES RADIOACTIVITY!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stop_figure.jpg"/>
          <p:cNvPicPr>
            <a:picLocks noChangeAspect="1"/>
          </p:cNvPicPr>
          <p:nvPr/>
        </p:nvPicPr>
        <p:blipFill>
          <a:blip r:embed="rId3" cstate="print"/>
          <a:srcRect t="1755" b="5265"/>
          <a:stretch>
            <a:fillRect/>
          </a:stretch>
        </p:blipFill>
        <p:spPr>
          <a:xfrm>
            <a:off x="5772150" y="2321170"/>
            <a:ext cx="3371850" cy="453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Almost all types of Green Energy require Rare Earth Elements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Cleantech_uses_of_rare_earth_elements_600.jpg"/>
          <p:cNvPicPr>
            <a:picLocks noChangeAspect="1"/>
          </p:cNvPicPr>
          <p:nvPr/>
        </p:nvPicPr>
        <p:blipFill>
          <a:blip r:embed="rId3" cstate="print"/>
          <a:srcRect t="3198" b="12793"/>
          <a:stretch>
            <a:fillRect/>
          </a:stretch>
        </p:blipFill>
        <p:spPr>
          <a:xfrm>
            <a:off x="1600200" y="2754843"/>
            <a:ext cx="6248400" cy="410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Almost all known ways to mine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Rare Earth Elements produce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Radioactive Thorium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Each ton of Rare Earth Elements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produces approximately one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ton of Thorium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20286-004-FF39DD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6044" y="3733800"/>
            <a:ext cx="472795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 began to ask questions: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r>
              <a:rPr lang="en-US" sz="2400" dirty="0" smtClean="0">
                <a:solidFill>
                  <a:schemeClr val="tx1"/>
                </a:solidFill>
              </a:rPr>
              <a:t>What is the safest power source</a:t>
            </a:r>
          </a:p>
          <a:p>
            <a:pPr marL="457200" indent="-457200" algn="l">
              <a:buAutoNum type="arabicParenR"/>
            </a:pPr>
            <a:r>
              <a:rPr lang="en-US" sz="2400" dirty="0" smtClean="0">
                <a:solidFill>
                  <a:schemeClr val="tx1"/>
                </a:solidFill>
              </a:rPr>
              <a:t>What power source produces no carbon dioxide</a:t>
            </a:r>
          </a:p>
          <a:p>
            <a:pPr marL="457200" indent="-457200" algn="l">
              <a:buAutoNum type="arabicParenR"/>
            </a:pPr>
            <a:r>
              <a:rPr lang="en-US" sz="2400" dirty="0" smtClean="0">
                <a:solidFill>
                  <a:schemeClr val="tx1"/>
                </a:solidFill>
              </a:rPr>
              <a:t>What power source is scalable to size of our problem</a:t>
            </a:r>
          </a:p>
          <a:p>
            <a:pPr marL="457200" indent="-457200" algn="l">
              <a:buAutoNum type="arabicParenR"/>
            </a:pPr>
            <a:r>
              <a:rPr lang="en-US" sz="2400" dirty="0" smtClean="0">
                <a:solidFill>
                  <a:schemeClr val="tx1"/>
                </a:solidFill>
              </a:rPr>
              <a:t>What power source can we actually afford	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GREEN ENERGY MANUFACTURING HAS A NUCLEAR WASTE PROBLEM!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down-in-the-mouth-stick_figure_despair_pc_1600_wht1.bmp"/>
          <p:cNvPicPr>
            <a:picLocks noChangeAspect="1"/>
          </p:cNvPicPr>
          <p:nvPr/>
        </p:nvPicPr>
        <p:blipFill>
          <a:blip r:embed="rId3" cstate="print"/>
          <a:srcRect b="8518"/>
          <a:stretch>
            <a:fillRect/>
          </a:stretch>
        </p:blipFill>
        <p:spPr>
          <a:xfrm>
            <a:off x="2057400" y="2743200"/>
            <a:ext cx="579448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Until the Thorium-Rare Earth Issue is resolved US Green Energy Manufacturing will never grow into a major industry.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Until the US has a policy to deal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with the Thorium-Rare Earth Issue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there will not be a large increase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US Green Jobs 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Senate Bill S2006 and House Bill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HR 4883; deal with this issue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ostrich-head-in-sand.jpg"/>
          <p:cNvPicPr>
            <a:picLocks noChangeAspect="1"/>
          </p:cNvPicPr>
          <p:nvPr/>
        </p:nvPicPr>
        <p:blipFill>
          <a:blip r:embed="rId3" cstate="print"/>
          <a:srcRect l="7385" r="9231"/>
          <a:stretch>
            <a:fillRect/>
          </a:stretch>
        </p:blipFill>
        <p:spPr>
          <a:xfrm>
            <a:off x="4796731" y="3276600"/>
            <a:ext cx="434726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will these bills achieve? </a:t>
            </a:r>
            <a:r>
              <a:rPr lang="en-US" sz="2400" b="1" dirty="0" smtClean="0"/>
              <a:t>	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Setup the “Thorium Bank” to receive Thorium from Rare Earth Mines allowing US mines to begin producing again and allowed the “Bank” to find uses for this Thorium including Energy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S. 2006 / HR 4883 National Rare Earth Cooperative Act of 2014</a:t>
            </a:r>
          </a:p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Prognosis 1-2% chance of being enacted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How do we convert Thorium to Energy?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               </a:t>
            </a:r>
            <a:r>
              <a:rPr lang="en-US" sz="4000" b="1" dirty="0" smtClean="0">
                <a:solidFill>
                  <a:schemeClr val="tx1"/>
                </a:solidFill>
              </a:rPr>
              <a:t>=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8" name="Picture 7" descr="thorium_1010-md.jpg"/>
          <p:cNvPicPr>
            <a:picLocks noChangeAspect="1"/>
          </p:cNvPicPr>
          <p:nvPr/>
        </p:nvPicPr>
        <p:blipFill>
          <a:blip r:embed="rId3" cstate="print"/>
          <a:srcRect l="6400" r="16000"/>
          <a:stretch>
            <a:fillRect/>
          </a:stretch>
        </p:blipFill>
        <p:spPr>
          <a:xfrm>
            <a:off x="182880" y="3505200"/>
            <a:ext cx="2217420" cy="2857500"/>
          </a:xfrm>
          <a:prstGeom prst="rect">
            <a:avLst/>
          </a:prstGeom>
        </p:spPr>
      </p:pic>
      <p:pic>
        <p:nvPicPr>
          <p:cNvPr id="9" name="Picture 8" descr="Power%20L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6500" y="2895600"/>
            <a:ext cx="53975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Thorium as a Molten Salt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is the Key!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Using Thorium in a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Molten Salt takes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Advantage of the MSR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Reactor safety features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Being a liquid allows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continuous reprocessing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flibe-500x37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4399" y="2590800"/>
            <a:ext cx="5689601" cy="42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Another key advantage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Of using the Th232 – U233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Fuel Cycle is the minimization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of Actinides (</a:t>
            </a:r>
            <a:r>
              <a:rPr lang="en-US" sz="2400" dirty="0" err="1" smtClean="0">
                <a:solidFill>
                  <a:schemeClr val="tx1"/>
                </a:solidFill>
              </a:rPr>
              <a:t>Transuranics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Finally Thorium MSR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Reactors can be used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to dispose of Thorium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Mine Waste and making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Huge Amounts of Energy!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TES0712_pg3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617" y="2819400"/>
            <a:ext cx="5059383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NUCLEAR REACTORS WILL ALWAYS BE TOO EXPENSIVE,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WE CANNOT AFFORD TO BUILD NEW ONES!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stop_figure.jpg"/>
          <p:cNvPicPr>
            <a:picLocks noChangeAspect="1"/>
          </p:cNvPicPr>
          <p:nvPr/>
        </p:nvPicPr>
        <p:blipFill>
          <a:blip r:embed="rId3" cstate="print"/>
          <a:srcRect t="1755" b="5265"/>
          <a:stretch>
            <a:fillRect/>
          </a:stretch>
        </p:blipFill>
        <p:spPr>
          <a:xfrm>
            <a:off x="6019800" y="2654384"/>
            <a:ext cx="3124200" cy="420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Modular Construction has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greatly reduced the construction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Cost of Modern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LWR Reactors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Westinghouse AP1000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has demonstrated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this principal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53908-Westinghouse-AP1000-rendering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5232" y="3505200"/>
            <a:ext cx="595876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EVEN IF NUCLEAR POWER IS NEEDED FOR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CARBON-FREE FUTURE IT WILL NEVER GET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PUBLIC SUPPORT!  </a:t>
            </a: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8" name="Picture 7" descr="stop_figure.jpg"/>
          <p:cNvPicPr>
            <a:picLocks noChangeAspect="1"/>
          </p:cNvPicPr>
          <p:nvPr/>
        </p:nvPicPr>
        <p:blipFill>
          <a:blip r:embed="rId3" cstate="print"/>
          <a:srcRect l="5079" t="1755" r="5079" b="5265"/>
          <a:stretch>
            <a:fillRect/>
          </a:stretch>
        </p:blipFill>
        <p:spPr>
          <a:xfrm>
            <a:off x="6019800" y="2407313"/>
            <a:ext cx="2971800" cy="445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Political Alliances are possible if all the Low Carbon Industries work together.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the UK; Wind Companies,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Carbon Capture Association, and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Nuclear Industry all worked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together to help pass an aggressive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Low Carbon Target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Even Greenpeace-UK Agreed!</a:t>
            </a: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8" name="Picture 7" descr="Shaking Hands.jpg"/>
          <p:cNvPicPr>
            <a:picLocks noChangeAspect="1"/>
          </p:cNvPicPr>
          <p:nvPr/>
        </p:nvPicPr>
        <p:blipFill>
          <a:blip r:embed="rId3" cstate="print"/>
          <a:srcRect l="9125" t="6247" r="3650" b="6247"/>
          <a:stretch>
            <a:fillRect/>
          </a:stretch>
        </p:blipFill>
        <p:spPr>
          <a:xfrm>
            <a:off x="4986307" y="3298560"/>
            <a:ext cx="3990627" cy="3508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is the safest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power source?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89162_5_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4822" y="2362200"/>
            <a:ext cx="5639178" cy="449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We will need to work fast because Poorer Nations want Electric Power to help raise their People out of Poverty  </a:t>
            </a: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TedTalk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124200"/>
            <a:ext cx="6327321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conclusions from Hans </a:t>
            </a:r>
            <a:r>
              <a:rPr lang="en-US" sz="2400" dirty="0" err="1" smtClean="0">
                <a:solidFill>
                  <a:schemeClr val="tx1"/>
                </a:solidFill>
              </a:rPr>
              <a:t>Rosling’s</a:t>
            </a:r>
            <a:r>
              <a:rPr lang="en-US" sz="2400" dirty="0" smtClean="0">
                <a:solidFill>
                  <a:schemeClr val="tx1"/>
                </a:solidFill>
              </a:rPr>
              <a:t> TED Talk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We need all Humans to be at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minimum “Bulb People”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“Air People” need to do the most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to reduce Carbon Dioxide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By 2050 at least 50% of Energy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must be Carbon Free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8" name="Picture 7" descr="screen%20shot%202014-01-28%20at%2011_45_29%20am.bmp"/>
          <p:cNvPicPr>
            <a:picLocks noChangeAspect="1"/>
          </p:cNvPicPr>
          <p:nvPr/>
        </p:nvPicPr>
        <p:blipFill>
          <a:blip r:embed="rId3" cstate="print"/>
          <a:srcRect l="13489" r="11241"/>
          <a:stretch>
            <a:fillRect/>
          </a:stretch>
        </p:blipFill>
        <p:spPr>
          <a:xfrm>
            <a:off x="4696804" y="2819400"/>
            <a:ext cx="439559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More Energy Usage is not Bad!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Because it is the only way to               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Stop Overpopulation.			Coal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India has the 1/5 of World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Thorium Reserves and the 		Thorium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Fifth Largest Coal Reserves!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will they use???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9" name="Picture 8" descr="COAL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438400"/>
            <a:ext cx="2209800" cy="1657350"/>
          </a:xfrm>
          <a:prstGeom prst="rect">
            <a:avLst/>
          </a:prstGeom>
        </p:spPr>
      </p:pic>
      <p:pic>
        <p:nvPicPr>
          <p:cNvPr id="10" name="Picture 9" descr="thorium_1705223b.jpg"/>
          <p:cNvPicPr>
            <a:picLocks noChangeAspect="1"/>
          </p:cNvPicPr>
          <p:nvPr/>
        </p:nvPicPr>
        <p:blipFill>
          <a:blip r:embed="rId4" cstate="print"/>
          <a:srcRect l="10667" t="10231" r="10667" b="1705"/>
          <a:stretch>
            <a:fillRect/>
          </a:stretch>
        </p:blipFill>
        <p:spPr>
          <a:xfrm>
            <a:off x="6547141" y="4267200"/>
            <a:ext cx="2596859" cy="181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7" name="Picture 6" descr="Carousel-quote-AW-v3-633x42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58227"/>
            <a:ext cx="6781800" cy="449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Energy Source produces the least amount of Carbon Dioxide?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c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693020"/>
            <a:ext cx="6324600" cy="416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power source is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Scalable to our problem?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21506" name="Picture 2" descr="http://www.energyworldnet.com/wp-content/uploads/2013/11/energy_consumption_by_source_2012-large.jpg"/>
          <p:cNvPicPr>
            <a:picLocks noChangeAspect="1" noChangeArrowheads="1"/>
          </p:cNvPicPr>
          <p:nvPr/>
        </p:nvPicPr>
        <p:blipFill>
          <a:blip r:embed="rId3" cstate="print"/>
          <a:srcRect t="3848" b="1924"/>
          <a:stretch>
            <a:fillRect/>
          </a:stretch>
        </p:blipFill>
        <p:spPr bwMode="auto">
          <a:xfrm>
            <a:off x="3407177" y="2362200"/>
            <a:ext cx="573682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power source can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we actually afford?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electricprices.bmp"/>
          <p:cNvPicPr>
            <a:picLocks noChangeAspect="1"/>
          </p:cNvPicPr>
          <p:nvPr/>
        </p:nvPicPr>
        <p:blipFill>
          <a:blip r:embed="rId3" cstate="print"/>
          <a:srcRect t="10286"/>
          <a:stretch>
            <a:fillRect/>
          </a:stretch>
        </p:blipFill>
        <p:spPr>
          <a:xfrm>
            <a:off x="2895600" y="2862636"/>
            <a:ext cx="6248400" cy="39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Thorium, Molten Salt Reactors, and Green Energy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Based on these facts the choice is clear.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Nuclear Energy will save the World!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QTEhQUEhQVFRUVFRQUFRQUFRUUEBQUFBQWFxQUFBQYHCggGBolGxQUITEhJSkrLi4uFx8zODMsNygtLisBCgoKDg0OFBAPFCwcFBwsLCwsLCwsLCwsLCwsLCwsLCssLCwsLCwtLDcsLCsrLCwsKzc4LDcwLCssMCwsLCsrLP/AABEIALoBDwMBIgACEQEDEQH/xAAbAAACAwEBAQAAAAAAAAAAAAACAwEEBQYAB//EAEIQAAEDAgMEBggEAwcFAQAAAAEAAhEDIQQSMQVBUWEGInGBkaETFDJyscHR8CMzQuFSgrIHFUNTksLxJFRic6IW/8QAGAEBAQEBAQAAAAAAAAAAAAAAAAECAwT/xAAgEQEBAQACAgIDAQAAAAAAAAAAARECEiExA1FBYXET/9oADAMBAAIRAxEAPwDspU5kkOU5l2ZGSoLkEqCVEHmXpQSvSipJQlTKiVUQvQvEoZQTK9KGV6UBAqZQSvSoGKCFAKlB5QUUL0Iq1sx94jvWuVlbPdu71sZlirCXBLKc8pJCKByWSmuCW5qIS96R6RMriyQxioe0FXGU7IaNMKxKgQ4Jbwn1FXeUCntVOo5XCVTrC61CglQXKIUSqgg9EHJIKKVahkr0oJXpRByvSgleJUUUqMyFQgMlCSoUKiZXpULyiJlSEMImhFEAiCgIoQECphCAmNaimUCQVoMr2VKmEL3LKrza8pgaqNAwVfCzRBCU8ppQQgqPalvYrb2pWW6osUxZOAS2JqgVUCqVVceqtVUV8pQlkqw1S2mroqGikuprRcElzE1MZsIlIYpDFvUAvJ7aSl1BTRXXgiLUBVQSiVEoGvBJANxYjeJEjyUUxShUoJhEGqAihAQCINXqbJVhlBQKbTRhisCmpyKKQKaY2mmhEAgVlUZFZDFDmKKGhRvdW0pgRSoPOSyUZQOQCSoUFFCoOmmkpTEagB6rvVhyQ9AylR3praaGi/cntKBTqKVUoK04pLyiqvqa8MIFZJUStIWKKg0kZKEuRCalMKi6gtB114U1YjLNErLxw9DWp1T7D4o1eAk/hvPYSR/MupFFKx2y21qT6R0e0ieB3EcwYPcmmKxwpQnDlR0PxBrUnU6n51B3oqg45bB3fHkt84QRcKauMQUExtBXCwDRQSgDD04TqhQZl6UEAqS1SEYKCG00bKSljk5rgpauBFNec1PBQ1TZZ0IhGynK8GyrDBAVUl1JV6is1HKq9AtG1ihOz2siEyjY5QGrzQgl6r1CrRCrVWpA7DiQmhLovEQjzIJKErxehBQAShJQF6HMtMjJUShzL0qhgqQpNZJlelA1rk+m/iqoKIOUxdczt3E+pY+nih+VXHo6wGktgZu2IP8AKeK6+ripFjY6EaEcVhdJdm+sYd7B7Q6zPfboO+471T6C4t1XDtYZL6ZyRvj9M9gt/KphroBJMDVMqsDLau38By7VZflpNsZed/D9lmkqgwUQKTKmVUPBXi5JlTKhpwcizpClF04VUbHyqwCsYNnWvuUqxfpU0VWyLNZVq1RZUp5SHqXPSwVUMDVJKCV7MgkFNYEpl1ZARQFIqpziqtUoiGFNL0hrUUFUGXoc6HKV6EQC9Cu+iAQlivY6qkKcqsZV6E0xXyr0KxlR+iTTFWEQarbaITAwKdjFHKuXmthMa80mg06zS94FyIBLiALjrX713GULILM2Iqn+GkW+MKauMjC7dqVZy0JAsSBUfcgGCI1vvWrs9j3UwXscw/wuILoFgTCZ0cYA2p/7P9rVrEJpjOGHKL1Yq8vJ2MUxhSjGFVlRKm0wj1VEMMnhyLMm1ShSATaFLehm908PQRU0VGsVaqOVSJcEBikveiT0KBORCWKwvBqaEMbdOIQPF14lAuoVWNynVHJLdVUXKNMQiLUbNFBWVKIS3BPIQlUHlXvRolIcgEUVJoIw9QXqaANKF7KpJUIPQoUrxCDwWZgxJru4mPAFarRvVLCtii4/xZj8vkqEdHvZf7/yC1Ssro87qv8Ae+S1XFKBKhSvQoIUKVCCVLnAAkkADUmwHaVLGocZTzU3ji0/BBTq7WoD/FZ/qQu6QYYa1mDvXIYqjyWdXw8z3rQ7ip0mwv8A3FL/AFBewe16FR7Q2rTJJsA9snulfNK2BAOi2eh1CcXSEaZneDSR5wrZB9MKApj2pRWB6VIUAI2oMbb+0H0i3K1pkameN9FhVOk1b+Gn/wDX1W50ppy1h94eIC5KrTVgsP6S1v4WeDvqlVOlFZoJyU7e99VU9Gqu0G9U9nzWkdd0a6T1K9VtI02AEElzXOkACdCOxdU5cB/Z7Q/6l5/hpHzcz919Bcs8lJKAlMcUBUDVCHOgr1g1pdwEqhq8oaQkYrFBmWf1ODd/eUFhSolV24r8Usg2aDMWneJ7IQWV5CXJODrF7ZNru4aAmNOSBtd8NPYUmoIokcGpmJEiOJA81GM9h3YUGd0d0f7w+C11kdHfZf7w+C1SlBSvShXkBKYQSvSoGgqTcHsKUEwGyDicUz4D4LPqMWtiqX33LOqU1ZRl49sT98Fqf2ftnFzwpPP9I+aqYrDTfffs1C0+gdDLiCT/AJTh5s+i1fQ7x4SimPKUVgeRBApagzekjfw2+98iuTrtuV1nSE9Rvafh+65mu0T98VN8igGqptFnUMfd1pZFXxtMFjuzdrqt6NT+z1v4tY/+DfNx+i7R65ToPSy1KvNjfI/uurcpQkqJRFRKgo+tlV9oYomm6Pu/FCPD99UjGnqrtjnrSZizAtFgqW1MUepp7Y1m/mFNN9h2BVNoQS2Rv4SphrabilQpYs+sO93Tfr/wjzFU6X5pO++75pi61amLMHQdu7ndVdlYp3o9Zu74r1R3VPYUjBuse1MTWl60bTFj8l6tiiWkQLg6KpnXs2vYfgpi6HY+Iyh1tXfJaIx3LzWPgjY9vyVjMkha0vXRw81VpbYmo9pa4BobB3SZnnw8EiVnYV816vXBs2BHDXwmO9OsTtXRevDgUJx3LzVGVCZF2r4xx4DxXqmOOU2GhVEEpO0KhFM8TASyYS1SxD5Co1HfRTTq7iUL1xnh1oHlW+jmIyYhp4hw8v2VGql4KrlqMdwcP3XSMvoD8dy80v13l5qo4pFerlaXHcJWusY1pjGjgUTcY3muSd0kYCQWO7RHmNy3GlTIbYHbtcOygbp15wAsGqn7axMOgbgPqqdOrmC52eXSenv2S685TusbphHyQvFj2FVGl0Trfj+9TI7dD8iutcvnmzKuV9M6XAPLcfiuqdXI3nxK1JqW41SoWV627ijbjzvhOqdlUJOJIjX5qg3aPWE3EiYF41ImTBRYnaTD7LSLaG/beV1tZytSkRAv5Knia4J38PNKp7UZHsmZPHiSf1JD8bTB6rCBmm5JMy2+qGNhtSwVOjW6/wB8EsbWZl/LuABqeHbySWbSaDdnDeeQjXtU0xqVaoAOp8t+5IwlSx18+aS7ajSPy45yeBP0VOh0haNaM/zc1TGv6cSRw5cUdGoCYvoezQrGb0gpiT6C535v2V7Zm2mVHlgplsgwZBiGmd3JS/wkMoPAmeKd6wPv/lUa21GUTDqZfN9QI3bwq+N6RUiIFEsm2YOBInlCT16WtgVAqOGLfSvtry5hc6NsHSXTlNPX9W5yZhNr39mTAuewrWMupr4lrWl1zlBNuQQVMWBluIcQBfiFgYza0scMuoI+7qy7bNI5fwndWCOsNQI5KYrea8ff7KvjXSAJ+9yzf79p/wCW/wAR9Va9NmAcBEiYNyO1Z5LxjNxNvvilU6k2jSArWLF+8+VlnzcdqxjaxWKqvVqrPBIc1SDrcNVzMa7i0eO9BixLHdiytn7VZTYGvzSCYgDQ8y4c1ZdtWk/qtzy4QJaImPeXT8MZ5c3iKV124K47ERJuJHMLaxm3KD4bRc6SDJcBEb7g2tOqzxsxeUZ+MlznO4k+BNlUDi09pAV52k99tLD91UrsiOSy0NtYHfv+iY778FmNfELRoOlqehUaYmCbE/X5hdTh6+docN/xXNuHWPYO3ePktfYjuobGzr8LgR8FrjWeUXygU1HRqDHuk7l49/gV0Yc9/eGGqj8OqAWMEgjLmN73i5jmo2hi6WVvWAcBeCNSAfIkjuXzsMvYifDxTm1zBafGbays9msdrR2zRcKVOHBxfd1g2CYvyiEytjabWubJe4uzBzQA0C3V7LHyXCMrtbEmYnjFzaFpUdotNwJvJG6eCnYdXs7aNLI8P9p0NaNSLEgjyCE1/QvJqNdGSGNIiXk6meHWXLYjFiQ7LEi4sBwsByXsbtRzgxrSRlEAcOMd902jYftZxiLQI4j7hZr9plton4qnh3OOotby4Qq+JBmYkcfv7spL+x0mErioJE21C3OjDPxx7r/6SuAZiC3QkDkYXUdAMS5+LGYk/h1TyIyrXbwOj2hRol5NYmzWhoDsriS51hx3JmJ2bg84Y197WzycwOhPG4XM9PKkVmi0ejH9TlyzMa9hBzEHUR5ffJZ7VXf7RweFovLageBlNUvzdUG4AjieCxztfBtJIFV2kAW47z2rlHY19SczpFpLib2gTv0SazpNiCOSvajrT0hwzpBo1RaxDwdeVkGGx9OoYYd5hrrO/dcs10yT3W+W5RTxBJBaIgyCLQeM8UnKxHb0my5rdC4x9Sre3ukAw5aGtDnHcZAyiwMjsXF18dWdlk3aLXvpr2pFXEF8ZhoNXc+ZUvLV9Nh3S2o5x6rRwtYGZkyprdI3EWa0HjM+SwckWEdv7JIEETcHfr5BTwa0cdtp9Qy48Y3NAKmlVqGMua/s+1fshVK1GmdJDhq2Dcby3h2XU1sa4dVoAENBtFpsVw5fJcnWDRp7SqkFodJmbmHC97mIuk1nVAJcSImJN/uFRqYh5ZY3aYIAEE6XjkgxLPwzfr5SYIANjYNjXRJ8nO2fiGBobUOZwcbnU3NgIaJ7Fdp44SB4/QLmsMczgDEnUkxAjerGIpuzW3+zu0+C67JcH0DDYrLYOIBazTg4Dd2lB/epbWNJxzlzmgGZF989nxXMVXH0TJmSMnebhZmz8UW1abtcrwdYsCN6v8Hf4zHNa/Kdbea2sEzqb1we0MYapziOQHD5rY2htwim0MJBIBdZo3bo0urfKyugxFRoe0E9ZwMcY+wsTpPtB1NgY0kB5k7vYIj4nyXI4rbL/StqT1mwQd9rR98Sru08W+u8HUwYDdw5DvU4+y1tUek9U4aqxzzam0AwNHHLqBMzK3KfSWoMMyoTmMNnqtAk919/guBrEtp2MQ0BwuMxzEgkHeLeCfs/bTnUvQOcQ0OzNjWY0vu7Fu1FJ9cu/Q7umfFMpg2AY653tPxXZYlgEQB7Td3Yie0SfeHwXLv+muriKtWodGEDhkMEeF+1TXc+QGscBA0aQPguvrG55R8AgJ/DCd/0dXKirUiMj3Hm0kd1k6jSeT7Dhv0Oo+C6jDON7nd80qpXc10Nc4CW2BIGh3K6dXPvpVgOrScd8kEymU/TkflPHLLv5LfxdVwLIcRcaE8CrmDvM37b70i9XFV8DWdpSdblEzulbPQ/FVcJULzRc7qvaBIAlzYBM810eIpNyiw8ArOz8Kwgyxp7Wg7lfKY4zaBxWJfmrNGaMoILAI4QDzKVT2XVsC3q2/U3W3PtX0HA4OmXGWM/0j6KOj2Epuz5mMMObEtB/wAGkd44knvTKeHz6vsGsR1GAGdM7YjxVaj0bxMwQGm362k+E8ivr+LwVMRFNgvua0fJcF0daHbTqB1xGhuLMO7vKeftNjMHRzE5blne4a9t07/87WEAejiNc5HgIX1P1dkey3fuCzcW0RUsPy/9yzy2fk2fT5lU2FUa4Fz234OMC++33Cs1dkPgH0lENMWLp8YCv45xFMka+mid8ZeKq4Fo9ZZb9FR38wDoPbzXD/Xlauz6BS6O1IBNSj3TEchCKvsZ7L+kpgGRNyRr4L6ThjIpE6kGeJ6p1U4z5k9/o33Xey5umz6fKXYeZ9G4Oc0xHVudbeCg0hcVNblwta4ieHbyQYxxa7qktkNcYtLi0STG/mqG03mxkycsmbm2/ivD5t66LwriZY0RvmQ628cVVxWHlwcXZbG4MuMnrAiZ/wCVWwTiWPk/oPzTabpptm/VOvYVrjLxvhGXiMMQ6LdY2M3tx4LWZUDcuWJIiYndFidEP+GznE89UW1HEQJ0AA5DgOS3y59slAV8RYCBlGgvcnfrrdZdZpBMA+ZjtVh7jAE24bkbHGW+7/tW+F6o1ti4A1urTd+WGguIEFxmQBO6Fcx2w3UWl5cYg2LZBt2rC6MV3NqMLXOH4u4kfw8F9N6TVSdm0ySST6KTJkzMyd66y22z6V8hc0wTYRu33dHzWrsDBOL7va3q6kg3MQNbWBKoV7VjHFaGEcczjN5b26BT5ed4wxc2phDDxmJyXPV1GliDzlYLKZzC41N/06cVr7QqEzJOnHg4AeVkh9qYjn/UFnh8lyW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thecoolingto.jpg"/>
          <p:cNvPicPr>
            <a:picLocks noChangeAspect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>
          <a:xfrm>
            <a:off x="5638800" y="838200"/>
            <a:ext cx="2362200" cy="1402561"/>
          </a:xfrm>
          <a:prstGeom prst="rect">
            <a:avLst/>
          </a:prstGeom>
        </p:spPr>
      </p:pic>
      <p:pic>
        <p:nvPicPr>
          <p:cNvPr id="6" name="Picture 5" descr="hom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4455" y="3048000"/>
            <a:ext cx="432954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1910</Words>
  <Application>Microsoft Macintosh PowerPoint</Application>
  <PresentationFormat>On-screen Show (4:3)</PresentationFormat>
  <Paragraphs>410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  <vt:lpstr>Thorium, Molten Salt Reactors, and Green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Thorium, Molten Salt Reactors, and Green Energy</dc:title>
  <dc:creator>TPearson</dc:creator>
  <cp:lastModifiedBy>Glenview 34</cp:lastModifiedBy>
  <cp:revision>52</cp:revision>
  <dcterms:created xsi:type="dcterms:W3CDTF">2014-06-13T00:36:49Z</dcterms:created>
  <dcterms:modified xsi:type="dcterms:W3CDTF">2014-07-18T20:09:37Z</dcterms:modified>
</cp:coreProperties>
</file>